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Action1.xml" ContentType="application/vnd.ms-office.inkAction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tags/tag3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6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</p:sldIdLst>
  <p:sldSz cx="12192000" cy="6858000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Noto Sans" panose="020B0604020202020204" charset="0"/>
      <p:regular r:id="rId20"/>
      <p:bold r:id="rId21"/>
      <p:italic r:id="rId22"/>
      <p:boldItalic r:id="rId23"/>
    </p:embeddedFont>
    <p:embeddedFont>
      <p:font typeface="Open Sans" panose="020B060402020202020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8" roundtripDataSignature="AMtx7misqRG6Q9c6oTVgxybd9ktf2JM0g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D6DC"/>
    <a:srgbClr val="095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291" autoAdjust="0"/>
  </p:normalViewPr>
  <p:slideViewPr>
    <p:cSldViewPr snapToGrid="0">
      <p:cViewPr>
        <p:scale>
          <a:sx n="60" d="100"/>
          <a:sy n="60" d="100"/>
        </p:scale>
        <p:origin x="1116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ink/inkAction1.xml><?xml version="1.0" encoding="utf-8"?>
<iact:actions xmlns:iact="http://schemas.microsoft.com/office/powerpoint/2014/inkAction" lengthUnit="cm" timeUnit="ms">
  <inkml:definitions xmlns:inkml="http://www.w3.org/2003/InkML"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4-10-16T17:22:12.07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act:action type="add" startTime="18148">
    <iact:property name="dataType"/>
    <iact:actionData xml:id="d0">
      <inkml:trace xmlns:inkml="http://www.w3.org/2003/InkML" xml:id="stk0" contextRef="#ctx0" brushRef="#br0">5250 11924 0,'-35'-35'58,"1"35"-47,34-35 15,-35 35 12,35-34-15,-35 34-5,35-35-15,-35 35 8,1 0 18,34-35-5,-35 35-2,0 0 33,0 0 0,0 0-15,35-35-9,-34 35 23,34-34-25,0-1 9,-35 35-27,0 0 43,35-35-38,-35 35-4,1 0 22,34-35-19,-35 35-8,0 0 30,0 0-6,1 0 31,-1 0-13,0 0-12,0 0-13,35 35 23,-35-35-33,35 35 19,-34 0-12,34-1 56,0 1-5,0 0-34,0 0-21,0-1 6,34-34-14,1 35 3,0-35-3,-35 35-2,35 0 10,0 0-3,-1-1 12,-34 1-22,35-35 8,-35 35 0,35-35-5,-35 35 12,35-35-7,-35 34 7,0 1-4,34-35-2,1 0 4,-35 35-8,35-35 14,-35 35-16,0-1 7,35-34-6,-1 35 16,1 0-18,0 0 28,0-35-14,-35 34-1,35-34-11,-1 0 15,-34 35-10,35-35 10,0 0 9,0 0 1,-1 0-11,1 0 25,-35-35-16,35 35 7,-35-34-29,0-1 24,0 0-30,0 0 21,0 1-7,0-1 7,0 0-9,0 0 1,35 35-11,-35-34 5,0-1 6,0 0-8,0 0 15,0 1-7,0-1 11,0 0-8,0 0 20,0 0 46</inkml:trace>
    </iact:actionData>
  </iact:action>
  <iact:action type="add" startTime="21965">
    <iact:property name="dataType"/>
    <iact:actionData xml:id="d1">
      <inkml:trace xmlns:inkml="http://www.w3.org/2003/InkML" xml:id="stk1" contextRef="#ctx0" brushRef="#br0">16238 9143 0,'-35'0'6,"0"0"46,35 35-29,0 0 2,-35-35-8,35 34-1,0 1-1,0 0 0,0 0-9,-34-35 1,34 34 2,-35 36 5,35-35 2,0-1 3,0 1-7,0 0-5,-35-35 1,35 35 2,0-1 6,0 1 0,-35 0-10,35 0 18,0-1-11,-34 1 3,-1 0 4,35 0-6,0 0-1,-35-35 2,35 34-7,0 1 18,-35 0-19,35 0 7,0-1 11,-35 1-9,35 0-12,-34 0 20,34-1-9,-35 1 0,35 0-3,0 0 8,-35-35-11,35 34-3,0 1 10,0 0-9,0 0 12,-35-35-14,35 35 6,0-1 5,-34 1-5,34 0 16,0 0-15,0-1 12,0 1-17,0 0 27,0 0 13,34-35-16,1 0-16,0 0-2,0 0 2,-1 0-4,1 0 10,0 0-6,0 0 11,0 0-22,-1 0 13,1 0-1,0-35-9,0 0 1,-35 0 0,34 35-3,-34-34 3,70-1 1,-70 0-2,35 0 3,-1 35-2,-34-34-1,35-1 2,-35 0-4,35 0 2,0 0 10,-35 1-10,35-1 3,-35 0 6,0 0-10,34 1 1,-34-1 10,0 0-8,0 0-2,35 35 3,-35-34-6,0-1 5,0 0-3,0 0 2,0 1 9,0-1-11,0 0 3,35 35-1,-35-35-1,0 0 10,0 1-8,0-1 4,0 0 2,0 0 10,0 1-17,0-1 14,0 0-4,0 0 2,0 1-8,-35-1 7,35 0 0,-35 0 4,35 1 16,-34 34-32,34-35-3,-35 35 44,35-35-37,-35 35 17,35-35-20,-35 35 38,35-34-39,-35 34 48,1 0 9,-1 0-40,0 0 43,35 34-43,-35-34-2,35 35 5,-34 0 16,34 0-20</inkml:trace>
    </iact:actionData>
  </iact:action>
</iact:action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Muy importante conocer la historia clínica del paciente,</a:t>
            </a:r>
            <a:r>
              <a:rPr lang="es-AR" baseline="0" dirty="0"/>
              <a:t> respaldarse con </a:t>
            </a:r>
            <a:r>
              <a:rPr lang="es-AR" baseline="0"/>
              <a:t>el laboratorio. </a:t>
            </a:r>
            <a:endParaRPr dirty="0"/>
          </a:p>
        </p:txBody>
      </p:sp>
      <p:sp>
        <p:nvSpPr>
          <p:cNvPr id="179" name="Google Shape;179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9" name="Google Shape;9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d3bd06b73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g2d3bd06b739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7" name="Google Shape;107;g2d3bd06b739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d3bd06b73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" name="Google Shape;106;g2d3bd06b739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7" name="Google Shape;107;g2d3bd06b739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325622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5" name="Google Shape;11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/>
              <a:t>Poner primera TC del día 14/11/2023.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1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Hallazgos: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Múltiples opacidades centroacinares de distribución difusa y bilateral con predominio subpleural, que se ramifican conformando patrón de "árbol en brote" y con tendencia a la confluencia en algunos sectores.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Pequeñas consolidaciones parcheadas subpleurales bilaterales.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Engrosamiento difuso y bilateral del intersticio peribronquial.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Bandas de atelectasia subsegmentaria bibasales.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Tráquea y bronquios principales permeables, de calibre normal.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Múltiples ganglios mediastinales, el mayor de 12 mm paratraqueal alto derecho (4r).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1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Impresión diagnóstica: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Extenso proceso inflamatorio/infeccioso de la vía aérea distal con compromiso del parénquima pulmonar.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Resto del estudio sin hallazgos relevantes.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u="none"/>
          </a:p>
        </p:txBody>
      </p:sp>
      <p:sp>
        <p:nvSpPr>
          <p:cNvPr id="116" name="Google Shape;11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Fecha: 04/06/2024			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1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Motivo del estudio:</a:t>
            </a:r>
            <a:r>
              <a:rPr lang="es-ES" sz="1200" b="0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Control de opacidades pulmonares asociados a eosinofílica.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sng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1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Hallazgos: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Resuelven en casi su totalidad las opacidades pulmonares nodulares y parcheadas en vidrio esmerilado bilaterales, persistiendo una a nivel del subpleural segmento posterior del lóbulo superior derecho.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sng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1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Impresión diagnóstica: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Resolución de los hallazgos en relación con neumonía eosinofílica simple.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sng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sng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5" name="Google Shape;135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Fecha: 14/08/2024                              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sng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1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Motivo del estudio: </a:t>
            </a:r>
            <a:r>
              <a:rPr lang="es-ES" sz="1200" b="0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Tos, fiebre. Antecedente de neumonía eosinofílica crónica.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sng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1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Hallazgos: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Nuevas consolidaciones reticulares subpleurales de distribución bilateral a predominio de ambos lóbulos superiores. Las mismas se asocian a engrosamiento de los septos interlobulillares regionales, tenue vidrio esmerilado periférico y algunas dilataciones bronquiales (por ejemplo a nivel del segmento apicoposterior del lòbulo superior izquierdo).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Tráquea y bronquios principales permeables, de calibre normal.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Resolución del derrame pleural y derrame pericárdico.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Corazón y grandes vasos de características conservadas. Mejoría radiológica del engrosamiento pericárdico difuso. Persisten sin cambios mensurables los ganglios mediastinohiliares, menores a los 12 mm. 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se identifican lesiones en las estructuras óseas exploradas.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 los cortes efectuados en abdomen superior no se evidencian hallazgos patológicos.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1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Impresión diagnóstica: </a:t>
            </a:r>
            <a:r>
              <a:rPr lang="es-ES" sz="1200" b="0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Progresión radiológica del patrón tomográfico sugestivo de neumonía eosinofílica, según lo detallado. Resolución del derrame pleural y derrame pericárdico.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i="0" u="sng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sng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5" name="Google Shape;14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Febrero. </a:t>
            </a:r>
            <a:r>
              <a:rPr lang="es-AR" dirty="0" err="1"/>
              <a:t>Meprednisona</a:t>
            </a:r>
            <a:r>
              <a:rPr lang="es-AR" dirty="0"/>
              <a:t>  40 mg 4 semanas.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marzo </a:t>
            </a:r>
            <a:r>
              <a:rPr lang="es-AR" dirty="0" err="1"/>
              <a:t>Meprednisona</a:t>
            </a:r>
            <a:r>
              <a:rPr lang="es-AR" dirty="0"/>
              <a:t>  30 mg  3 semanas.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abril </a:t>
            </a:r>
            <a:r>
              <a:rPr lang="es-AR" dirty="0" err="1"/>
              <a:t>Meprednisona</a:t>
            </a:r>
            <a:r>
              <a:rPr lang="es-AR" dirty="0"/>
              <a:t>  20 mg. 4 semanas.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Mayo: </a:t>
            </a:r>
            <a:r>
              <a:rPr lang="es-AR" dirty="0" err="1"/>
              <a:t>mepre</a:t>
            </a:r>
            <a:r>
              <a:rPr lang="es-AR" dirty="0"/>
              <a:t> 10 mg por 2 semanas, luego 4 </a:t>
            </a:r>
            <a:r>
              <a:rPr lang="es-AR" dirty="0" err="1"/>
              <a:t>dia</a:t>
            </a:r>
            <a:r>
              <a:rPr lang="es-AR" dirty="0"/>
              <a:t> por </a:t>
            </a:r>
            <a:r>
              <a:rPr lang="es-AR" dirty="0" err="1"/>
              <a:t>dia</a:t>
            </a:r>
            <a:r>
              <a:rPr lang="es-AR" dirty="0"/>
              <a:t>, luego suspender al mes. </a:t>
            </a:r>
          </a:p>
        </p:txBody>
      </p:sp>
      <p:sp>
        <p:nvSpPr>
          <p:cNvPr id="146" name="Google Shape;146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307bb0df064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g307bb0df064_0_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0" i="0" u="sng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MOSTRAR TC EN RELACIÓN A SUSPENDER SERTRALINA Y BAJAR CORTICOIDES. </a:t>
            </a:r>
            <a:endParaRPr/>
          </a:p>
        </p:txBody>
      </p:sp>
      <p:sp>
        <p:nvSpPr>
          <p:cNvPr id="168" name="Google Shape;168;g307bb0df064_0_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3.png"/><Relationship Id="rId3" Type="http://schemas.openxmlformats.org/officeDocument/2006/relationships/audio" Target="../media/media10.m4a"/><Relationship Id="rId7" Type="http://schemas.openxmlformats.org/officeDocument/2006/relationships/image" Target="../media/image18.png"/><Relationship Id="rId12" Type="http://schemas.microsoft.com/office/2007/relationships/hdphoto" Target="../media/hdphoto6.wdp"/><Relationship Id="rId2" Type="http://schemas.microsoft.com/office/2007/relationships/media" Target="../media/media10.m4a"/><Relationship Id="rId1" Type="http://schemas.openxmlformats.org/officeDocument/2006/relationships/tags" Target="../tags/tag3.xml"/><Relationship Id="rId6" Type="http://schemas.openxmlformats.org/officeDocument/2006/relationships/image" Target="../media/image4.jpg"/><Relationship Id="rId11" Type="http://schemas.openxmlformats.org/officeDocument/2006/relationships/image" Target="../media/image20.png"/><Relationship Id="rId5" Type="http://schemas.openxmlformats.org/officeDocument/2006/relationships/notesSlide" Target="../notesSlides/notesSlide10.xml"/><Relationship Id="rId10" Type="http://schemas.microsoft.com/office/2007/relationships/hdphoto" Target="../media/hdphoto5.wdp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image" Target="../media/image2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12" Type="http://schemas.microsoft.com/office/2007/relationships/hdphoto" Target="../media/hdphoto9.wdp"/><Relationship Id="rId17" Type="http://schemas.openxmlformats.org/officeDocument/2006/relationships/image" Target="../media/image3.png"/><Relationship Id="rId2" Type="http://schemas.openxmlformats.org/officeDocument/2006/relationships/audio" Target="../media/media11.m4a"/><Relationship Id="rId16" Type="http://schemas.microsoft.com/office/2007/relationships/hdphoto" Target="../media/hdphoto11.wdp"/><Relationship Id="rId1" Type="http://schemas.microsoft.com/office/2007/relationships/media" Target="../media/media11.m4a"/><Relationship Id="rId6" Type="http://schemas.openxmlformats.org/officeDocument/2006/relationships/image" Target="../media/image21.png"/><Relationship Id="rId11" Type="http://schemas.openxmlformats.org/officeDocument/2006/relationships/image" Target="../media/image24.png"/><Relationship Id="rId5" Type="http://schemas.openxmlformats.org/officeDocument/2006/relationships/image" Target="../media/image4.jpg"/><Relationship Id="rId15" Type="http://schemas.openxmlformats.org/officeDocument/2006/relationships/image" Target="../media/image26.png"/><Relationship Id="rId10" Type="http://schemas.microsoft.com/office/2007/relationships/hdphoto" Target="../media/hdphoto8.wdp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23.png"/><Relationship Id="rId14" Type="http://schemas.microsoft.com/office/2007/relationships/hdphoto" Target="../media/hdphoto10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radiology.rsna.org/content/203/3/715.citation" TargetMode="External"/><Relationship Id="rId13" Type="http://schemas.openxmlformats.org/officeDocument/2006/relationships/hyperlink" Target="http://www.ncbi.nlm.nih.gov/pubmed/8109493" TargetMode="External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ncbi.nlm.nih.gov/pubmed/2912347" TargetMode="External"/><Relationship Id="rId12" Type="http://schemas.openxmlformats.org/officeDocument/2006/relationships/hyperlink" Target="http://www.ajronline.org/cgi/content/abstract/162/3/543" TargetMode="Externa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hyperlink" Target="https://doi.org/10.1164/ajrccm/139.1.249" TargetMode="External"/><Relationship Id="rId11" Type="http://schemas.openxmlformats.org/officeDocument/2006/relationships/hyperlink" Target="https://www.ncbi.nlm.nih.gov/pubmed/9456932" TargetMode="External"/><Relationship Id="rId5" Type="http://schemas.openxmlformats.org/officeDocument/2006/relationships/image" Target="../media/image4.jpg"/><Relationship Id="rId10" Type="http://schemas.openxmlformats.org/officeDocument/2006/relationships/hyperlink" Target="https://doi.org/10.2214/ajr.170.2.9456932" TargetMode="External"/><Relationship Id="rId4" Type="http://schemas.openxmlformats.org/officeDocument/2006/relationships/notesSlide" Target="../notesSlides/notesSlide12.xml"/><Relationship Id="rId9" Type="http://schemas.openxmlformats.org/officeDocument/2006/relationships/hyperlink" Target="http://www.ncbi.nlm.nih.gov/pubmed/9169693" TargetMode="External"/><Relationship Id="rId1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3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6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11/relationships/inkAction" Target="../ink/inkAction1.xml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8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7.png"/><Relationship Id="rId5" Type="http://schemas.openxmlformats.org/officeDocument/2006/relationships/image" Target="../media/image4.jpg"/><Relationship Id="rId10" Type="http://schemas.openxmlformats.org/officeDocument/2006/relationships/image" Target="../media/image3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1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0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3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2.png"/><Relationship Id="rId5" Type="http://schemas.openxmlformats.org/officeDocument/2006/relationships/image" Target="../media/image4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media8.m4a"/><Relationship Id="rId7" Type="http://schemas.openxmlformats.org/officeDocument/2006/relationships/image" Target="../media/image14.png"/><Relationship Id="rId2" Type="http://schemas.microsoft.com/office/2007/relationships/media" Target="../media/media8.m4a"/><Relationship Id="rId1" Type="http://schemas.openxmlformats.org/officeDocument/2006/relationships/tags" Target="../tags/tag1.xml"/><Relationship Id="rId6" Type="http://schemas.openxmlformats.org/officeDocument/2006/relationships/image" Target="../media/image4.jpg"/><Relationship Id="rId11" Type="http://schemas.openxmlformats.org/officeDocument/2006/relationships/image" Target="../media/image3.png"/><Relationship Id="rId5" Type="http://schemas.openxmlformats.org/officeDocument/2006/relationships/notesSlide" Target="../notesSlides/notesSlide8.xml"/><Relationship Id="rId10" Type="http://schemas.openxmlformats.org/officeDocument/2006/relationships/image" Target="../media/image15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audio" Target="../media/media9.m4a"/><Relationship Id="rId7" Type="http://schemas.openxmlformats.org/officeDocument/2006/relationships/image" Target="../media/image16.png"/><Relationship Id="rId2" Type="http://schemas.microsoft.com/office/2007/relationships/media" Target="../media/media9.m4a"/><Relationship Id="rId1" Type="http://schemas.openxmlformats.org/officeDocument/2006/relationships/tags" Target="../tags/tag2.xml"/><Relationship Id="rId6" Type="http://schemas.openxmlformats.org/officeDocument/2006/relationships/image" Target="../media/image4.jpg"/><Relationship Id="rId11" Type="http://schemas.openxmlformats.org/officeDocument/2006/relationships/image" Target="../media/image3.png"/><Relationship Id="rId5" Type="http://schemas.openxmlformats.org/officeDocument/2006/relationships/notesSlide" Target="../notesSlides/notesSlide9.xml"/><Relationship Id="rId10" Type="http://schemas.microsoft.com/office/2007/relationships/hdphoto" Target="../media/hdphoto3.wdp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F86EEC3E-57CF-4B0C-8710-25E251E20F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0" name="Google Shape;90;p1"/>
          <p:cNvSpPr txBox="1"/>
          <p:nvPr/>
        </p:nvSpPr>
        <p:spPr>
          <a:xfrm>
            <a:off x="5835534" y="1097282"/>
            <a:ext cx="56442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i="0" u="none" strike="noStrike" cap="none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Neumonía eosinofílica cr</a:t>
            </a:r>
            <a:r>
              <a:rPr lang="es-ES" sz="2000" b="1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ónica</a:t>
            </a:r>
            <a:br>
              <a:rPr lang="es-ES" sz="2000" b="1" i="0" u="none" strike="noStrike" cap="none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endParaRPr sz="200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91" name="Google Shape;91;p1"/>
          <p:cNvSpPr txBox="1"/>
          <p:nvPr/>
        </p:nvSpPr>
        <p:spPr>
          <a:xfrm>
            <a:off x="5835534" y="2837412"/>
            <a:ext cx="564434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Dr. Eztala Iñaki</a:t>
            </a:r>
            <a:br>
              <a:rPr lang="es-ES" sz="16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r>
              <a:rPr lang="es-ES" sz="1200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Hospital Universitario Austral • Bs. As- Argentina</a:t>
            </a:r>
            <a:endParaRPr sz="12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0AE92EE5-2063-4340-8204-D80D0F248162}"/>
              </a:ext>
            </a:extLst>
          </p:cNvPr>
          <p:cNvSpPr/>
          <p:nvPr/>
        </p:nvSpPr>
        <p:spPr>
          <a:xfrm>
            <a:off x="770021" y="4315326"/>
            <a:ext cx="1524000" cy="352927"/>
          </a:xfrm>
          <a:prstGeom prst="rect">
            <a:avLst/>
          </a:prstGeom>
          <a:solidFill>
            <a:srgbClr val="CFD6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182C684-3A16-404F-9AA0-7EF98A4E777D}"/>
              </a:ext>
            </a:extLst>
          </p:cNvPr>
          <p:cNvSpPr txBox="1"/>
          <p:nvPr/>
        </p:nvSpPr>
        <p:spPr>
          <a:xfrm>
            <a:off x="689810" y="4329699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160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OCTUBRE 2024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711BABD-AFDA-4FB4-B260-7784994E39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35534" y="3953878"/>
            <a:ext cx="2200275" cy="714375"/>
          </a:xfrm>
          <a:prstGeom prst="rect">
            <a:avLst/>
          </a:prstGeom>
        </p:spPr>
      </p:pic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F41AB405-6923-4F73-9B5F-5EA1341DB2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887"/>
    </mc:Choice>
    <mc:Fallback>
      <p:transition spd="slow" advTm="188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10"/>
          <p:cNvSpPr txBox="1"/>
          <p:nvPr/>
        </p:nvSpPr>
        <p:spPr>
          <a:xfrm>
            <a:off x="828125" y="228112"/>
            <a:ext cx="11329200" cy="2339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Diagnósticos diferenciales</a:t>
            </a:r>
            <a:br>
              <a:rPr lang="es-ES" sz="24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endParaRPr sz="12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s-ES" dirty="0" err="1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Granulomatosis</a:t>
            </a:r>
            <a:r>
              <a:rPr lang="es-ES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 </a:t>
            </a:r>
            <a:r>
              <a:rPr lang="es-ES" dirty="0" err="1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eosinofílica</a:t>
            </a:r>
            <a:r>
              <a:rPr lang="es-ES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 con </a:t>
            </a:r>
            <a:r>
              <a:rPr lang="es-ES" dirty="0" err="1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poliangeítis</a:t>
            </a:r>
            <a:r>
              <a:rPr lang="es-ES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.                                 2. Neumonía organizativa.</a:t>
            </a:r>
            <a:endParaRPr sz="1600" dirty="0"/>
          </a:p>
          <a:p>
            <a:pPr marL="457200" marR="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183" name="Google Shape;183;p10"/>
          <p:cNvSpPr txBox="1"/>
          <p:nvPr/>
        </p:nvSpPr>
        <p:spPr>
          <a:xfrm>
            <a:off x="279063" y="4870791"/>
            <a:ext cx="4522200" cy="2461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184" name="Google Shape;184;p10"/>
          <p:cNvSpPr txBox="1"/>
          <p:nvPr/>
        </p:nvSpPr>
        <p:spPr>
          <a:xfrm>
            <a:off x="6982577" y="4851291"/>
            <a:ext cx="4522200" cy="4500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13970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 b="1" dirty="0">
              <a:solidFill>
                <a:srgbClr val="595959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rgbClr val="095929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pic>
        <p:nvPicPr>
          <p:cNvPr id="185" name="Google Shape;185;p10"/>
          <p:cNvPicPr preferRelativeResize="0"/>
          <p:nvPr/>
        </p:nvPicPr>
        <p:blipFill rotWithShape="1">
          <a:blip r:embed="rId7">
            <a:alphaModFix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1512" l="7414" r="98276">
                        <a14:foregroundMark x1="36897" y1="58355" x2="33621" y2="57029"/>
                        <a14:foregroundMark x1="49655" y1="33952" x2="53103" y2="76923"/>
                        <a14:foregroundMark x1="38448" y1="11936" x2="21207" y2="17772"/>
                        <a14:foregroundMark x1="51207" y1="11936" x2="65172" y2="8488"/>
                        <a14:foregroundMark x1="66724" y1="8488" x2="84828" y2="25995"/>
                        <a14:foregroundMark x1="84828" y1="29178" x2="88103" y2="56764"/>
                        <a14:foregroundMark x1="88103" y1="60477" x2="84655" y2="79841"/>
                        <a14:foregroundMark x1="21207" y1="24138" x2="8621" y2="55703"/>
                        <a14:foregroundMark x1="8621" y1="55703" x2="13621" y2="79841"/>
                        <a14:foregroundMark x1="13621" y1="79841" x2="25000" y2="80637"/>
                      </a14:backgroundRemoval>
                    </a14:imgEffect>
                  </a14:imgLayer>
                </a14:imgProps>
              </a:ext>
            </a:extLst>
          </a:blip>
          <a:srcRect l="14258" r="11303" b="7717"/>
          <a:stretch/>
        </p:blipFill>
        <p:spPr>
          <a:xfrm>
            <a:off x="439388" y="1529594"/>
            <a:ext cx="4821380" cy="37988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910" r="100000">
                        <a14:foregroundMark x1="33294" y1="16211" x2="34123" y2="77778"/>
                        <a14:foregroundMark x1="71209" y1="14572" x2="73697" y2="78506"/>
                        <a14:foregroundMark x1="43009" y1="51184" x2="40758" y2="5592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6000" y="1685007"/>
            <a:ext cx="6061325" cy="394273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19125" y="92717"/>
            <a:ext cx="1247775" cy="1304925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11F2763-07E4-41D2-8320-1932A88114C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325"/>
    </mc:Choice>
    <mc:Fallback>
      <p:transition spd="slow" advTm="363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11"/>
          <p:cNvSpPr txBox="1"/>
          <p:nvPr/>
        </p:nvSpPr>
        <p:spPr>
          <a:xfrm>
            <a:off x="725210" y="423612"/>
            <a:ext cx="5838600" cy="5357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Neumonía </a:t>
            </a:r>
            <a:r>
              <a:rPr lang="es-ES" sz="2000" b="1" dirty="0" err="1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eosinofílica</a:t>
            </a: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 crónica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" sz="16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" sz="16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" sz="16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Epidemiología: Mediana edad, femenina, antecedente de asma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rgbClr val="3D3D3D"/>
              </a:solidFill>
              <a:highlight>
                <a:srgbClr val="FFFFFF"/>
              </a:highlight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dirty="0">
                <a:solidFill>
                  <a:srgbClr val="3D3D3D"/>
                </a:solidFill>
                <a:latin typeface="Noto Sans"/>
                <a:ea typeface="Noto Sans"/>
                <a:cs typeface="Noto Sans"/>
                <a:sym typeface="Noto Sans"/>
              </a:rPr>
              <a:t>Clínica inespecífica </a:t>
            </a:r>
            <a:endParaRPr sz="1600" dirty="0">
              <a:solidFill>
                <a:srgbClr val="3D3D3D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rgbClr val="3D3D3D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 dirty="0">
                <a:solidFill>
                  <a:srgbClr val="3D3D3D"/>
                </a:solidFill>
                <a:latin typeface="Noto Sans"/>
                <a:ea typeface="Noto Sans"/>
                <a:cs typeface="Noto Sans"/>
                <a:sym typeface="Noto Sans"/>
              </a:rPr>
              <a:t>Laboratorio: </a:t>
            </a:r>
            <a:r>
              <a:rPr lang="es-ES" sz="1600" b="1" dirty="0" err="1">
                <a:solidFill>
                  <a:srgbClr val="3D3D3D"/>
                </a:solidFill>
                <a:latin typeface="Noto Sans"/>
                <a:ea typeface="Noto Sans"/>
                <a:cs typeface="Noto Sans"/>
                <a:sym typeface="Noto Sans"/>
              </a:rPr>
              <a:t>Eosinofilia</a:t>
            </a:r>
            <a:r>
              <a:rPr lang="es-ES" sz="1600" b="1" dirty="0">
                <a:solidFill>
                  <a:srgbClr val="3D3D3D"/>
                </a:solidFill>
                <a:latin typeface="Noto Sans"/>
                <a:ea typeface="Noto Sans"/>
                <a:cs typeface="Noto Sans"/>
                <a:sym typeface="Noto Sans"/>
              </a:rPr>
              <a:t> alveolar y/o periférica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solidFill>
                <a:srgbClr val="3D3D3D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s-ES" sz="1600" dirty="0">
                <a:solidFill>
                  <a:srgbClr val="3D3D3D"/>
                </a:solidFill>
                <a:latin typeface="Noto Sans"/>
                <a:ea typeface="Noto Sans"/>
                <a:cs typeface="Noto Sans"/>
                <a:sym typeface="Noto Sans"/>
              </a:rPr>
              <a:t>Imágenes: Infiltrados pulmonares a predominio periférico </a:t>
            </a:r>
            <a:r>
              <a:rPr lang="es-ES" sz="1600" dirty="0" err="1">
                <a:solidFill>
                  <a:srgbClr val="3D3D3D"/>
                </a:solidFill>
                <a:latin typeface="Noto Sans"/>
                <a:ea typeface="Noto Sans"/>
                <a:cs typeface="Noto Sans"/>
                <a:sym typeface="Noto Sans"/>
              </a:rPr>
              <a:t>subpleural</a:t>
            </a:r>
            <a:r>
              <a:rPr lang="es-ES" sz="1600" dirty="0">
                <a:solidFill>
                  <a:srgbClr val="3D3D3D"/>
                </a:solidFill>
                <a:latin typeface="Noto Sans"/>
                <a:ea typeface="Noto Sans"/>
                <a:cs typeface="Noto Sans"/>
                <a:sym typeface="Noto Sans"/>
              </a:rPr>
              <a:t>. Patrón de “reverse </a:t>
            </a:r>
            <a:r>
              <a:rPr lang="es-ES" sz="1600" dirty="0" err="1">
                <a:solidFill>
                  <a:srgbClr val="3D3D3D"/>
                </a:solidFill>
                <a:latin typeface="Noto Sans"/>
                <a:ea typeface="Noto Sans"/>
                <a:cs typeface="Noto Sans"/>
                <a:sym typeface="Noto Sans"/>
              </a:rPr>
              <a:t>bat</a:t>
            </a:r>
            <a:r>
              <a:rPr lang="es-ES" sz="1600" dirty="0">
                <a:solidFill>
                  <a:srgbClr val="3D3D3D"/>
                </a:solidFill>
                <a:latin typeface="Noto Sans"/>
                <a:ea typeface="Noto Sans"/>
                <a:cs typeface="Noto Sans"/>
                <a:sym typeface="Noto Sans"/>
              </a:rPr>
              <a:t> </a:t>
            </a:r>
            <a:r>
              <a:rPr lang="es-ES" sz="1600" dirty="0" err="1">
                <a:solidFill>
                  <a:srgbClr val="3D3D3D"/>
                </a:solidFill>
                <a:latin typeface="Noto Sans"/>
                <a:ea typeface="Noto Sans"/>
                <a:cs typeface="Noto Sans"/>
                <a:sym typeface="Noto Sans"/>
              </a:rPr>
              <a:t>wings</a:t>
            </a:r>
            <a:r>
              <a:rPr lang="es-ES" sz="1600" dirty="0">
                <a:solidFill>
                  <a:srgbClr val="3D3D3D"/>
                </a:solidFill>
                <a:latin typeface="Noto Sans"/>
                <a:ea typeface="Noto Sans"/>
                <a:cs typeface="Noto Sans"/>
                <a:sym typeface="Noto Sans"/>
              </a:rPr>
              <a:t>”. Puede haber una predilección por la zona media o superior</a:t>
            </a:r>
            <a:endParaRPr sz="1600" dirty="0">
              <a:solidFill>
                <a:srgbClr val="3D3D3D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s-ES" sz="1600" b="1" dirty="0">
                <a:solidFill>
                  <a:srgbClr val="3D3D3D"/>
                </a:solidFill>
                <a:latin typeface="Noto Sans"/>
                <a:ea typeface="Noto Sans"/>
                <a:cs typeface="Noto Sans"/>
                <a:sym typeface="Noto Sans"/>
              </a:rPr>
              <a:t>Respuesta a los corticoides y reagudización tras la suspensión de los mismos</a:t>
            </a:r>
            <a:endParaRPr sz="1600" b="1" dirty="0">
              <a:solidFill>
                <a:srgbClr val="3D3D3D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194" name="Google Shape;194;p11"/>
          <p:cNvSpPr txBox="1"/>
          <p:nvPr/>
        </p:nvSpPr>
        <p:spPr>
          <a:xfrm>
            <a:off x="7836629" y="3652692"/>
            <a:ext cx="45222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rgbClr val="095929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Figura</a:t>
            </a:r>
            <a:br>
              <a:rPr lang="es-ES" sz="16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r>
              <a:rPr lang="es-ES" sz="1000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Biopsia pulmonar. </a:t>
            </a:r>
            <a:r>
              <a:rPr lang="es-ES" sz="1000" dirty="0" err="1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Eosinófilos</a:t>
            </a:r>
            <a:r>
              <a:rPr lang="es-ES" sz="1000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 abundantes y presencia histiocitos. </a:t>
            </a:r>
            <a:endParaRPr sz="1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pic>
        <p:nvPicPr>
          <p:cNvPr id="195" name="Google Shape;195;p11"/>
          <p:cNvPicPr preferRelativeResize="0"/>
          <p:nvPr/>
        </p:nvPicPr>
        <p:blipFill rotWithShape="1">
          <a:blip r:embed="rId6">
            <a:alphaModFix/>
          </a:blip>
          <a:srcRect b="12033"/>
          <a:stretch/>
        </p:blipFill>
        <p:spPr>
          <a:xfrm>
            <a:off x="7469579" y="423612"/>
            <a:ext cx="4467978" cy="3293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969" b="93722" l="6844" r="93536">
                        <a14:foregroundMark x1="52852" y1="79821" x2="52852" y2="79821"/>
                        <a14:foregroundMark x1="51711" y1="83857" x2="51711" y2="83857"/>
                        <a14:foregroundMark x1="50951" y1="88341" x2="50951" y2="88341"/>
                        <a14:foregroundMark x1="72624" y1="39462" x2="72624" y2="39462"/>
                        <a14:foregroundMark x1="74525" y1="54709" x2="74525" y2="54709"/>
                        <a14:foregroundMark x1="65019" y1="26906" x2="65019" y2="26906"/>
                        <a14:foregroundMark x1="52852" y1="22422" x2="52852" y2="22422"/>
                        <a14:foregroundMark x1="39544" y1="29148" x2="39544" y2="29148"/>
                        <a14:foregroundMark x1="32319" y1="41256" x2="32319" y2="41256"/>
                        <a14:foregroundMark x1="31179" y1="54709" x2="31179" y2="547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235080">
            <a:off x="4552840" y="10054"/>
            <a:ext cx="1703859" cy="144471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6215" l="3195" r="100000">
                        <a14:foregroundMark x1="70288" y1="70347" x2="70288" y2="70347"/>
                        <a14:foregroundMark x1="32907" y1="52681" x2="32907" y2="52681"/>
                        <a14:foregroundMark x1="80192" y1="21767" x2="80192" y2="21767"/>
                        <a14:foregroundMark x1="55591" y1="17035" x2="55591" y2="17035"/>
                        <a14:foregroundMark x1="19808" y1="46057" x2="19808" y2="4605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63810" y="3873400"/>
            <a:ext cx="725210" cy="73447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8137" l="0" r="97619">
                        <a14:foregroundMark x1="30952" y1="55901" x2="30952" y2="55901"/>
                        <a14:foregroundMark x1="35714" y1="70807" x2="35714" y2="70807"/>
                        <a14:foregroundMark x1="75000" y1="19255" x2="75000" y2="19255"/>
                        <a14:foregroundMark x1="89286" y1="5590" x2="89286" y2="5590"/>
                        <a14:foregroundMark x1="55952" y1="28571" x2="55952" y2="28571"/>
                        <a14:foregroundMark x1="59524" y1="47826" x2="59524" y2="47826"/>
                        <a14:foregroundMark x1="5952" y1="83851" x2="5952" y2="83851"/>
                        <a14:foregroundMark x1="11508" y1="72671" x2="11508" y2="72671"/>
                        <a14:foregroundMark x1="15079" y1="57764" x2="15079" y2="57764"/>
                        <a14:foregroundMark x1="28571" y1="88820" x2="28571" y2="88820"/>
                        <a14:foregroundMark x1="10714" y1="93168" x2="10714" y2="93168"/>
                        <a14:foregroundMark x1="5952" y1="93168" x2="5952" y2="9316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8" y="3280969"/>
            <a:ext cx="936382" cy="59824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090" b="97605" l="8676" r="9406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391677">
            <a:off x="2799002" y="2414647"/>
            <a:ext cx="610907" cy="93170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>
                        <a14:foregroundMark x1="43114" y1="37778" x2="43114" y2="37778"/>
                        <a14:foregroundMark x1="58084" y1="52889" x2="58084" y2="60000"/>
                        <a14:foregroundMark x1="74251" y1="61778" x2="74251" y2="61778"/>
                        <a14:foregroundMark x1="74850" y1="81333" x2="74850" y2="81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95902" y="4780848"/>
            <a:ext cx="629308" cy="847870"/>
          </a:xfrm>
          <a:prstGeom prst="rect">
            <a:avLst/>
          </a:prstGeom>
        </p:spPr>
      </p:pic>
      <p:pic>
        <p:nvPicPr>
          <p:cNvPr id="12" name="Audio 11">
            <a:hlinkClick r:id="" action="ppaction://media"/>
            <a:extLst>
              <a:ext uri="{FF2B5EF4-FFF2-40B4-BE49-F238E27FC236}">
                <a16:creationId xmlns:a16="http://schemas.microsoft.com/office/drawing/2014/main" id="{8D7AC417-76FD-4A7F-8F2E-302D942A4D6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946"/>
    </mc:Choice>
    <mc:Fallback>
      <p:transition spd="slow" advTm="709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Google Shape;209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13"/>
          <p:cNvSpPr txBox="1"/>
          <p:nvPr/>
        </p:nvSpPr>
        <p:spPr>
          <a:xfrm>
            <a:off x="507275" y="507076"/>
            <a:ext cx="5644342" cy="3808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b="1" dirty="0">
                <a:solidFill>
                  <a:srgbClr val="BF9000"/>
                </a:solidFill>
                <a:latin typeface="Noto Sans"/>
                <a:ea typeface="Noto Sans"/>
                <a:cs typeface="Noto Sans"/>
                <a:sym typeface="Noto Sans"/>
              </a:rPr>
              <a:t>Bibliografía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s-ES" sz="1050" dirty="0" err="1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Badesch</a:t>
            </a:r>
            <a:r>
              <a:rPr lang="es-ES" sz="1050" dirty="0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 D, King T, </a:t>
            </a:r>
            <a:r>
              <a:rPr lang="es-ES" sz="1050" dirty="0" err="1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Schwarz</a:t>
            </a:r>
            <a:r>
              <a:rPr lang="es-ES" sz="1050" dirty="0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 M. Neumonía </a:t>
            </a:r>
            <a:r>
              <a:rPr lang="es-ES" sz="1050" dirty="0" err="1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eosinofílica</a:t>
            </a:r>
            <a:r>
              <a:rPr lang="es-ES" sz="1050" dirty="0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 aguda: ¿un fenómeno de hipersensibilidad? Am </a:t>
            </a:r>
            <a:r>
              <a:rPr lang="es-ES" sz="1050" dirty="0" err="1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Rev</a:t>
            </a:r>
            <a:r>
              <a:rPr lang="es-ES" sz="1050" dirty="0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 </a:t>
            </a:r>
            <a:r>
              <a:rPr lang="es-ES" sz="1050" dirty="0" err="1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Respir</a:t>
            </a:r>
            <a:r>
              <a:rPr lang="es-ES" sz="1050" dirty="0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 </a:t>
            </a:r>
            <a:r>
              <a:rPr lang="es-ES" sz="1050" dirty="0" err="1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Dis</a:t>
            </a:r>
            <a:r>
              <a:rPr lang="es-ES" sz="1050" dirty="0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. 1989;139(1):249-52. </a:t>
            </a:r>
            <a:r>
              <a:rPr lang="es-ES" sz="1050" u="sng" dirty="0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doi:10.1164/</a:t>
            </a:r>
            <a:r>
              <a:rPr lang="es-ES" sz="1050" u="sng" dirty="0" err="1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ajrccm</a:t>
            </a:r>
            <a:r>
              <a:rPr lang="es-ES" sz="1050" u="sng" dirty="0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/139.1.249</a:t>
            </a:r>
            <a:r>
              <a:rPr lang="es-ES" sz="1050" dirty="0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 - </a:t>
            </a:r>
            <a:r>
              <a:rPr lang="es-ES" sz="1050" u="sng" dirty="0" err="1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Pubmed</a:t>
            </a:r>
            <a:endParaRPr sz="1050" dirty="0">
              <a:solidFill>
                <a:schemeClr val="dk1"/>
              </a:solidFill>
              <a:latin typeface="Noto Sans" panose="020B0604020202020204" charset="0"/>
              <a:ea typeface="Noto Sans" panose="020B0604020202020204" charset="0"/>
              <a:cs typeface="Noto Sans" panose="020B0604020202020204" charset="0"/>
              <a:sym typeface="Calibri"/>
            </a:endParaRPr>
          </a:p>
          <a:p>
            <a:pPr marL="228600" marR="0" lvl="0" indent="-1841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</a:pPr>
            <a:endParaRPr sz="1050" dirty="0">
              <a:solidFill>
                <a:srgbClr val="595959"/>
              </a:solidFill>
              <a:latin typeface="Noto Sans" panose="020B0604020202020204" charset="0"/>
              <a:ea typeface="Noto Sans" panose="020B0604020202020204" charset="0"/>
              <a:cs typeface="Noto Sans" panose="020B0604020202020204" charset="0"/>
              <a:sym typeface="Calibri"/>
            </a:endParaRPr>
          </a:p>
          <a:p>
            <a:pPr marL="228600" marR="0" lvl="0" indent="-228600" algn="l" rtl="0">
              <a:spcBef>
                <a:spcPts val="0"/>
              </a:spcBef>
              <a:spcAft>
                <a:spcPts val="0"/>
              </a:spcAft>
              <a:buAutoNum type="arabicPeriod" startAt="2"/>
            </a:pPr>
            <a:r>
              <a:rPr lang="es-ES" sz="1050" dirty="0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King MA, Pope-</a:t>
            </a:r>
            <a:r>
              <a:rPr lang="es-ES" sz="1050" dirty="0" err="1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harman</a:t>
            </a:r>
            <a:r>
              <a:rPr lang="es-ES" sz="1050" dirty="0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 AL, Allen JN et-al. Neumonía </a:t>
            </a:r>
            <a:r>
              <a:rPr lang="es-ES" sz="1050" dirty="0" err="1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eosinofílica</a:t>
            </a:r>
            <a:r>
              <a:rPr lang="es-ES" sz="1050" dirty="0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 aguda: características radiológicas y clínicas. </a:t>
            </a:r>
            <a:r>
              <a:rPr lang="es-ES" sz="1050" dirty="0" err="1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Radiology</a:t>
            </a:r>
            <a:r>
              <a:rPr lang="es-ES" sz="1050" dirty="0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. 1997;203 (3): 715-9. </a:t>
            </a:r>
            <a:r>
              <a:rPr lang="es-ES" sz="1050" u="sng" dirty="0" err="1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Radiology</a:t>
            </a:r>
            <a:r>
              <a:rPr lang="es-ES" sz="1050" u="sng" dirty="0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(cita)</a:t>
            </a:r>
            <a:r>
              <a:rPr lang="es-ES" sz="1050" dirty="0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</a:rPr>
              <a:t> - </a:t>
            </a:r>
            <a:r>
              <a:rPr lang="es-ES" sz="1050" u="sng" dirty="0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Cita de </a:t>
            </a:r>
            <a:r>
              <a:rPr lang="es-ES" sz="1050" u="sng" dirty="0" err="1">
                <a:solidFill>
                  <a:schemeClr val="dk1"/>
                </a:solidFill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sym typeface="Calibri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Pubmed</a:t>
            </a:r>
            <a:endParaRPr lang="es-ES" sz="1050" u="sng" dirty="0">
              <a:solidFill>
                <a:schemeClr val="dk1"/>
              </a:solidFill>
              <a:latin typeface="Noto Sans" panose="020B0604020202020204" charset="0"/>
              <a:ea typeface="Noto Sans" panose="020B0604020202020204" charset="0"/>
              <a:cs typeface="Noto Sans" panose="020B0604020202020204" charset="0"/>
              <a:sym typeface="Calibri"/>
            </a:endParaRPr>
          </a:p>
          <a:p>
            <a:pPr marL="228600" lvl="0" indent="-228600">
              <a:buAutoNum type="arabicPeriod" startAt="2"/>
            </a:pP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Worthy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 S, Müller N,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Hansell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 D,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Flower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 C.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Churg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-Strauss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Syndrome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: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The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Spectrum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 of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Pulmonary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 CT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Findings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 in 17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Patients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. AJR Am J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Roentgenol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. 1998;170(2):297-300. 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hlinkClick r:id="rId10"/>
              </a:rPr>
              <a:t>doi:10.2214/ajr.170.2.9456932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 - 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hlinkClick r:id="rId11"/>
              </a:rPr>
              <a:t>Pubmed</a:t>
            </a:r>
            <a:endParaRPr lang="es-AR" sz="1050" dirty="0">
              <a:latin typeface="Noto Sans" panose="020B0604020202020204" charset="0"/>
              <a:ea typeface="Noto Sans" panose="020B0604020202020204" charset="0"/>
              <a:cs typeface="Noto Sans" panose="020B0604020202020204" charset="0"/>
            </a:endParaRPr>
          </a:p>
          <a:p>
            <a:pPr marL="228600" indent="-228600">
              <a:buFont typeface="Arial"/>
              <a:buAutoNum type="arabicPeriod" startAt="2"/>
            </a:pP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 Lee KS,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Kullnig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 P, Hartman TE et-al.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Cryptogenic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organizing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pneumonia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: CT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findings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 in 43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patients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. AJR Am J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Roentgenol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. 1994;162 (3): 543-6. 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hlinkClick r:id="rId12"/>
              </a:rPr>
              <a:t>AJR Am J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hlinkClick r:id="rId12"/>
              </a:rPr>
              <a:t>Roentgenol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hlinkClick r:id="rId12"/>
              </a:rPr>
              <a:t> (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hlinkClick r:id="rId12"/>
              </a:rPr>
              <a:t>abstract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hlinkClick r:id="rId12"/>
              </a:rPr>
              <a:t>)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</a:rPr>
              <a:t> - 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hlinkClick r:id="rId13"/>
              </a:rPr>
              <a:t>Pubmed</a:t>
            </a:r>
            <a:r>
              <a:rPr lang="es-AR" sz="1050" dirty="0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hlinkClick r:id="rId13"/>
              </a:rPr>
              <a:t> </a:t>
            </a:r>
            <a:r>
              <a:rPr lang="es-AR" sz="1050" dirty="0" err="1">
                <a:latin typeface="Noto Sans" panose="020B0604020202020204" charset="0"/>
                <a:ea typeface="Noto Sans" panose="020B0604020202020204" charset="0"/>
                <a:cs typeface="Noto Sans" panose="020B0604020202020204" charset="0"/>
                <a:hlinkClick r:id="rId13"/>
              </a:rPr>
              <a:t>citation</a:t>
            </a:r>
            <a:endParaRPr lang="es-AR" sz="1050" dirty="0">
              <a:latin typeface="Noto Sans" panose="020B0604020202020204" charset="0"/>
              <a:ea typeface="Noto Sans" panose="020B0604020202020204" charset="0"/>
              <a:cs typeface="Noto Sans" panose="020B0604020202020204" charset="0"/>
            </a:endParaRPr>
          </a:p>
          <a:p>
            <a:pPr marL="228600" lvl="0" indent="-228600">
              <a:buAutoNum type="arabicPeriod" startAt="2"/>
            </a:pP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i="1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742950" marR="0" lvl="1" indent="-222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000" b="0" i="0" u="none" strike="noStrike" cap="none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211" name="Google Shape;211;p13"/>
          <p:cNvSpPr txBox="1"/>
          <p:nvPr/>
        </p:nvSpPr>
        <p:spPr>
          <a:xfrm>
            <a:off x="523702" y="4680332"/>
            <a:ext cx="5644342" cy="1231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dirty="0">
                <a:solidFill>
                  <a:srgbClr val="BF9000"/>
                </a:solidFill>
                <a:latin typeface="Noto Sans"/>
                <a:ea typeface="Noto Sans"/>
                <a:cs typeface="Noto Sans"/>
                <a:sym typeface="Noto Sans"/>
              </a:rPr>
              <a:t>Conflictos de interés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000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El autor declara no tener ningún conflicto de interés con la publicación de este caso clínico comentado.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000" dirty="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Las imágenes incluidas no pueden ser identificadas ni asociadas a ningún caso real y su uso está terminantemente prohibido sin expresa autorización del autor.</a:t>
            </a:r>
            <a:endParaRPr sz="1000" dirty="0">
              <a:solidFill>
                <a:srgbClr val="595959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cxnSp>
        <p:nvCxnSpPr>
          <p:cNvPr id="212" name="Google Shape;212;p13"/>
          <p:cNvCxnSpPr/>
          <p:nvPr/>
        </p:nvCxnSpPr>
        <p:spPr>
          <a:xfrm>
            <a:off x="6700058" y="507076"/>
            <a:ext cx="0" cy="5087389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3" name="Google Shape;213;p13"/>
          <p:cNvSpPr txBox="1"/>
          <p:nvPr/>
        </p:nvSpPr>
        <p:spPr>
          <a:xfrm>
            <a:off x="9204960" y="3237558"/>
            <a:ext cx="2366357" cy="2492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dirty="0">
                <a:solidFill>
                  <a:srgbClr val="3F3F3F"/>
                </a:solidFill>
                <a:latin typeface="Noto Sans"/>
                <a:ea typeface="Noto Sans"/>
                <a:cs typeface="Noto Sans"/>
                <a:sym typeface="Noto Sans"/>
              </a:rPr>
              <a:t>Para publicar su caso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autor somete a consideración su caso siguiendo estas pautas, lo coordina con la dirección del Departamento y su Secretaría: si es aprobado, es publicado en nuestra sección.</a:t>
            </a:r>
            <a:endParaRPr sz="1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se otorga ningún certificado por su autoría. ALAT se compromete a mantener al menos por dos años su </a:t>
            </a:r>
            <a:r>
              <a:rPr lang="es-ES" sz="1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url</a:t>
            </a:r>
            <a:r>
              <a:rPr lang="es-E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estable y acceso libre en la sección correspondiente.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Envíe su caso a: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imágenes@alatorax.org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833ECA10-F9DA-4974-A236-1F9BED0C33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623"/>
    </mc:Choice>
    <mc:Fallback>
      <p:transition spd="slow" advTm="156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2"/>
          <p:cNvSpPr txBox="1"/>
          <p:nvPr/>
        </p:nvSpPr>
        <p:spPr>
          <a:xfrm>
            <a:off x="523702" y="305068"/>
            <a:ext cx="5472323" cy="7694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Historia clínica</a:t>
            </a:r>
            <a:br>
              <a:rPr lang="es-ES" sz="20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r>
              <a:rPr lang="es-ES" sz="1600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Paciente femenina de 23 años de edad consulta por tos productiva, astenia y dolor torácico</a:t>
            </a: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s-ES" sz="16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Antecedentes:</a:t>
            </a:r>
            <a:endParaRPr sz="1800" dirty="0"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s-ES" sz="1600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Asma</a:t>
            </a:r>
            <a:endParaRPr sz="1800" dirty="0"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s-ES" sz="1600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Trastorno obsesivo compulsivo</a:t>
            </a: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endParaRPr sz="1800" dirty="0"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Medicación habitual:</a:t>
            </a:r>
            <a:endParaRPr sz="1800" dirty="0"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s-ES" sz="1600" dirty="0" err="1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Risperidona</a:t>
            </a:r>
            <a:r>
              <a:rPr lang="es-ES" sz="1600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 0.5 mg</a:t>
            </a:r>
            <a:endParaRPr sz="1800" dirty="0"/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s-ES" sz="1600" dirty="0" err="1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Sertralina</a:t>
            </a:r>
            <a:r>
              <a:rPr lang="es-ES" sz="1600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 50 mg</a:t>
            </a:r>
          </a:p>
          <a:p>
            <a:pPr marL="2286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endParaRPr sz="1800" dirty="0"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Se realizó laboratorio de rutina y RX de tórax frente y perfil.</a:t>
            </a:r>
            <a:endParaRPr sz="1800" dirty="0"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228600" marR="0" lvl="0" indent="-1524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1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457200" marR="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BE6EB23D-5264-4F2D-93DD-74F2340310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401"/>
    </mc:Choice>
    <mc:Fallback>
      <p:transition spd="slow" advTm="334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g2d3bd06b739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g2d3bd06b739_0_0"/>
          <p:cNvSpPr txBox="1"/>
          <p:nvPr/>
        </p:nvSpPr>
        <p:spPr>
          <a:xfrm>
            <a:off x="744139" y="1185372"/>
            <a:ext cx="3667200" cy="3708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Radiografía de Tórax frente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" sz="2000" b="1" dirty="0">
              <a:solidFill>
                <a:srgbClr val="095929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Infiltrados bilaterales periféricos que respetan las regiones </a:t>
            </a:r>
            <a:r>
              <a:rPr lang="es-ES" sz="1600" dirty="0" err="1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perihiliares</a:t>
            </a:r>
            <a:r>
              <a:rPr lang="es-ES" sz="16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 (Signo de “reverse </a:t>
            </a:r>
            <a:r>
              <a:rPr lang="es-ES" sz="1600" dirty="0" err="1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Batwings</a:t>
            </a:r>
            <a:r>
              <a:rPr lang="es-ES" sz="16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”).</a:t>
            </a:r>
            <a:br>
              <a:rPr lang="es-ES" sz="16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</a:br>
            <a:endParaRPr sz="1600" dirty="0">
              <a:solidFill>
                <a:schemeClr val="tx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228600" marR="0" lvl="0" indent="-1524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457200" marR="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111" name="Google Shape;111;g2d3bd06b739_0_0"/>
          <p:cNvSpPr txBox="1"/>
          <p:nvPr/>
        </p:nvSpPr>
        <p:spPr>
          <a:xfrm>
            <a:off x="7281950" y="4831806"/>
            <a:ext cx="45222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pic>
        <p:nvPicPr>
          <p:cNvPr id="112" name="Google Shape;112;g2d3bd06b739_0_0"/>
          <p:cNvPicPr preferRelativeResize="0"/>
          <p:nvPr/>
        </p:nvPicPr>
        <p:blipFill rotWithShape="1">
          <a:blip r:embed="rId6">
            <a:alphaModFix/>
          </a:blip>
          <a:srcRect l="1686"/>
          <a:stretch/>
        </p:blipFill>
        <p:spPr>
          <a:xfrm>
            <a:off x="5248894" y="92664"/>
            <a:ext cx="5448458" cy="5901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7EC43BAD-5F44-4D24-BD6C-5DB40EBEE1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147"/>
    </mc:Choice>
    <mc:Fallback>
      <p:transition spd="slow" advTm="311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g2d3bd06b739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g2d3bd06b739_0_0"/>
          <p:cNvSpPr txBox="1"/>
          <p:nvPr/>
        </p:nvSpPr>
        <p:spPr>
          <a:xfrm>
            <a:off x="744139" y="1185372"/>
            <a:ext cx="3667200" cy="29084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Laboratorio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ES" sz="2000" b="1" dirty="0">
              <a:solidFill>
                <a:srgbClr val="095929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  <a:t>Leucocitosis con neutrofilia y eosinofilia</a:t>
            </a:r>
            <a:br>
              <a:rPr lang="es-ES" sz="1600" b="1" dirty="0">
                <a:solidFill>
                  <a:schemeClr val="tx1"/>
                </a:solidFill>
                <a:latin typeface="Noto Sans"/>
                <a:ea typeface="Noto Sans"/>
                <a:cs typeface="Noto Sans"/>
                <a:sym typeface="Noto Sans"/>
              </a:rPr>
            </a:br>
            <a:endParaRPr sz="1600" dirty="0">
              <a:solidFill>
                <a:schemeClr val="tx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228600" marR="0" lvl="0" indent="-1524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457200" marR="0" lvl="1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111" name="Google Shape;111;g2d3bd06b739_0_0"/>
          <p:cNvSpPr txBox="1"/>
          <p:nvPr/>
        </p:nvSpPr>
        <p:spPr>
          <a:xfrm>
            <a:off x="7281950" y="4831806"/>
            <a:ext cx="45222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pic>
        <p:nvPicPr>
          <p:cNvPr id="6" name="Google Shape;103;p2">
            <a:extLst>
              <a:ext uri="{FF2B5EF4-FFF2-40B4-BE49-F238E27FC236}">
                <a16:creationId xmlns:a16="http://schemas.microsoft.com/office/drawing/2014/main" id="{6436FBBC-7EE0-4443-B875-02BDF3649D67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r="5882" b="-8837"/>
          <a:stretch/>
        </p:blipFill>
        <p:spPr>
          <a:xfrm>
            <a:off x="4874289" y="1277614"/>
            <a:ext cx="6772022" cy="4215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2640375A-1702-4C97-9BC7-0B79F4031D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140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155"/>
    </mc:Choice>
    <mc:Fallback>
      <p:transition spd="slow" advTm="111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4"/>
          <p:cNvPicPr preferRelativeResize="0"/>
          <p:nvPr/>
        </p:nvPicPr>
        <p:blipFill rotWithShape="1">
          <a:blip r:embed="rId6">
            <a:alphaModFix/>
          </a:blip>
          <a:srcRect t="2260" r="4956"/>
          <a:stretch/>
        </p:blipFill>
        <p:spPr>
          <a:xfrm>
            <a:off x="6896449" y="228600"/>
            <a:ext cx="4929206" cy="4923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6041" y="755489"/>
            <a:ext cx="6651120" cy="4510954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4"/>
          <p:cNvSpPr txBox="1"/>
          <p:nvPr/>
        </p:nvSpPr>
        <p:spPr>
          <a:xfrm>
            <a:off x="272563" y="5151696"/>
            <a:ext cx="6514598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TC tórax axial</a:t>
            </a:r>
            <a:br>
              <a:rPr lang="es-ES" sz="28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r>
              <a:rPr lang="es-ES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Consolidaciones  periféricas bilaterales asociadas a áreas con atenuación en vidrio esmerilado y sectores de respeto relativo del espacio </a:t>
            </a:r>
            <a:r>
              <a:rPr lang="es-ES" dirty="0" err="1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subpleural</a:t>
            </a:r>
            <a:r>
              <a:rPr lang="es-ES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 </a:t>
            </a:r>
            <a:endParaRPr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122" name="Google Shape;122;p4"/>
          <p:cNvSpPr txBox="1"/>
          <p:nvPr/>
        </p:nvSpPr>
        <p:spPr>
          <a:xfrm>
            <a:off x="7228518" y="5151696"/>
            <a:ext cx="4597137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TC tórax coronal</a:t>
            </a:r>
            <a:br>
              <a:rPr lang="es-ES" sz="28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r>
              <a:rPr lang="es-ES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Se evidencia el </a:t>
            </a:r>
            <a:r>
              <a:rPr lang="es-AR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distribución bilateral con mayor compromiso de lóbulos superiores y campos medios</a:t>
            </a:r>
            <a:endParaRPr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7" name="Google Shape;174;g307bb0df064_0_21"/>
          <p:cNvSpPr txBox="1"/>
          <p:nvPr/>
        </p:nvSpPr>
        <p:spPr>
          <a:xfrm>
            <a:off x="-437501" y="228600"/>
            <a:ext cx="30114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14/11/2023</a:t>
            </a:r>
            <a:br>
              <a:rPr lang="es-ES" sz="20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endParaRPr sz="2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2" name="Proceso 1"/>
          <p:cNvSpPr/>
          <p:nvPr/>
        </p:nvSpPr>
        <p:spPr>
          <a:xfrm>
            <a:off x="136041" y="96982"/>
            <a:ext cx="1859014" cy="658507"/>
          </a:xfrm>
          <a:prstGeom prst="flowChartProcess">
            <a:avLst/>
          </a:prstGeom>
          <a:noFill/>
          <a:ln w="38100" cap="flat" cmpd="sng" algn="ctr">
            <a:solidFill>
              <a:srgbClr val="09592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mc:AlternateContent xmlns:mc="http://schemas.openxmlformats.org/markup-compatibility/2006">
        <mc:Choice xmlns:p14="http://schemas.microsoft.com/office/powerpoint/2010/main" xmlns:iact="http://schemas.microsoft.com/office/powerpoint/2014/inkAction" Requires="p14 iact">
          <p:contentPart p14:bwMode="auto" r:id="rId8">
            <p14:nvContentPartPr>
              <p14:cNvPr id="9" name="Entrada de lápiz 8">
                <a:extLst>
                  <a:ext uri="{FF2B5EF4-FFF2-40B4-BE49-F238E27FC236}">
                    <a16:creationId xmlns:a16="http://schemas.microsoft.com/office/drawing/2014/main" id="{BF1482EC-5747-414F-BDEE-9E4D6014F980}"/>
                  </a:ext>
                </a:extLst>
              </p14:cNvPr>
              <p14:cNvContentPartPr/>
              <p14:nvPr>
                <p:extLst>
                  <p:ext uri="{42D2F446-02D8-4167-A562-619A0277C38B}">
                    <p15:isNarration xmlns:p15="http://schemas.microsoft.com/office/powerpoint/2012/main" val="1"/>
                  </p:ext>
                </p:extLst>
              </p14:nvPr>
            </p14:nvContentPartPr>
            <p14:xfrm>
              <a:off x="1589760" y="3291480"/>
              <a:ext cx="4356360" cy="1201680"/>
            </p14:xfrm>
          </p:contentPart>
        </mc:Choice>
        <mc:Fallback>
          <p:pic>
            <p:nvPicPr>
              <p:cNvPr id="9" name="Entrada de lápiz 8">
                <a:extLst>
                  <a:ext uri="{FF2B5EF4-FFF2-40B4-BE49-F238E27FC236}">
                    <a16:creationId xmlns:a16="http://schemas.microsoft.com/office/drawing/2014/main" id="{BF1482EC-5747-414F-BDEE-9E4D6014F98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580400" y="3282120"/>
                <a:ext cx="4375080" cy="122040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A3C8F32A-B889-43FD-B4F5-3246602FE8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493"/>
    </mc:Choice>
    <mc:Fallback>
      <p:transition spd="slow" advTm="354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502616"/>
            <a:ext cx="6720768" cy="4707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6"/>
          <p:cNvPicPr preferRelativeResize="0"/>
          <p:nvPr/>
        </p:nvPicPr>
        <p:blipFill rotWithShape="1">
          <a:blip r:embed="rId7">
            <a:alphaModFix/>
          </a:blip>
          <a:srcRect l="3676" t="1820"/>
          <a:stretch/>
        </p:blipFill>
        <p:spPr>
          <a:xfrm>
            <a:off x="7193297" y="320634"/>
            <a:ext cx="4526173" cy="4811074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6"/>
          <p:cNvSpPr txBox="1"/>
          <p:nvPr/>
        </p:nvSpPr>
        <p:spPr>
          <a:xfrm>
            <a:off x="3360384" y="5379340"/>
            <a:ext cx="5570729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TC tórax axial con reconstrucción coronal</a:t>
            </a:r>
            <a:br>
              <a:rPr lang="es-ES" sz="28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r>
              <a:rPr lang="es-ES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Resuelven las consolidaciones periféricas bilaterales</a:t>
            </a:r>
            <a:endParaRPr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8" name="Google Shape;174;g307bb0df064_0_21"/>
          <p:cNvSpPr txBox="1"/>
          <p:nvPr/>
        </p:nvSpPr>
        <p:spPr>
          <a:xfrm>
            <a:off x="284118" y="148616"/>
            <a:ext cx="30114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04/06/2024</a:t>
            </a:r>
            <a:br>
              <a:rPr lang="es-ES" sz="20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endParaRPr sz="2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7" name="Proceso 6"/>
          <p:cNvSpPr/>
          <p:nvPr/>
        </p:nvSpPr>
        <p:spPr>
          <a:xfrm>
            <a:off x="103876" y="59956"/>
            <a:ext cx="1859014" cy="658507"/>
          </a:xfrm>
          <a:prstGeom prst="flowChartProcess">
            <a:avLst/>
          </a:prstGeom>
          <a:noFill/>
          <a:ln w="38100" cap="flat" cmpd="sng" algn="ctr">
            <a:solidFill>
              <a:srgbClr val="09592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650ADDBD-7A2A-48BE-99CB-237CFC5B1C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9192"/>
    </mc:Choice>
    <mc:Fallback>
      <p:transition spd="slow" advTm="191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656706" y="5239787"/>
            <a:ext cx="4522200" cy="846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TC tórax axial</a:t>
            </a:r>
            <a:br>
              <a:rPr lang="es-ES" sz="20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r>
              <a:rPr lang="es-ES" sz="1100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Consolidaciones periféricas bilaterales asociadas a opacidades reticulares regionales con sectores en vidrio esmerilado y dilataciones </a:t>
            </a:r>
            <a:r>
              <a:rPr lang="es-ES" sz="1100" dirty="0" err="1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bronquiolares</a:t>
            </a:r>
            <a:r>
              <a:rPr lang="es-ES" sz="1100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. </a:t>
            </a:r>
            <a:endParaRPr sz="11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140" name="Google Shape;140;p8"/>
          <p:cNvSpPr txBox="1"/>
          <p:nvPr/>
        </p:nvSpPr>
        <p:spPr>
          <a:xfrm>
            <a:off x="7143404" y="5266443"/>
            <a:ext cx="4522123" cy="846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TC tórax reconstrucción coronal</a:t>
            </a:r>
            <a:br>
              <a:rPr lang="es-ES" sz="20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r>
              <a:rPr lang="es-ES" sz="1100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  <a:t>Se evidencia el compromiso periférico a predominio de ambos lóbulos superiores</a:t>
            </a:r>
            <a:endParaRPr sz="11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pic>
        <p:nvPicPr>
          <p:cNvPr id="141" name="Google Shape;141;p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1007409"/>
            <a:ext cx="6766288" cy="3945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009094" y="207816"/>
            <a:ext cx="4940100" cy="474130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74;g307bb0df064_0_21"/>
          <p:cNvSpPr txBox="1"/>
          <p:nvPr/>
        </p:nvSpPr>
        <p:spPr>
          <a:xfrm>
            <a:off x="297332" y="207816"/>
            <a:ext cx="30114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14/08/2024</a:t>
            </a:r>
            <a:endParaRPr sz="2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8" name="Proceso 7"/>
          <p:cNvSpPr/>
          <p:nvPr/>
        </p:nvSpPr>
        <p:spPr>
          <a:xfrm>
            <a:off x="136041" y="96982"/>
            <a:ext cx="1859014" cy="658507"/>
          </a:xfrm>
          <a:prstGeom prst="flowChartProcess">
            <a:avLst/>
          </a:prstGeom>
          <a:noFill/>
          <a:ln w="38100" cap="flat" cmpd="sng" algn="ctr">
            <a:solidFill>
              <a:srgbClr val="09592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4C010A8E-17D3-43DA-806D-0B0C3EC733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377"/>
    </mc:Choice>
    <mc:Fallback>
      <p:transition spd="slow" advTm="333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9"/>
          <p:cNvSpPr txBox="1"/>
          <p:nvPr/>
        </p:nvSpPr>
        <p:spPr>
          <a:xfrm>
            <a:off x="4340524" y="5402752"/>
            <a:ext cx="4522123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Tomografías axiales comparativas</a:t>
            </a:r>
            <a:endParaRPr sz="11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pic>
        <p:nvPicPr>
          <p:cNvPr id="150" name="Google Shape;150;p9"/>
          <p:cNvPicPr preferRelativeResize="0"/>
          <p:nvPr/>
        </p:nvPicPr>
        <p:blipFill rotWithShape="1">
          <a:blip r:embed="rId7">
            <a:alphaModFix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00" b="90000" l="4519" r="93440">
                        <a14:foregroundMark x1="65889" y1="30500" x2="66181" y2="66750"/>
                        <a14:foregroundMark x1="53207" y1="52750" x2="41254" y2="45750"/>
                        <a14:foregroundMark x1="69242" y1="15250" x2="85277" y2="25250"/>
                        <a14:foregroundMark x1="85277" y1="30000" x2="84548" y2="70750"/>
                        <a14:foregroundMark x1="82216" y1="75000" x2="73615" y2="88250"/>
                        <a14:foregroundMark x1="73615" y1="88250" x2="29155" y2="89000"/>
                        <a14:foregroundMark x1="29155" y1="89000" x2="18805" y2="83250"/>
                        <a14:foregroundMark x1="18805" y1="83250" x2="9184" y2="51000"/>
                        <a14:foregroundMark x1="9184" y1="51000" x2="19679" y2="17500"/>
                        <a14:foregroundMark x1="19679" y1="17500" x2="20845" y2="17000"/>
                        <a14:foregroundMark x1="22886" y1="14750" x2="44023" y2="10000"/>
                        <a14:foregroundMark x1="44023" y1="10000" x2="64140" y2="11250"/>
                        <a14:foregroundMark x1="6414" y1="42250" x2="4519" y2="62250"/>
                        <a14:foregroundMark x1="4519" y1="62250" x2="5394" y2="69000"/>
                        <a14:foregroundMark x1="38921" y1="4250" x2="26239" y2="3500"/>
                        <a14:foregroundMark x1="93440" y1="69750" x2="93440" y2="49750"/>
                        <a14:backgroundMark x1="47085" y1="52250" x2="47085" y2="52250"/>
                      </a14:backgroundRemoval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7766022" y="1698915"/>
            <a:ext cx="4700872" cy="2741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9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-162896" y="1698915"/>
            <a:ext cx="4107779" cy="27859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9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3781987" y="1600391"/>
            <a:ext cx="4258928" cy="2983047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9"/>
          <p:cNvSpPr/>
          <p:nvPr/>
        </p:nvSpPr>
        <p:spPr>
          <a:xfrm>
            <a:off x="7780454" y="1155577"/>
            <a:ext cx="362857" cy="7112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95929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9"/>
          <p:cNvSpPr txBox="1"/>
          <p:nvPr/>
        </p:nvSpPr>
        <p:spPr>
          <a:xfrm>
            <a:off x="3114729" y="187738"/>
            <a:ext cx="166030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 err="1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Sertralina</a:t>
            </a: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solidFill>
                <a:srgbClr val="095929"/>
              </a:solidFill>
              <a:latin typeface="Noto Sans"/>
              <a:ea typeface="Noto Sans"/>
              <a:cs typeface="Noto Sans"/>
              <a:sym typeface="No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Corticoides </a:t>
            </a:r>
            <a:br>
              <a:rPr lang="es-ES" sz="20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endParaRPr sz="2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155" name="Google Shape;155;p9"/>
          <p:cNvSpPr txBox="1"/>
          <p:nvPr/>
        </p:nvSpPr>
        <p:spPr>
          <a:xfrm>
            <a:off x="7202340" y="313338"/>
            <a:ext cx="166030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Corticoides</a:t>
            </a:r>
            <a:br>
              <a:rPr lang="es-ES" sz="20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endParaRPr sz="2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156" name="Google Shape;156;p9"/>
          <p:cNvSpPr/>
          <p:nvPr/>
        </p:nvSpPr>
        <p:spPr>
          <a:xfrm>
            <a:off x="3635003" y="1225891"/>
            <a:ext cx="362857" cy="7112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95929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9"/>
          <p:cNvSpPr/>
          <p:nvPr/>
        </p:nvSpPr>
        <p:spPr>
          <a:xfrm>
            <a:off x="4480746" y="187738"/>
            <a:ext cx="431737" cy="385502"/>
          </a:xfrm>
          <a:prstGeom prst="mathMultiply">
            <a:avLst>
              <a:gd name="adj1" fmla="val 2352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9"/>
          <p:cNvSpPr/>
          <p:nvPr/>
        </p:nvSpPr>
        <p:spPr>
          <a:xfrm>
            <a:off x="4670446" y="788483"/>
            <a:ext cx="431700" cy="376800"/>
          </a:xfrm>
          <a:prstGeom prst="mathPlus">
            <a:avLst>
              <a:gd name="adj1" fmla="val 23520"/>
            </a:avLst>
          </a:prstGeom>
          <a:solidFill>
            <a:srgbClr val="A8D08C"/>
          </a:solidFill>
          <a:ln w="12700" cap="flat" cmpd="sng">
            <a:solidFill>
              <a:srgbClr val="A8D08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9"/>
          <p:cNvSpPr/>
          <p:nvPr/>
        </p:nvSpPr>
        <p:spPr>
          <a:xfrm>
            <a:off x="8676825" y="236611"/>
            <a:ext cx="348718" cy="673257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9"/>
          <p:cNvSpPr/>
          <p:nvPr/>
        </p:nvSpPr>
        <p:spPr>
          <a:xfrm>
            <a:off x="3114729" y="4583438"/>
            <a:ext cx="2207898" cy="444814"/>
          </a:xfrm>
          <a:prstGeom prst="curvedUp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095929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9"/>
          <p:cNvSpPr/>
          <p:nvPr/>
        </p:nvSpPr>
        <p:spPr>
          <a:xfrm>
            <a:off x="6792196" y="4568198"/>
            <a:ext cx="2207898" cy="444814"/>
          </a:xfrm>
          <a:prstGeom prst="curvedUp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095929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9"/>
          <p:cNvSpPr txBox="1"/>
          <p:nvPr/>
        </p:nvSpPr>
        <p:spPr>
          <a:xfrm>
            <a:off x="960201" y="4568198"/>
            <a:ext cx="133718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11/2023</a:t>
            </a:r>
            <a:br>
              <a:rPr lang="es-ES" sz="20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endParaRPr sz="2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163" name="Google Shape;163;p9"/>
          <p:cNvSpPr txBox="1"/>
          <p:nvPr/>
        </p:nvSpPr>
        <p:spPr>
          <a:xfrm>
            <a:off x="9525513" y="4568198"/>
            <a:ext cx="129290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08/2024</a:t>
            </a:r>
            <a:br>
              <a:rPr lang="es-ES" sz="20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endParaRPr sz="2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164" name="Google Shape;164;p9"/>
          <p:cNvSpPr txBox="1"/>
          <p:nvPr/>
        </p:nvSpPr>
        <p:spPr>
          <a:xfrm>
            <a:off x="5439144" y="4499996"/>
            <a:ext cx="1271604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06/2024</a:t>
            </a:r>
            <a:br>
              <a:rPr lang="es-ES" sz="20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endParaRPr sz="2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77913BB6-3F69-47CC-AE1D-62AC90259C5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754"/>
    </mc:Choice>
    <mc:Fallback>
      <p:transition spd="slow" advTm="297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53" grpId="0" animBg="1"/>
      <p:bldP spid="154" grpId="0"/>
      <p:bldP spid="155" grpId="0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/>
      <p:bldP spid="163" grpId="0"/>
      <p:bldP spid="1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g307bb0df064_0_2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g307bb0df064_0_21"/>
          <p:cNvSpPr txBox="1"/>
          <p:nvPr/>
        </p:nvSpPr>
        <p:spPr>
          <a:xfrm>
            <a:off x="4875092" y="74664"/>
            <a:ext cx="16602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Corticoides</a:t>
            </a:r>
            <a:br>
              <a:rPr lang="es-ES" sz="20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endParaRPr sz="2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sp>
        <p:nvSpPr>
          <p:cNvPr id="172" name="Google Shape;172;g307bb0df064_0_21"/>
          <p:cNvSpPr/>
          <p:nvPr/>
        </p:nvSpPr>
        <p:spPr>
          <a:xfrm>
            <a:off x="5448812" y="472795"/>
            <a:ext cx="363000" cy="7113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95929"/>
          </a:solidFill>
          <a:ln w="12700" cap="flat" cmpd="sng">
            <a:solidFill>
              <a:srgbClr val="42719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g307bb0df064_0_21"/>
          <p:cNvSpPr/>
          <p:nvPr/>
        </p:nvSpPr>
        <p:spPr>
          <a:xfrm>
            <a:off x="4875092" y="479690"/>
            <a:ext cx="431700" cy="376800"/>
          </a:xfrm>
          <a:prstGeom prst="mathPlus">
            <a:avLst>
              <a:gd name="adj1" fmla="val 23520"/>
            </a:avLst>
          </a:prstGeom>
          <a:solidFill>
            <a:srgbClr val="A8D08C"/>
          </a:solidFill>
          <a:ln w="12700" cap="flat" cmpd="sng">
            <a:solidFill>
              <a:srgbClr val="A8D08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g307bb0df064_0_21"/>
          <p:cNvSpPr txBox="1"/>
          <p:nvPr/>
        </p:nvSpPr>
        <p:spPr>
          <a:xfrm>
            <a:off x="806978" y="428664"/>
            <a:ext cx="30114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000" b="1" dirty="0">
                <a:solidFill>
                  <a:srgbClr val="095929"/>
                </a:solidFill>
                <a:latin typeface="Noto Sans"/>
                <a:ea typeface="Noto Sans"/>
                <a:cs typeface="Noto Sans"/>
                <a:sym typeface="Noto Sans"/>
              </a:rPr>
              <a:t>18/09/2024</a:t>
            </a:r>
            <a:br>
              <a:rPr lang="es-ES" sz="2000" b="1" dirty="0">
                <a:solidFill>
                  <a:schemeClr val="dk1"/>
                </a:solidFill>
                <a:latin typeface="Noto Sans"/>
                <a:ea typeface="Noto Sans"/>
                <a:cs typeface="Noto Sans"/>
                <a:sym typeface="Noto Sans"/>
              </a:rPr>
            </a:br>
            <a:endParaRPr sz="2000" dirty="0">
              <a:solidFill>
                <a:schemeClr val="dk1"/>
              </a:solidFill>
              <a:latin typeface="Noto Sans"/>
              <a:ea typeface="Noto Sans"/>
              <a:cs typeface="Noto Sans"/>
              <a:sym typeface="Noto Sans"/>
            </a:endParaRPr>
          </a:p>
        </p:txBody>
      </p:sp>
      <p:pic>
        <p:nvPicPr>
          <p:cNvPr id="175" name="Google Shape;175;g307bb0df064_0_21"/>
          <p:cNvPicPr preferRelativeResize="0"/>
          <p:nvPr/>
        </p:nvPicPr>
        <p:blipFill>
          <a:blip r:embed="rId7">
            <a:alphaModFix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341" l="0" r="100000">
                        <a14:foregroundMark x1="23646" y1="32088" x2="45839" y2="81758"/>
                        <a14:foregroundMark x1="73844" y1="29231" x2="56803" y2="75165"/>
                        <a14:foregroundMark x1="49273" y1="53407" x2="49273" y2="53407"/>
                        <a14:foregroundMark x1="47292" y1="51209" x2="47292" y2="5120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780" y="1681245"/>
            <a:ext cx="5715032" cy="3654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423" b="98780" l="2211" r="95748">
                        <a14:foregroundMark x1="75170" y1="26829" x2="75340" y2="73374"/>
                        <a14:foregroundMark x1="45918" y1="27439" x2="54762" y2="63008"/>
                        <a14:foregroundMark x1="53741" y1="8943" x2="23980" y2="9553"/>
                        <a14:foregroundMark x1="23299" y1="9756" x2="7993" y2="25813"/>
                        <a14:foregroundMark x1="9354" y1="28659" x2="9354" y2="67683"/>
                        <a14:foregroundMark x1="21088" y1="90244" x2="36054" y2="90650"/>
                        <a14:foregroundMark x1="3231" y1="64837" x2="11735" y2="91667"/>
                        <a14:foregroundMark x1="25170" y1="91667" x2="53061" y2="91667"/>
                        <a14:foregroundMark x1="15816" y1="91667" x2="19218" y2="94106"/>
                        <a14:foregroundMark x1="9694" y1="93902" x2="90136" y2="93496"/>
                        <a14:foregroundMark x1="43707" y1="47154" x2="39626" y2="54268"/>
                        <a14:foregroundMark x1="29422" y1="39228" x2="26020" y2="41463"/>
                        <a14:foregroundMark x1="43027" y1="47764" x2="37245" y2="53049"/>
                        <a14:foregroundMark x1="63776" y1="7927" x2="85204" y2="5894"/>
                        <a14:foregroundMark x1="88265" y1="5894" x2="91667" y2="45528"/>
                        <a14:foregroundMark x1="91667" y1="45528" x2="91837" y2="72154"/>
                        <a14:foregroundMark x1="94558" y1="53049" x2="93537" y2="2236"/>
                        <a14:foregroundMark x1="58333" y1="48577" x2="58333" y2="48577"/>
                        <a14:foregroundMark x1="47109" y1="49797" x2="47109" y2="49797"/>
                        <a14:backgroundMark x1="5442" y1="93293" x2="3741" y2="8841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98153" y="1184095"/>
            <a:ext cx="5086780" cy="4256285"/>
          </a:xfrm>
          <a:prstGeom prst="rect">
            <a:avLst/>
          </a:prstGeom>
        </p:spPr>
      </p:pic>
      <p:sp>
        <p:nvSpPr>
          <p:cNvPr id="9" name="Proceso 8"/>
          <p:cNvSpPr/>
          <p:nvPr/>
        </p:nvSpPr>
        <p:spPr>
          <a:xfrm>
            <a:off x="664958" y="338836"/>
            <a:ext cx="1859014" cy="658507"/>
          </a:xfrm>
          <a:prstGeom prst="flowChartProcess">
            <a:avLst/>
          </a:prstGeom>
          <a:noFill/>
          <a:ln w="38100" cap="flat" cmpd="sng" algn="ctr">
            <a:solidFill>
              <a:srgbClr val="095929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80E0A4BF-E53D-4681-A06E-865FCDDA6DD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881"/>
    </mc:Choice>
    <mc:Fallback>
      <p:transition spd="slow" advTm="228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5|1.9|0.7|0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6|0.8"/>
</p:tagLst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</TotalTime>
  <Words>990</Words>
  <Application>Microsoft Office PowerPoint</Application>
  <PresentationFormat>Panorámica</PresentationFormat>
  <Paragraphs>141</Paragraphs>
  <Slides>13</Slides>
  <Notes>13</Notes>
  <HiddenSlides>0</HiddenSlides>
  <MMClips>12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8" baseType="lpstr">
      <vt:lpstr>Calibri</vt:lpstr>
      <vt:lpstr>Arial</vt:lpstr>
      <vt:lpstr>Open Sans</vt:lpstr>
      <vt:lpstr>Noto Sans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Dedos</dc:creator>
  <cp:lastModifiedBy>WIN10</cp:lastModifiedBy>
  <cp:revision>17</cp:revision>
  <dcterms:created xsi:type="dcterms:W3CDTF">2024-07-30T08:35:31Z</dcterms:created>
  <dcterms:modified xsi:type="dcterms:W3CDTF">2024-10-16T17:29:19Z</dcterms:modified>
</cp:coreProperties>
</file>