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4.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5.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comment6.xml" ContentType="application/vnd.openxmlformats-officedocument.presentationml.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0"/>
  </p:notesMasterIdLst>
  <p:sldIdLst>
    <p:sldId id="256" r:id="rId2"/>
    <p:sldId id="257" r:id="rId3"/>
    <p:sldId id="282" r:id="rId4"/>
    <p:sldId id="258" r:id="rId5"/>
    <p:sldId id="350" r:id="rId6"/>
    <p:sldId id="351" r:id="rId7"/>
    <p:sldId id="261" r:id="rId8"/>
    <p:sldId id="343" r:id="rId9"/>
    <p:sldId id="290" r:id="rId10"/>
    <p:sldId id="344" r:id="rId11"/>
    <p:sldId id="291" r:id="rId12"/>
    <p:sldId id="345" r:id="rId13"/>
    <p:sldId id="262" r:id="rId14"/>
    <p:sldId id="263" r:id="rId15"/>
    <p:sldId id="264" r:id="rId16"/>
    <p:sldId id="340" r:id="rId17"/>
    <p:sldId id="292" r:id="rId18"/>
    <p:sldId id="265" r:id="rId19"/>
    <p:sldId id="266" r:id="rId20"/>
    <p:sldId id="268" r:id="rId21"/>
    <p:sldId id="269" r:id="rId22"/>
    <p:sldId id="293" r:id="rId23"/>
    <p:sldId id="270" r:id="rId24"/>
    <p:sldId id="271" r:id="rId25"/>
    <p:sldId id="272" r:id="rId26"/>
    <p:sldId id="341" r:id="rId27"/>
    <p:sldId id="273" r:id="rId28"/>
    <p:sldId id="371" r:id="rId29"/>
    <p:sldId id="274" r:id="rId30"/>
    <p:sldId id="276" r:id="rId31"/>
    <p:sldId id="281" r:id="rId32"/>
    <p:sldId id="353" r:id="rId33"/>
    <p:sldId id="354" r:id="rId34"/>
    <p:sldId id="358" r:id="rId35"/>
    <p:sldId id="278" r:id="rId36"/>
    <p:sldId id="346" r:id="rId37"/>
    <p:sldId id="347" r:id="rId38"/>
    <p:sldId id="279" r:id="rId39"/>
    <p:sldId id="280" r:id="rId40"/>
    <p:sldId id="295" r:id="rId41"/>
    <p:sldId id="348" r:id="rId42"/>
    <p:sldId id="296" r:id="rId43"/>
    <p:sldId id="297" r:id="rId44"/>
    <p:sldId id="299" r:id="rId45"/>
    <p:sldId id="359" r:id="rId46"/>
    <p:sldId id="300" r:id="rId47"/>
    <p:sldId id="301" r:id="rId48"/>
    <p:sldId id="302" r:id="rId49"/>
    <p:sldId id="372" r:id="rId50"/>
    <p:sldId id="304" r:id="rId51"/>
    <p:sldId id="305" r:id="rId52"/>
    <p:sldId id="306" r:id="rId53"/>
    <p:sldId id="360" r:id="rId54"/>
    <p:sldId id="307" r:id="rId55"/>
    <p:sldId id="362" r:id="rId56"/>
    <p:sldId id="363" r:id="rId57"/>
    <p:sldId id="365" r:id="rId58"/>
    <p:sldId id="366" r:id="rId59"/>
    <p:sldId id="367" r:id="rId60"/>
    <p:sldId id="364" r:id="rId61"/>
    <p:sldId id="310" r:id="rId62"/>
    <p:sldId id="311" r:id="rId63"/>
    <p:sldId id="312" r:id="rId64"/>
    <p:sldId id="368" r:id="rId65"/>
    <p:sldId id="373" r:id="rId66"/>
    <p:sldId id="313" r:id="rId67"/>
    <p:sldId id="314" r:id="rId68"/>
    <p:sldId id="375" r:id="rId69"/>
    <p:sldId id="369" r:id="rId70"/>
    <p:sldId id="370" r:id="rId71"/>
    <p:sldId id="317" r:id="rId72"/>
    <p:sldId id="318" r:id="rId73"/>
    <p:sldId id="376" r:id="rId74"/>
    <p:sldId id="320" r:id="rId75"/>
    <p:sldId id="321" r:id="rId76"/>
    <p:sldId id="322" r:id="rId77"/>
    <p:sldId id="323" r:id="rId78"/>
    <p:sldId id="324" r:id="rId79"/>
    <p:sldId id="325" r:id="rId80"/>
    <p:sldId id="326" r:id="rId81"/>
    <p:sldId id="327" r:id="rId82"/>
    <p:sldId id="377" r:id="rId83"/>
    <p:sldId id="328" r:id="rId84"/>
    <p:sldId id="331" r:id="rId85"/>
    <p:sldId id="378" r:id="rId86"/>
    <p:sldId id="330" r:id="rId87"/>
    <p:sldId id="333" r:id="rId88"/>
    <p:sldId id="334" r:id="rId89"/>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8"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zischke Karen" initials="CK" lastIdx="11" clrIdx="0"/>
  <p:cmAuthor id="1" name="Usuario de Microsoft Office" initials="Office" lastIdx="11" clrIdx="1"/>
  <p:cmAuthor id="2" name="Usuario de Microsoft Office" initials="Office [2]" lastIdx="1" clrIdx="2"/>
  <p:cmAuthor id="3" name="karen nicole czischke ljubetic" initials="kncl" lastIdx="2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6D"/>
    <a:srgbClr val="F2833E"/>
    <a:srgbClr val="1B9995"/>
    <a:srgbClr val="E3234E"/>
    <a:srgbClr val="B9B98D"/>
    <a:srgbClr val="8CBFB5"/>
    <a:srgbClr val="E0F2E5"/>
    <a:srgbClr val="B5B88E"/>
    <a:srgbClr val="97CCC2"/>
    <a:srgbClr val="75A8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214" autoAdjust="0"/>
  </p:normalViewPr>
  <p:slideViewPr>
    <p:cSldViewPr snapToGrid="0" snapToObjects="1" showGuides="1">
      <p:cViewPr varScale="1">
        <p:scale>
          <a:sx n="81" d="100"/>
          <a:sy n="81" d="100"/>
        </p:scale>
        <p:origin x="366" y="120"/>
      </p:cViewPr>
      <p:guideLst>
        <p:guide orient="horz" pos="4178"/>
        <p:guide pos="3840"/>
      </p:guideLst>
    </p:cSldViewPr>
  </p:slideViewPr>
  <p:outlineViewPr>
    <p:cViewPr>
      <p:scale>
        <a:sx n="33" d="100"/>
        <a:sy n="33" d="100"/>
      </p:scale>
      <p:origin x="0" y="0"/>
    </p:cViewPr>
  </p:outlineViewPr>
  <p:notesTextViewPr>
    <p:cViewPr>
      <p:scale>
        <a:sx n="80" d="100"/>
        <a:sy n="8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12-09T11:16:34.614" idx="3">
    <p:pos x="7868" y="2770"/>
    <p:text>Creo que en algun momento , ya sea al comienzo o al final habria que piner que sigbifican las abreviaciones por ejemplo :
LAMA , long acting muscarinic antagonist 
LABA : long acting beta agonist 
CI , inhaled corticosteroids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12-09T11:16:34.614" idx="3">
    <p:pos x="7868" y="2770"/>
    <p:text>Creo que en algun momento , ya sea al comienzo o al final habria que piner que sigbifican las abreviaciones por ejemplo :
LAMA , long acting muscarinic antagonist 
LABA : long acting beta agonist 
CI , inhaled corticosteroids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9-12-09T11:16:34.614" idx="3">
    <p:pos x="7856" y="1786"/>
    <p:text>Creo que en algun momento , ya sea al comienzo o al final habria que piner que sigbifican las abreviaciones por ejemplo :
LAMA , long acting muscarinic antagonist 
LABA : long acting beta agonist 
CI , inhaled corticosteroids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9-12-09T11:37:48.259" idx="4">
    <p:pos x="8182" y="3001"/>
    <p:text>este parrafo hay que trasfoprmarlo en viñetas 
. es mucho texto
pioner por ejemplo 
- cambio en el concepto de enferemdad progresiva 
- fundamental confrimar presencua de obstrucción
( tal evz poner en un recuadro al lado la R vef1 / CVf  y lo que signifian como para destacarlo mas 
- enferemdad heterogenea en rpesentacion y evolución ( sintomas )</p:text>
  </p:cm>
</p:cmLst>
</file>

<file path=ppt/comments/comment5.xml><?xml version="1.0" encoding="utf-8"?>
<p:cmLst xmlns:a="http://schemas.openxmlformats.org/drawingml/2006/main" xmlns:r="http://schemas.openxmlformats.org/officeDocument/2006/relationships" xmlns:p="http://schemas.openxmlformats.org/presentationml/2006/main">
  <p:cm authorId="3" dt="2020-01-22T16:05:09.929" idx="16">
    <p:pos x="7786" y="478"/>
    <p:text>creo que se debe acortar el texto esta muy largo</p:text>
    <p:extLst>
      <p:ext uri="{C676402C-5697-4E1C-873F-D02D1690AC5C}">
        <p15:threadingInfo xmlns:p15="http://schemas.microsoft.com/office/powerpoint/2012/main" timeZoneBias="180"/>
      </p:ext>
    </p:extLst>
  </p:cm>
  <p:cm authorId="1" dt="2020-01-31T16:38:00.433" idx="4">
    <p:pos x="7786" y="614"/>
    <p:text>lo dejo a tu criterio</p:text>
    <p:extLst>
      <p:ext uri="{C676402C-5697-4E1C-873F-D02D1690AC5C}">
        <p15:threadingInfo xmlns:p15="http://schemas.microsoft.com/office/powerpoint/2012/main" timeZoneBias="180">
          <p15:parentCm authorId="3" idx="16"/>
        </p15:threadingInfo>
      </p:ext>
    </p:extLst>
  </p:cm>
  <p:cm authorId="3" dt="2020-01-22T16:05:36.037" idx="17">
    <p:pos x="7814" y="866"/>
    <p:text>tal vez solod ejar los enuncadis o resumir lo que se queire decir</p:text>
    <p:extLst>
      <p:ext uri="{C676402C-5697-4E1C-873F-D02D1690AC5C}">
        <p15:threadingInfo xmlns:p15="http://schemas.microsoft.com/office/powerpoint/2012/main" timeZoneBias="180"/>
      </p:ext>
    </p:extLst>
  </p:cm>
  <p:cm authorId="1" dt="2020-01-31T16:38:03.568" idx="5">
    <p:pos x="7814" y="1002"/>
    <p:text>lo dejo a tu criterio</p:text>
    <p:extLst>
      <p:ext uri="{C676402C-5697-4E1C-873F-D02D1690AC5C}">
        <p15:threadingInfo xmlns:p15="http://schemas.microsoft.com/office/powerpoint/2012/main" timeZoneBias="180">
          <p15:parentCm authorId="3" idx="17"/>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20-01-22T16:13:35.444" idx="26">
    <p:pos x="8098" y="1498"/>
    <p:text>me encanta , epro la tabla queda cortada , tal vez dividirla</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54BA3-7959-DA4A-985A-C71AF64FF5B9}" type="datetimeFigureOut">
              <a:rPr lang="es-ES_tradnl" smtClean="0"/>
              <a:t>11/09/2020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7703C-4CFD-6348-A127-EB094E3C3635}" type="slidenum">
              <a:rPr lang="es-ES_tradnl" smtClean="0"/>
              <a:t>‹Nº›</a:t>
            </a:fld>
            <a:endParaRPr lang="es-ES_tradnl"/>
          </a:p>
        </p:txBody>
      </p:sp>
    </p:spTree>
    <p:extLst>
      <p:ext uri="{BB962C8B-B14F-4D97-AF65-F5344CB8AC3E}">
        <p14:creationId xmlns:p14="http://schemas.microsoft.com/office/powerpoint/2010/main" val="50216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g-i-n.net/"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guiasalud/"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i-n.ne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guiasalud/"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i-n.ne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guiasalud/"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Factores de riesgo</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Puntos clave:</a:t>
            </a:r>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Los principales factores de riesgo para la EPOC son el consumo de tabaco, la exposición ocupacional y al combustible de biomasa(9)</a:t>
            </a:r>
            <a:r>
              <a:rPr lang="es-ES" sz="1200" i="1" kern="1200" dirty="0">
                <a:solidFill>
                  <a:schemeClr val="tx1"/>
                </a:solidFill>
                <a:effectLst/>
                <a:latin typeface="+mn-lt"/>
                <a:ea typeface="+mn-ea"/>
                <a:cs typeface="+mn-cs"/>
              </a:rPr>
              <a:t>.</a:t>
            </a:r>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La prevalencia de la EPOC en mujeres está en aumento</a:t>
            </a:r>
            <a:endParaRPr lang="es-ES_tradnl" sz="1200" kern="1200" dirty="0">
              <a:solidFill>
                <a:schemeClr val="tx1"/>
              </a:solidFill>
              <a:effectLst/>
              <a:latin typeface="+mn-lt"/>
              <a:ea typeface="+mn-ea"/>
              <a:cs typeface="+mn-cs"/>
            </a:endParaRPr>
          </a:p>
          <a:p>
            <a:pPr lvl="0"/>
            <a:r>
              <a:rPr lang="es-UY" sz="1200" kern="1200" dirty="0">
                <a:solidFill>
                  <a:schemeClr val="tx1"/>
                </a:solidFill>
                <a:effectLst/>
                <a:latin typeface="+mn-lt"/>
                <a:ea typeface="+mn-ea"/>
                <a:cs typeface="+mn-cs"/>
              </a:rPr>
              <a:t>La TB es un factor de riesgo para la obstrucción al flujo de aire </a:t>
            </a:r>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Existen diferentes factores genéticos en particular el déficit de AAT que probablemente influyan en la variación de la función pulmonar especialmente en sujetos no fumadores</a:t>
            </a:r>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Los datos sobre prevalencia en pacientes con VIH son escasos </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1</a:t>
            </a:fld>
            <a:endParaRPr lang="es-ES_tradnl"/>
          </a:p>
        </p:txBody>
      </p:sp>
    </p:spTree>
    <p:extLst>
      <p:ext uri="{BB962C8B-B14F-4D97-AF65-F5344CB8AC3E}">
        <p14:creationId xmlns:p14="http://schemas.microsoft.com/office/powerpoint/2010/main" val="1565836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fontAlgn="base"/>
            <a:endParaRPr lang="es-ES" sz="1200" dirty="0">
              <a:solidFill>
                <a:srgbClr val="1B9995"/>
              </a:solidFill>
              <a:latin typeface="Helvetica" charset="0"/>
              <a:ea typeface="Helvetica" charset="0"/>
              <a:cs typeface="Helvetica" charset="0"/>
            </a:endParaRPr>
          </a:p>
          <a:p>
            <a:pPr lvl="0" fontAlgn="base"/>
            <a:r>
              <a:rPr lang="es-ES" sz="1200" dirty="0">
                <a:solidFill>
                  <a:srgbClr val="1B9995"/>
                </a:solidFill>
                <a:latin typeface="Helvetica" charset="0"/>
                <a:ea typeface="Helvetica" charset="0"/>
                <a:cs typeface="Helvetica" charset="0"/>
              </a:rPr>
              <a:t>¿Es la </a:t>
            </a:r>
            <a:r>
              <a:rPr lang="es-ES" sz="1200" dirty="0" err="1">
                <a:solidFill>
                  <a:srgbClr val="1B9995"/>
                </a:solidFill>
                <a:latin typeface="Helvetica" charset="0"/>
                <a:ea typeface="Helvetica" charset="0"/>
                <a:cs typeface="Helvetica" charset="0"/>
              </a:rPr>
              <a:t>espirometría</a:t>
            </a:r>
            <a:r>
              <a:rPr lang="es-ES" sz="1200" dirty="0">
                <a:solidFill>
                  <a:srgbClr val="1B9995"/>
                </a:solidFill>
                <a:latin typeface="Helvetica" charset="0"/>
                <a:ea typeface="Helvetica" charset="0"/>
                <a:cs typeface="Helvetica" charset="0"/>
              </a:rPr>
              <a:t> de cribado importante en las poblaciones especiales (HIV o TB)?</a:t>
            </a:r>
          </a:p>
          <a:p>
            <a:pPr lvl="0" fontAlgn="base"/>
            <a:endParaRPr lang="es-ES" sz="1200" dirty="0">
              <a:solidFill>
                <a:srgbClr val="005B6D"/>
              </a:solidFill>
              <a:latin typeface="Helvetica" charset="0"/>
              <a:ea typeface="Helvetica" charset="0"/>
              <a:cs typeface="Helvetica" charset="0"/>
            </a:endParaRPr>
          </a:p>
          <a:p>
            <a:pPr lvl="0" fontAlgn="base"/>
            <a:r>
              <a:rPr lang="es-ES" sz="1200" dirty="0">
                <a:solidFill>
                  <a:srgbClr val="005B6D"/>
                </a:solidFill>
                <a:latin typeface="Helvetica" charset="0"/>
                <a:ea typeface="Helvetica" charset="0"/>
                <a:cs typeface="Helvetica" charset="0"/>
              </a:rPr>
              <a:t>¿El número y tipo de comorbilidades en la EPOC es importante en el pronóstico</a:t>
            </a:r>
            <a:r>
              <a:rPr lang="es-ES" sz="1200" dirty="0">
                <a:solidFill>
                  <a:srgbClr val="1B9995"/>
                </a:solidFill>
                <a:latin typeface="Helvetica" charset="0"/>
                <a:ea typeface="Helvetica" charset="0"/>
                <a:cs typeface="Helvetica" charset="0"/>
              </a:rPr>
              <a:t>?</a:t>
            </a:r>
          </a:p>
          <a:p>
            <a:pPr lvl="0" fontAlgn="base"/>
            <a:endParaRPr lang="es-ES" sz="1200" dirty="0">
              <a:solidFill>
                <a:srgbClr val="1B9995"/>
              </a:solidFill>
              <a:latin typeface="Helvetica" charset="0"/>
              <a:ea typeface="Helvetica" charset="0"/>
              <a:cs typeface="Helvetica" charset="0"/>
            </a:endParaRPr>
          </a:p>
          <a:p>
            <a:pPr lvl="0" fontAlgn="base"/>
            <a:r>
              <a:rPr lang="es-ES" sz="1200" dirty="0">
                <a:solidFill>
                  <a:srgbClr val="1B9995"/>
                </a:solidFill>
                <a:latin typeface="Helvetica" charset="0"/>
                <a:ea typeface="Helvetica" charset="0"/>
                <a:cs typeface="Helvetica" charset="0"/>
              </a:rPr>
              <a:t>¿Cuál es la utilidad de la VMNI en pacientes con EPOC?</a:t>
            </a:r>
          </a:p>
          <a:p>
            <a:pPr lvl="0" fontAlgn="base"/>
            <a:endParaRPr lang="es-ES" sz="1200" dirty="0">
              <a:solidFill>
                <a:srgbClr val="1B9995"/>
              </a:solidFill>
              <a:latin typeface="Helvetica" charset="0"/>
              <a:ea typeface="Helvetica" charset="0"/>
              <a:cs typeface="Helvetica" charset="0"/>
            </a:endParaRPr>
          </a:p>
          <a:p>
            <a:pPr lvl="0" fontAlgn="base"/>
            <a:r>
              <a:rPr lang="es-ES" sz="1200" dirty="0">
                <a:solidFill>
                  <a:srgbClr val="005B6D"/>
                </a:solidFill>
                <a:latin typeface="Helvetica" charset="0"/>
                <a:ea typeface="Helvetica" charset="0"/>
                <a:cs typeface="Helvetica" charset="0"/>
              </a:rPr>
              <a:t>¿Cuál es la utilidad de la oxigenoterapia en pacientes con EPOC estable?</a:t>
            </a:r>
          </a:p>
          <a:p>
            <a:pPr lvl="0" fontAlgn="base"/>
            <a:endParaRPr lang="es-ES" sz="1200" dirty="0">
              <a:solidFill>
                <a:srgbClr val="1B9995"/>
              </a:solidFill>
              <a:latin typeface="Helvetica" charset="0"/>
              <a:ea typeface="Helvetica" charset="0"/>
              <a:cs typeface="Helvetica" charset="0"/>
            </a:endParaRPr>
          </a:p>
          <a:p>
            <a:pPr lvl="0" fontAlgn="base"/>
            <a:r>
              <a:rPr lang="es-ES" sz="1200" dirty="0">
                <a:solidFill>
                  <a:srgbClr val="1B9995"/>
                </a:solidFill>
                <a:latin typeface="Helvetica" charset="0"/>
                <a:ea typeface="Helvetica" charset="0"/>
                <a:cs typeface="Helvetica" charset="0"/>
              </a:rPr>
              <a:t>¿Cuál </a:t>
            </a:r>
            <a:r>
              <a:rPr lang="es-ES" sz="1200" dirty="0" err="1">
                <a:solidFill>
                  <a:srgbClr val="1B9995"/>
                </a:solidFill>
                <a:latin typeface="Helvetica" charset="0"/>
                <a:ea typeface="Helvetica" charset="0"/>
                <a:cs typeface="Helvetica" charset="0"/>
              </a:rPr>
              <a:t>esla</a:t>
            </a:r>
            <a:r>
              <a:rPr lang="es-ES" sz="1200" dirty="0">
                <a:solidFill>
                  <a:srgbClr val="1B9995"/>
                </a:solidFill>
                <a:latin typeface="Helvetica" charset="0"/>
                <a:ea typeface="Helvetica" charset="0"/>
                <a:cs typeface="Helvetica" charset="0"/>
              </a:rPr>
              <a:t> efectividad del uso de  opioides en alivio de disnea al final de la vida (EPOC muy grave) ?</a:t>
            </a:r>
          </a:p>
          <a:p>
            <a:pPr lvl="0" fontAlgn="base"/>
            <a:endParaRPr lang="es-ES" sz="1200" dirty="0">
              <a:solidFill>
                <a:srgbClr val="1B9995"/>
              </a:solidFill>
              <a:latin typeface="Helvetica" charset="0"/>
              <a:ea typeface="Helvetica" charset="0"/>
              <a:cs typeface="Helvetica" charset="0"/>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10</a:t>
            </a:fld>
            <a:endParaRPr lang="es-ES_tradnl"/>
          </a:p>
        </p:txBody>
      </p:sp>
    </p:spTree>
    <p:extLst>
      <p:ext uri="{BB962C8B-B14F-4D97-AF65-F5344CB8AC3E}">
        <p14:creationId xmlns:p14="http://schemas.microsoft.com/office/powerpoint/2010/main" val="1841217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fontAlgn="base"/>
            <a:r>
              <a:rPr lang="es-ES" sz="1200" dirty="0">
                <a:solidFill>
                  <a:srgbClr val="1B9995"/>
                </a:solidFill>
                <a:latin typeface="Helvetica" charset="0"/>
                <a:ea typeface="Helvetica" charset="0"/>
                <a:cs typeface="Helvetica" charset="0"/>
              </a:rPr>
              <a:t>¿Existen otros factores de riesgo inhalados diferentes al humo de tabaco relacionados con el desarrollo de la EPOC?</a:t>
            </a:r>
          </a:p>
          <a:p>
            <a:pPr lvl="0" fontAlgn="base"/>
            <a:endParaRPr lang="es-ES" sz="1200" dirty="0">
              <a:solidFill>
                <a:srgbClr val="1B9995"/>
              </a:solidFill>
              <a:latin typeface="Helvetica" charset="0"/>
              <a:ea typeface="Helvetica" charset="0"/>
              <a:cs typeface="Helvetica" charset="0"/>
            </a:endParaRPr>
          </a:p>
          <a:p>
            <a:pPr lvl="0" fontAlgn="base"/>
            <a:r>
              <a:rPr lang="es-ES" sz="1200" dirty="0">
                <a:solidFill>
                  <a:srgbClr val="005B6D"/>
                </a:solidFill>
                <a:latin typeface="Helvetica" charset="0"/>
                <a:ea typeface="Helvetica" charset="0"/>
                <a:cs typeface="Helvetica" charset="0"/>
              </a:rPr>
              <a:t>¿La EPOC en mujeres tiene características epidemiológicas y clínicas diferentes?</a:t>
            </a:r>
          </a:p>
          <a:p>
            <a:pPr lvl="0" fontAlgn="base"/>
            <a:endParaRPr lang="es-ES" sz="1200" dirty="0">
              <a:solidFill>
                <a:srgbClr val="005B6D"/>
              </a:solidFill>
              <a:latin typeface="Helvetica" charset="0"/>
              <a:ea typeface="Helvetica" charset="0"/>
              <a:cs typeface="Helvetica" charset="0"/>
            </a:endParaRPr>
          </a:p>
          <a:p>
            <a:pPr lvl="0" fontAlgn="base"/>
            <a:r>
              <a:rPr lang="es-ES" sz="1200" dirty="0">
                <a:solidFill>
                  <a:srgbClr val="1B9995"/>
                </a:solidFill>
                <a:latin typeface="Helvetica" charset="0"/>
                <a:ea typeface="Helvetica" charset="0"/>
                <a:cs typeface="Helvetica" charset="0"/>
              </a:rPr>
              <a:t>¿Es la búsqueda activa de casos por medio de </a:t>
            </a:r>
            <a:r>
              <a:rPr lang="es-ES" sz="1200" dirty="0" err="1">
                <a:solidFill>
                  <a:srgbClr val="1B9995"/>
                </a:solidFill>
                <a:latin typeface="Helvetica" charset="0"/>
                <a:ea typeface="Helvetica" charset="0"/>
                <a:cs typeface="Helvetica" charset="0"/>
              </a:rPr>
              <a:t>espirometría</a:t>
            </a:r>
            <a:r>
              <a:rPr lang="es-ES" sz="1200" dirty="0">
                <a:solidFill>
                  <a:srgbClr val="1B9995"/>
                </a:solidFill>
                <a:latin typeface="Helvetica" charset="0"/>
                <a:ea typeface="Helvetica" charset="0"/>
                <a:cs typeface="Helvetica" charset="0"/>
              </a:rPr>
              <a:t> en población expuesta a factores de riesgo, el mejor método para detectar pacientes con EPOC?</a:t>
            </a:r>
          </a:p>
          <a:p>
            <a:pPr lvl="0" fontAlgn="base"/>
            <a:endParaRPr lang="es-ES" sz="1200" dirty="0">
              <a:solidFill>
                <a:srgbClr val="1B9995"/>
              </a:solidFill>
              <a:latin typeface="Helvetica" charset="0"/>
              <a:ea typeface="Helvetica" charset="0"/>
              <a:cs typeface="Helvetica" charset="0"/>
            </a:endParaRPr>
          </a:p>
          <a:p>
            <a:pPr lvl="0" fontAlgn="base"/>
            <a:r>
              <a:rPr lang="es-ES" sz="1200" dirty="0">
                <a:solidFill>
                  <a:srgbClr val="005B6D"/>
                </a:solidFill>
                <a:latin typeface="Helvetica" charset="0"/>
                <a:ea typeface="Helvetica" charset="0"/>
                <a:cs typeface="Helvetica" charset="0"/>
              </a:rPr>
              <a:t>¿Cuáles índices multidimensionales han sido validados para predecir mortalidad en EPOC?</a:t>
            </a:r>
          </a:p>
          <a:p>
            <a:pPr lvl="0" fontAlgn="base"/>
            <a:endParaRPr lang="es-ES" sz="1200" dirty="0">
              <a:solidFill>
                <a:srgbClr val="1B9995"/>
              </a:solidFill>
              <a:latin typeface="Helvetica" charset="0"/>
              <a:ea typeface="Helvetica" charset="0"/>
              <a:cs typeface="Helvetica" charset="0"/>
            </a:endParaRPr>
          </a:p>
          <a:p>
            <a:pPr lvl="0" fontAlgn="base"/>
            <a:r>
              <a:rPr lang="es-ES" sz="1200" dirty="0">
                <a:solidFill>
                  <a:srgbClr val="1B9995"/>
                </a:solidFill>
                <a:latin typeface="Helvetica" charset="0"/>
                <a:ea typeface="Helvetica" charset="0"/>
                <a:cs typeface="Helvetica" charset="0"/>
              </a:rPr>
              <a:t>¿Los </a:t>
            </a:r>
            <a:r>
              <a:rPr lang="es-ES" sz="1200" dirty="0" err="1">
                <a:solidFill>
                  <a:srgbClr val="1B9995"/>
                </a:solidFill>
                <a:latin typeface="Helvetica" charset="0"/>
                <a:ea typeface="Helvetica" charset="0"/>
                <a:cs typeface="Helvetica" charset="0"/>
              </a:rPr>
              <a:t>antimuscarínicos</a:t>
            </a:r>
            <a:r>
              <a:rPr lang="es-ES" sz="1200" dirty="0">
                <a:solidFill>
                  <a:srgbClr val="1B9995"/>
                </a:solidFill>
                <a:latin typeface="Helvetica" charset="0"/>
                <a:ea typeface="Helvetica" charset="0"/>
                <a:cs typeface="Helvetica" charset="0"/>
              </a:rPr>
              <a:t> de acción prolongada (</a:t>
            </a:r>
            <a:r>
              <a:rPr lang="es-ES" sz="1200" dirty="0" err="1">
                <a:solidFill>
                  <a:srgbClr val="1B9995"/>
                </a:solidFill>
                <a:latin typeface="Helvetica" charset="0"/>
                <a:ea typeface="Helvetica" charset="0"/>
                <a:cs typeface="Helvetica" charset="0"/>
              </a:rPr>
              <a:t>LAMAs</a:t>
            </a:r>
            <a:r>
              <a:rPr lang="es-ES" sz="1200" dirty="0">
                <a:solidFill>
                  <a:srgbClr val="1B9995"/>
                </a:solidFill>
                <a:latin typeface="Helvetica" charset="0"/>
                <a:ea typeface="Helvetica" charset="0"/>
                <a:cs typeface="Helvetica" charset="0"/>
              </a:rPr>
              <a:t>) proporcionan mayores beneficios que los b2–agonistas de acción prolongada (</a:t>
            </a:r>
            <a:r>
              <a:rPr lang="es-ES" sz="1200" dirty="0" err="1">
                <a:solidFill>
                  <a:srgbClr val="1B9995"/>
                </a:solidFill>
                <a:latin typeface="Helvetica" charset="0"/>
                <a:ea typeface="Helvetica" charset="0"/>
                <a:cs typeface="Helvetica" charset="0"/>
              </a:rPr>
              <a:t>LABAs</a:t>
            </a:r>
            <a:r>
              <a:rPr lang="es-ES" sz="1200" dirty="0">
                <a:solidFill>
                  <a:srgbClr val="1B9995"/>
                </a:solidFill>
                <a:latin typeface="Helvetica" charset="0"/>
                <a:ea typeface="Helvetica" charset="0"/>
                <a:cs typeface="Helvetica" charset="0"/>
              </a:rPr>
              <a:t>) en pacientes con EPOC?</a:t>
            </a:r>
          </a:p>
          <a:p>
            <a:pPr lvl="0" fontAlgn="base"/>
            <a:endParaRPr lang="es-ES" sz="1200" dirty="0">
              <a:solidFill>
                <a:srgbClr val="1B9995"/>
              </a:solidFill>
              <a:latin typeface="Helvetica" charset="0"/>
              <a:ea typeface="Helvetica" charset="0"/>
              <a:cs typeface="Helvetica" charset="0"/>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11</a:t>
            </a:fld>
            <a:endParaRPr lang="es-ES_tradnl"/>
          </a:p>
        </p:txBody>
      </p:sp>
    </p:spTree>
    <p:extLst>
      <p:ext uri="{BB962C8B-B14F-4D97-AF65-F5344CB8AC3E}">
        <p14:creationId xmlns:p14="http://schemas.microsoft.com/office/powerpoint/2010/main" val="161080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fontAlgn="base"/>
            <a:r>
              <a:rPr lang="es-ES" sz="1200" dirty="0">
                <a:solidFill>
                  <a:srgbClr val="005B6D"/>
                </a:solidFill>
                <a:latin typeface="Helvetica" charset="0"/>
                <a:ea typeface="Helvetica" charset="0"/>
                <a:cs typeface="Helvetica" charset="0"/>
              </a:rPr>
              <a:t>¿La asociación LABA + LAMA proporciona mayores beneficios que la monoterapia con LAMA o LABA en pacientes con EPOC?</a:t>
            </a:r>
          </a:p>
          <a:p>
            <a:pPr lvl="0" fontAlgn="base"/>
            <a:endParaRPr lang="es-ES" sz="1200" dirty="0">
              <a:solidFill>
                <a:srgbClr val="1B9995"/>
              </a:solidFill>
              <a:latin typeface="Helvetica" charset="0"/>
              <a:ea typeface="Helvetica" charset="0"/>
              <a:cs typeface="Helvetica" charset="0"/>
            </a:endParaRPr>
          </a:p>
          <a:p>
            <a:pPr lvl="0" fontAlgn="base"/>
            <a:r>
              <a:rPr lang="es-ES" sz="1200" dirty="0">
                <a:solidFill>
                  <a:srgbClr val="1B9995"/>
                </a:solidFill>
                <a:latin typeface="Helvetica" charset="0"/>
                <a:ea typeface="Helvetica" charset="0"/>
                <a:cs typeface="Helvetica" charset="0"/>
              </a:rPr>
              <a:t>¿La combinación LABA/CI sumada a </a:t>
            </a:r>
            <a:r>
              <a:rPr lang="es-ES" sz="1200" dirty="0" err="1">
                <a:solidFill>
                  <a:srgbClr val="1B9995"/>
                </a:solidFill>
                <a:latin typeface="Helvetica" charset="0"/>
                <a:ea typeface="Helvetica" charset="0"/>
                <a:cs typeface="Helvetica" charset="0"/>
              </a:rPr>
              <a:t>tiotropio</a:t>
            </a:r>
            <a:r>
              <a:rPr lang="es-ES" sz="1200" dirty="0">
                <a:solidFill>
                  <a:srgbClr val="1B9995"/>
                </a:solidFill>
                <a:latin typeface="Helvetica" charset="0"/>
                <a:ea typeface="Helvetica" charset="0"/>
                <a:cs typeface="Helvetica" charset="0"/>
              </a:rPr>
              <a:t> (terapia triple) proporciona mayores beneficios comparada con la monoterapia con </a:t>
            </a:r>
            <a:r>
              <a:rPr lang="es-ES" sz="1200" dirty="0" err="1">
                <a:solidFill>
                  <a:srgbClr val="1B9995"/>
                </a:solidFill>
                <a:latin typeface="Helvetica" charset="0"/>
                <a:ea typeface="Helvetica" charset="0"/>
                <a:cs typeface="Helvetica" charset="0"/>
              </a:rPr>
              <a:t>tiotropio</a:t>
            </a:r>
            <a:r>
              <a:rPr lang="es-ES" sz="1200" dirty="0">
                <a:solidFill>
                  <a:srgbClr val="1B9995"/>
                </a:solidFill>
                <a:latin typeface="Helvetica" charset="0"/>
                <a:ea typeface="Helvetica" charset="0"/>
                <a:cs typeface="Helvetica" charset="0"/>
              </a:rPr>
              <a:t>, la combinación LABA/CI o la doble terapia broncodilatadora (LABA + LAMA) en pacientes con EPOC?</a:t>
            </a:r>
          </a:p>
          <a:p>
            <a:pPr lvl="0" fontAlgn="base"/>
            <a:endParaRPr lang="es-ES" sz="1200" dirty="0">
              <a:solidFill>
                <a:srgbClr val="1B9995"/>
              </a:solidFill>
              <a:latin typeface="Helvetica" charset="0"/>
              <a:ea typeface="Helvetica" charset="0"/>
              <a:cs typeface="Helvetica" charset="0"/>
            </a:endParaRPr>
          </a:p>
          <a:p>
            <a:pPr lvl="0" fontAlgn="base"/>
            <a:r>
              <a:rPr lang="es-ES" sz="1200" dirty="0">
                <a:solidFill>
                  <a:srgbClr val="005B6D"/>
                </a:solidFill>
                <a:latin typeface="Helvetica" charset="0"/>
                <a:ea typeface="Helvetica" charset="0"/>
                <a:cs typeface="Helvetica" charset="0"/>
              </a:rPr>
              <a:t>¿Se justifica la aplicación de inmunizaciones y lisados bacterianos en pacientes con EPOC?</a:t>
            </a:r>
          </a:p>
          <a:p>
            <a:pPr lvl="0" fontAlgn="base"/>
            <a:endParaRPr lang="es-ES" sz="1200" dirty="0">
              <a:solidFill>
                <a:srgbClr val="1B9995"/>
              </a:solidFill>
              <a:latin typeface="Helvetica" charset="0"/>
              <a:ea typeface="Helvetica" charset="0"/>
              <a:cs typeface="Helvetica" charset="0"/>
            </a:endParaRPr>
          </a:p>
          <a:p>
            <a:pPr lvl="0" fontAlgn="base"/>
            <a:r>
              <a:rPr lang="es-ES" sz="1200" dirty="0">
                <a:solidFill>
                  <a:srgbClr val="1B9995"/>
                </a:solidFill>
                <a:latin typeface="Helvetica" charset="0"/>
                <a:ea typeface="Helvetica" charset="0"/>
                <a:cs typeface="Helvetica" charset="0"/>
              </a:rPr>
              <a:t>¿El uso profiláctico de antibióticos en pacientes con EPOC estable previene las exacerbaciones?</a:t>
            </a:r>
          </a:p>
          <a:p>
            <a:pPr lvl="0" fontAlgn="base"/>
            <a:endParaRPr lang="es-ES" sz="1200" dirty="0">
              <a:solidFill>
                <a:srgbClr val="1B9995"/>
              </a:solidFill>
              <a:latin typeface="Helvetica" charset="0"/>
              <a:ea typeface="Helvetica" charset="0"/>
              <a:cs typeface="Helvetica" charset="0"/>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12</a:t>
            </a:fld>
            <a:endParaRPr lang="es-ES_tradnl"/>
          </a:p>
        </p:txBody>
      </p:sp>
    </p:spTree>
    <p:extLst>
      <p:ext uri="{BB962C8B-B14F-4D97-AF65-F5344CB8AC3E}">
        <p14:creationId xmlns:p14="http://schemas.microsoft.com/office/powerpoint/2010/main" val="555040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13</a:t>
            </a:fld>
            <a:endParaRPr lang="es-ES_tradnl"/>
          </a:p>
        </p:txBody>
      </p:sp>
    </p:spTree>
    <p:extLst>
      <p:ext uri="{BB962C8B-B14F-4D97-AF65-F5344CB8AC3E}">
        <p14:creationId xmlns:p14="http://schemas.microsoft.com/office/powerpoint/2010/main" val="1644477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14</a:t>
            </a:fld>
            <a:endParaRPr lang="es-ES_tradnl"/>
          </a:p>
        </p:txBody>
      </p:sp>
    </p:spTree>
    <p:extLst>
      <p:ext uri="{BB962C8B-B14F-4D97-AF65-F5344CB8AC3E}">
        <p14:creationId xmlns:p14="http://schemas.microsoft.com/office/powerpoint/2010/main" val="193794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EPOC se caracteriza por una limitación crónica persistente, al flujo de aire persistente, heterogénea en su presentación clínica y evolución, producida principalmente por la exposición al humo del tabaco, ocupacional y al humo del combustible de biomasa. Es una enfermedad de alta prevalencia, prevenible y tratable.</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concepto de EPOC como enfermedad progresiva está cambiando, la declinación de la función pulmonar sólo se produce en algunos pacientes(10–12) Para el diagnóstico de la enfermedad es imprescindible realizar una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que permita confirmar la presencia de obstrucción al flujo de aire. Esta se confirma demostrando una relación entre el volumen espiratorio forzado en el primer segundo (VEF1) y la capacidad vital forzada (CVF) menor de 0,70 luego del uso de un broncodilatador inhalado (VEF1/CVF &lt; 0,70 post–BD).</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enfermedad es heterogénea en su forma de presentación y evolución, pudiendo estar o no acompañada de síntomas como disnea, tos y expectoración, exacerbaciones, manifestaciones extra–pulmonares y enfermedades concomitante(1,2,13). La EPOC es una causa mayor de morbilidad y mortalidad con importante impacto socioeconómico y constituye un problema de salud pública de primer orden. En la actualidad es la tercera causa de muerte a nivel mundial(13,14). Se ha postulado que la EPOC es la única enfermedad crónica cuya morbimortalidad mantiene un incremento sostenido(15,16). Sin embargo, estudios recientes indican que las tasas de mortalidad han aumentado a un ritmo más lento o inclusive disminuido sobre todo en los hombres(17–20). Datos provenientes de estudios epidemiológicos de diferentes regiones permiten estimar la prevalencia global de EPOC en 10%(21–25). </a:t>
            </a:r>
            <a:r>
              <a:rPr lang="es-UY" sz="1200" kern="1200" dirty="0">
                <a:solidFill>
                  <a:schemeClr val="tx1"/>
                </a:solidFill>
                <a:effectLst/>
                <a:latin typeface="+mn-lt"/>
                <a:ea typeface="+mn-ea"/>
                <a:cs typeface="+mn-cs"/>
              </a:rPr>
              <a:t>Un análisis sobre los datos de estudios poblacionales nacionales e internacionales de prevalencia de EPOC (44 centros, 27 países) mostró que, a pesar de la variabilidad en la prevalencia, el bajo uso de la espirometría y el subdiagnóstico son universalmente altos(26–30). </a:t>
            </a:r>
            <a:r>
              <a:rPr lang="es-ES" sz="1200" kern="1200" dirty="0">
                <a:solidFill>
                  <a:schemeClr val="tx1"/>
                </a:solidFill>
                <a:effectLst/>
                <a:latin typeface="+mn-lt"/>
                <a:ea typeface="+mn-ea"/>
                <a:cs typeface="+mn-cs"/>
              </a:rPr>
              <a:t>Cuatro </a:t>
            </a:r>
            <a:r>
              <a:rPr lang="es-ES_tradnl" sz="1200" kern="1200" dirty="0">
                <a:solidFill>
                  <a:schemeClr val="tx1"/>
                </a:solidFill>
                <a:effectLst/>
                <a:latin typeface="+mn-lt"/>
                <a:ea typeface="+mn-ea"/>
                <a:cs typeface="+mn-cs"/>
              </a:rPr>
              <a:t>estudios epidemiológicos, el Proyecto Latinoamericano de Investigación en Obstrucción Pulmonar (PLATINO), Prevalencia de EPOC en Colombia (PREPOCOL), Prevalencia de EPOC en </a:t>
            </a:r>
            <a:r>
              <a:rPr lang="es-ES_tradnl" sz="1200" kern="1200" dirty="0" err="1">
                <a:solidFill>
                  <a:schemeClr val="tx1"/>
                </a:solidFill>
                <a:effectLst/>
                <a:latin typeface="+mn-lt"/>
                <a:ea typeface="+mn-ea"/>
                <a:cs typeface="+mn-cs"/>
              </a:rPr>
              <a:t>Peru</a:t>
            </a:r>
            <a:r>
              <a:rPr lang="es-ES_tradnl" sz="1200" kern="1200" dirty="0">
                <a:solidFill>
                  <a:schemeClr val="tx1"/>
                </a:solidFill>
                <a:effectLst/>
                <a:latin typeface="+mn-lt"/>
                <a:ea typeface="+mn-ea"/>
                <a:cs typeface="+mn-cs"/>
              </a:rPr>
              <a:t> (CRONICAS) y Prevalencia de EPOC en Argentina (EPOC.AR) han proporcionado información sobre la prevalencia de la Enfermedad  en Latinoamérica (figura 1)</a:t>
            </a:r>
            <a:r>
              <a:rPr lang="es-ES" sz="1200" kern="1200" dirty="0">
                <a:solidFill>
                  <a:schemeClr val="tx1"/>
                </a:solidFill>
                <a:effectLst/>
                <a:latin typeface="+mn-lt"/>
                <a:ea typeface="+mn-ea"/>
                <a:cs typeface="+mn-cs"/>
              </a:rPr>
              <a:t>(31–34). </a:t>
            </a:r>
            <a:r>
              <a:rPr lang="es-ES_tradnl" sz="1200" kern="1200" dirty="0">
                <a:solidFill>
                  <a:schemeClr val="tx1"/>
                </a:solidFill>
                <a:effectLst/>
                <a:latin typeface="+mn-lt"/>
                <a:ea typeface="+mn-ea"/>
                <a:cs typeface="+mn-cs"/>
              </a:rPr>
              <a:t>PLATINO es un estudio sobre prevalencia de la EPOC en individuos ≥40 años, realizado en cinco ciudades de Latinoamérica: Ciudad de México (México), San Pablo (Brasil), Montevideo (Uruguay), Santiago de Chile (Chile), y Caracas (Venezuela). PREPOCOL evaluó la prevalencia en cinco ciudades de Colombia. EPOC.AR determina la prevalencia de EPOC y rasgos clínicos relevantes en Argentina mediante una muestra representativa aleatoria de 6 conglomerados urbanos: La Plata, Rosario, Ciudad Autónoma de Buenos Aires, Zona Norte del Gran Buenos Aires, Córdoba y Mendoza. El estudio CRONICAS fue realizado en Perú en centros urbanos, </a:t>
            </a:r>
            <a:r>
              <a:rPr lang="es-ES_tradnl" sz="1200" kern="1200" dirty="0" err="1">
                <a:solidFill>
                  <a:schemeClr val="tx1"/>
                </a:solidFill>
                <a:effectLst/>
                <a:latin typeface="+mn-lt"/>
                <a:ea typeface="+mn-ea"/>
                <a:cs typeface="+mn-cs"/>
              </a:rPr>
              <a:t>semi</a:t>
            </a:r>
            <a:r>
              <a:rPr lang="es-ES_tradnl" sz="1200" kern="1200" dirty="0">
                <a:solidFill>
                  <a:schemeClr val="tx1"/>
                </a:solidFill>
                <a:effectLst/>
                <a:latin typeface="+mn-lt"/>
                <a:ea typeface="+mn-ea"/>
                <a:cs typeface="+mn-cs"/>
              </a:rPr>
              <a:t> urbanos y rurales. </a:t>
            </a:r>
            <a:r>
              <a:rPr lang="es-ES" sz="1200" kern="1200" dirty="0">
                <a:solidFill>
                  <a:schemeClr val="tx1"/>
                </a:solidFill>
                <a:effectLst/>
                <a:latin typeface="+mn-lt"/>
                <a:ea typeface="+mn-ea"/>
                <a:cs typeface="+mn-cs"/>
              </a:rPr>
              <a:t>Utilizando como criterio diagnóstico la relación VEF1/ CVF&lt; 0,70 post–BD la prevalencia global de EPOC en PLATINO es 14,3% (desde 7,8% en Ciudad de México a 19,7% en Montevideo)(31). PREPOCOL reporta una prevalencia en Colombia de 8,9% (desde 6,2% en Barranquilla a 13,5% en Medellín)(32). </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15</a:t>
            </a:fld>
            <a:endParaRPr lang="es-ES_tradnl"/>
          </a:p>
        </p:txBody>
      </p:sp>
    </p:spTree>
    <p:extLst>
      <p:ext uri="{BB962C8B-B14F-4D97-AF65-F5344CB8AC3E}">
        <p14:creationId xmlns:p14="http://schemas.microsoft.com/office/powerpoint/2010/main" val="746672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EPOC se caracteriza por una limitación crónica persistente, al flujo de aire persistente, heterogénea en su presentación clínica y evolución, producida principalmente por la exposición al humo del tabaco, ocupacional y al humo del combustible de biomasa. Es una enfermedad de alta prevalencia, prevenible y tratable.</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concepto de EPOC como enfermedad progresiva está cambiando, la declinación de la función pulmonar sólo se produce en algunos pacientes(10–12) Para el diagnóstico de la enfermedad es imprescindible realizar una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que permita confirmar la presencia de obstrucción al flujo de aire. Esta se confirma demostrando una relación entre el volumen espiratorio forzado en el primer segundo (VEF1) y la capacidad vital forzada (CVF) menor de 0,70 luego del uso de un broncodilatador inhalado (VEF1/CVF &lt; 0,70 post–BD).</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enfermedad es heterogénea en su forma de presentación y evolución, pudiendo estar o no acompañada de síntomas como disnea, tos y expectoración, exacerbaciones, manifestaciones extra–pulmonares y enfermedades concomitante(1,2,13). La EPOC es una causa mayor de morbilidad y mortalidad con importante impacto socioeconómico y constituye un problema de salud pública de primer orden. En la actualidad es la tercera causa de muerte a nivel mundial(13,14). Se ha postulado que la EPOC es la única enfermedad crónica cuya morbimortalidad mantiene un incremento sostenido(15,16). Sin embargo, estudios recientes indican que las tasas de mortalidad han aumentado a un ritmo más lento o inclusive disminuido sobre todo en los hombres(17–20). Datos provenientes de estudios epidemiológicos de diferentes regiones permiten estimar la prevalencia global de EPOC en 10%(21–25). </a:t>
            </a:r>
            <a:r>
              <a:rPr lang="es-UY" sz="1200" kern="1200" dirty="0">
                <a:solidFill>
                  <a:schemeClr val="tx1"/>
                </a:solidFill>
                <a:effectLst/>
                <a:latin typeface="+mn-lt"/>
                <a:ea typeface="+mn-ea"/>
                <a:cs typeface="+mn-cs"/>
              </a:rPr>
              <a:t>Un análisis sobre los datos de estudios poblacionales nacionales e internacionales de prevalencia de EPOC (44 centros, 27 países) mostró que, a pesar de la variabilidad en la prevalencia, el bajo uso de la espirometría y el subdiagnóstico son universalmente altos(26–30). </a:t>
            </a:r>
            <a:r>
              <a:rPr lang="es-ES" sz="1200" kern="1200" dirty="0">
                <a:solidFill>
                  <a:schemeClr val="tx1"/>
                </a:solidFill>
                <a:effectLst/>
                <a:latin typeface="+mn-lt"/>
                <a:ea typeface="+mn-ea"/>
                <a:cs typeface="+mn-cs"/>
              </a:rPr>
              <a:t>Cuatro </a:t>
            </a:r>
            <a:r>
              <a:rPr lang="es-ES_tradnl" sz="1200" kern="1200" dirty="0">
                <a:solidFill>
                  <a:schemeClr val="tx1"/>
                </a:solidFill>
                <a:effectLst/>
                <a:latin typeface="+mn-lt"/>
                <a:ea typeface="+mn-ea"/>
                <a:cs typeface="+mn-cs"/>
              </a:rPr>
              <a:t>estudios epidemiológicos, el Proyecto Latinoamericano de Investigación en Obstrucción Pulmonar (PLATINO), Prevalencia de EPOC en Colombia (PREPOCOL), Prevalencia de EPOC en </a:t>
            </a:r>
            <a:r>
              <a:rPr lang="es-ES_tradnl" sz="1200" kern="1200" dirty="0" err="1">
                <a:solidFill>
                  <a:schemeClr val="tx1"/>
                </a:solidFill>
                <a:effectLst/>
                <a:latin typeface="+mn-lt"/>
                <a:ea typeface="+mn-ea"/>
                <a:cs typeface="+mn-cs"/>
              </a:rPr>
              <a:t>Peru</a:t>
            </a:r>
            <a:r>
              <a:rPr lang="es-ES_tradnl" sz="1200" kern="1200" dirty="0">
                <a:solidFill>
                  <a:schemeClr val="tx1"/>
                </a:solidFill>
                <a:effectLst/>
                <a:latin typeface="+mn-lt"/>
                <a:ea typeface="+mn-ea"/>
                <a:cs typeface="+mn-cs"/>
              </a:rPr>
              <a:t> (CRONICAS) y Prevalencia de EPOC en Argentina (EPOC.AR) han proporcionado información sobre la prevalencia de la Enfermedad  en Latinoamérica (figura 1)</a:t>
            </a:r>
            <a:r>
              <a:rPr lang="es-ES" sz="1200" kern="1200" dirty="0">
                <a:solidFill>
                  <a:schemeClr val="tx1"/>
                </a:solidFill>
                <a:effectLst/>
                <a:latin typeface="+mn-lt"/>
                <a:ea typeface="+mn-ea"/>
                <a:cs typeface="+mn-cs"/>
              </a:rPr>
              <a:t>(31–34). </a:t>
            </a:r>
            <a:r>
              <a:rPr lang="es-ES_tradnl" sz="1200" kern="1200" dirty="0">
                <a:solidFill>
                  <a:schemeClr val="tx1"/>
                </a:solidFill>
                <a:effectLst/>
                <a:latin typeface="+mn-lt"/>
                <a:ea typeface="+mn-ea"/>
                <a:cs typeface="+mn-cs"/>
              </a:rPr>
              <a:t>PLATINO es un estudio sobre prevalencia de la EPOC en individuos ≥40 años, realizado en cinco ciudades de Latinoamérica: Ciudad de México (México), San Pablo (Brasil), Montevideo (Uruguay), Santiago de Chile (Chile), y Caracas (Venezuela). PREPOCOL evaluó la prevalencia en cinco ciudades de Colombia. EPOC.AR determina la prevalencia de EPOC y rasgos clínicos relevantes en Argentina mediante una muestra representativa aleatoria de 6 conglomerados urbanos: La Plata, Rosario, Ciudad Autónoma de Buenos Aires, Zona Norte del Gran Buenos Aires, Córdoba y Mendoza. El estudio CRONICAS fue realizado en Perú en centros urbanos, </a:t>
            </a:r>
            <a:r>
              <a:rPr lang="es-ES_tradnl" sz="1200" kern="1200" dirty="0" err="1">
                <a:solidFill>
                  <a:schemeClr val="tx1"/>
                </a:solidFill>
                <a:effectLst/>
                <a:latin typeface="+mn-lt"/>
                <a:ea typeface="+mn-ea"/>
                <a:cs typeface="+mn-cs"/>
              </a:rPr>
              <a:t>semi</a:t>
            </a:r>
            <a:r>
              <a:rPr lang="es-ES_tradnl" sz="1200" kern="1200" dirty="0">
                <a:solidFill>
                  <a:schemeClr val="tx1"/>
                </a:solidFill>
                <a:effectLst/>
                <a:latin typeface="+mn-lt"/>
                <a:ea typeface="+mn-ea"/>
                <a:cs typeface="+mn-cs"/>
              </a:rPr>
              <a:t> urbanos y rurales. </a:t>
            </a:r>
            <a:r>
              <a:rPr lang="es-ES" sz="1200" kern="1200" dirty="0">
                <a:solidFill>
                  <a:schemeClr val="tx1"/>
                </a:solidFill>
                <a:effectLst/>
                <a:latin typeface="+mn-lt"/>
                <a:ea typeface="+mn-ea"/>
                <a:cs typeface="+mn-cs"/>
              </a:rPr>
              <a:t>Utilizando como criterio diagnóstico la relación VEF1/ CVF&lt; 0,70 post–BD la prevalencia global de EPOC en PLATINO es 14,3% (desde 7,8% en Ciudad de México a 19,7% en Montevideo)(31). PREPOCOL reporta una prevalencia en Colombia de 8,9% (desde 6,2% en Barranquilla a 13,5% en Medellín)(32). </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16</a:t>
            </a:fld>
            <a:endParaRPr lang="es-ES_tradnl"/>
          </a:p>
        </p:txBody>
      </p:sp>
    </p:spTree>
    <p:extLst>
      <p:ext uri="{BB962C8B-B14F-4D97-AF65-F5344CB8AC3E}">
        <p14:creationId xmlns:p14="http://schemas.microsoft.com/office/powerpoint/2010/main" val="2864877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17</a:t>
            </a:fld>
            <a:endParaRPr lang="es-ES_tradnl"/>
          </a:p>
        </p:txBody>
      </p:sp>
    </p:spTree>
    <p:extLst>
      <p:ext uri="{BB962C8B-B14F-4D97-AF65-F5344CB8AC3E}">
        <p14:creationId xmlns:p14="http://schemas.microsoft.com/office/powerpoint/2010/main" val="1622718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Cuatro </a:t>
            </a:r>
            <a:r>
              <a:rPr lang="es-ES_tradnl" sz="1200" kern="1200" dirty="0">
                <a:solidFill>
                  <a:schemeClr val="tx1"/>
                </a:solidFill>
                <a:effectLst/>
                <a:latin typeface="+mn-lt"/>
                <a:ea typeface="+mn-ea"/>
                <a:cs typeface="+mn-cs"/>
              </a:rPr>
              <a:t>estudios epidemiológicos, el Proyecto Latinoamericano de Investigación en Obstrucción Pulmonar (PLATINO), Prevalencia de EPOC en Colombia (PREPOCOL), Prevalencia de EPOC en </a:t>
            </a:r>
            <a:r>
              <a:rPr lang="es-ES_tradnl" sz="1200" kern="1200" dirty="0" err="1">
                <a:solidFill>
                  <a:schemeClr val="tx1"/>
                </a:solidFill>
                <a:effectLst/>
                <a:latin typeface="+mn-lt"/>
                <a:ea typeface="+mn-ea"/>
                <a:cs typeface="+mn-cs"/>
              </a:rPr>
              <a:t>Peru</a:t>
            </a:r>
            <a:r>
              <a:rPr lang="es-ES_tradnl" sz="1200" kern="1200" dirty="0">
                <a:solidFill>
                  <a:schemeClr val="tx1"/>
                </a:solidFill>
                <a:effectLst/>
                <a:latin typeface="+mn-lt"/>
                <a:ea typeface="+mn-ea"/>
                <a:cs typeface="+mn-cs"/>
              </a:rPr>
              <a:t> (CRONICAS) y Prevalencia de EPOC en Argentina (EPOC.AR) han proporcionado información sobre la prevalencia de la Enfermedad  en Latinoamérica (figura 1)</a:t>
            </a:r>
            <a:r>
              <a:rPr lang="es-ES" sz="1200" kern="1200" dirty="0">
                <a:solidFill>
                  <a:schemeClr val="tx1"/>
                </a:solidFill>
                <a:effectLst/>
                <a:latin typeface="+mn-lt"/>
                <a:ea typeface="+mn-ea"/>
                <a:cs typeface="+mn-cs"/>
              </a:rPr>
              <a:t>(31–34). </a:t>
            </a:r>
            <a:r>
              <a:rPr lang="es-ES_tradnl" sz="1200" kern="1200" dirty="0">
                <a:solidFill>
                  <a:schemeClr val="tx1"/>
                </a:solidFill>
                <a:effectLst/>
                <a:latin typeface="+mn-lt"/>
                <a:ea typeface="+mn-ea"/>
                <a:cs typeface="+mn-cs"/>
              </a:rPr>
              <a:t>PLATINO es un estudio sobre prevalencia de la EPOC en individuos ≥40 años, realizado en cinco ciudades de Latinoamérica: Ciudad de México (México), San Pablo (Brasil), Montevideo (Uruguay), Santiago de Chile (Chile), y Caracas (Venezuela). PREPOCOL evaluó la prevalencia en cinco ciudades de Colombia. EPOC.AR determina la prevalencia de EPOC y rasgos clínicos relevantes en Argentina mediante una muestra representativa aleatoria de 6 conglomerados urbanos: La Plata, Rosario, Ciudad Autónoma de Buenos Aires, Zona Norte del Gran Buenos Aires, Córdoba y Mendoza. El estudio CRONICAS fue realizado en Perú en centros urbanos, </a:t>
            </a:r>
            <a:r>
              <a:rPr lang="es-ES_tradnl" sz="1200" kern="1200" dirty="0" err="1">
                <a:solidFill>
                  <a:schemeClr val="tx1"/>
                </a:solidFill>
                <a:effectLst/>
                <a:latin typeface="+mn-lt"/>
                <a:ea typeface="+mn-ea"/>
                <a:cs typeface="+mn-cs"/>
              </a:rPr>
              <a:t>semi</a:t>
            </a:r>
            <a:r>
              <a:rPr lang="es-ES_tradnl" sz="1200" kern="1200" dirty="0">
                <a:solidFill>
                  <a:schemeClr val="tx1"/>
                </a:solidFill>
                <a:effectLst/>
                <a:latin typeface="+mn-lt"/>
                <a:ea typeface="+mn-ea"/>
                <a:cs typeface="+mn-cs"/>
              </a:rPr>
              <a:t> urbanos y rurales. </a:t>
            </a:r>
            <a:r>
              <a:rPr lang="es-ES" sz="1200" kern="1200" dirty="0">
                <a:solidFill>
                  <a:schemeClr val="tx1"/>
                </a:solidFill>
                <a:effectLst/>
                <a:latin typeface="+mn-lt"/>
                <a:ea typeface="+mn-ea"/>
                <a:cs typeface="+mn-cs"/>
              </a:rPr>
              <a:t>Utilizando como criterio diagnóstico la relación VEF1/ CVF&lt; 0,70 post–BD la prevalencia global de EPOC en PLATINO es 14,3% (desde 7,8% en Ciudad de México a 19,7% en Montevideo)(31). PREPOCOL reporta una prevalencia en Colombia de 8,9% (desde 6,2% en Barranquilla a 13,5% en Medellín)(32). </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18</a:t>
            </a:fld>
            <a:endParaRPr lang="es-ES_tradnl"/>
          </a:p>
        </p:txBody>
      </p:sp>
    </p:spTree>
    <p:extLst>
      <p:ext uri="{BB962C8B-B14F-4D97-AF65-F5344CB8AC3E}">
        <p14:creationId xmlns:p14="http://schemas.microsoft.com/office/powerpoint/2010/main" val="285248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Utilizando el criterio del límite inferior de la normalidad (LIN) de la relación VEF1/CVF post–BD la prevalencia global de EPOC en PLATINO es 11,7%. Ésta es todavía menor si se usa la relación VEF1/VEF6&lt; LIN post–BD (9,5%). En PLATINO, el sub–diagnóstico de la EPOC fue 89% y el diagnóstico erróneo 64% (individuos con diagnóstico médico previo de EPOC sin limitación al flujo de aire), lo que sugiere que la principal causa de diagnóstico erróneo es la subutilización de la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como herramienta diagnóstica(35). Sólo el 20% de los individuos encuestados en PLATINO habían realizado una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alguna vez en su vida(35). El estudio de seguimiento de la cohorte PLATINO en tres de los cinco centros originales muestra que es posible llevar a cabo estudios longitudinales de base poblacional en Latinoamérica con altas tasas de seguimiento y </a:t>
            </a:r>
            <a:r>
              <a:rPr lang="es-ES" sz="1200" kern="1200" dirty="0" err="1">
                <a:solidFill>
                  <a:schemeClr val="tx1"/>
                </a:solidFill>
                <a:effectLst/>
                <a:latin typeface="+mn-lt"/>
                <a:ea typeface="+mn-ea"/>
                <a:cs typeface="+mn-cs"/>
              </a:rPr>
              <a:t>espirometrías</a:t>
            </a:r>
            <a:r>
              <a:rPr lang="es-ES" sz="1200" kern="1200" dirty="0">
                <a:solidFill>
                  <a:schemeClr val="tx1"/>
                </a:solidFill>
                <a:effectLst/>
                <a:latin typeface="+mn-lt"/>
                <a:ea typeface="+mn-ea"/>
                <a:cs typeface="+mn-cs"/>
              </a:rPr>
              <a:t> de calidad. También informa que la variación en la prevalencia de la EPOC tanto en el análisis basal como en el seguimiento es menor al usar la definición VEF1/VEF6&lt; LLN (basal de 7,5% en Santiago a 9,7% en Montevideo, y en el seguimiento de 8,6% en San Pablo a 11,4% en Montevideo) comparada con el criterio de la relación VEF1/CVF&lt; 0,70 o el VEF1/CVF&lt; LLN sugiriendo que la relación VEF1/VEF6 es un índice más fiable y reproducible que la VEF1/CVF(36).</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EPOC.AR estima que más de 2,3 millones de argentinos padecen EPOC con elevada tasa de </a:t>
            </a:r>
            <a:r>
              <a:rPr lang="es-ES" sz="1200" kern="1200" dirty="0" err="1">
                <a:solidFill>
                  <a:schemeClr val="tx1"/>
                </a:solidFill>
                <a:effectLst/>
                <a:latin typeface="+mn-lt"/>
                <a:ea typeface="+mn-ea"/>
                <a:cs typeface="+mn-cs"/>
              </a:rPr>
              <a:t>subdiagnóstico</a:t>
            </a:r>
            <a:r>
              <a:rPr lang="es-ES" sz="1200" kern="1200" dirty="0">
                <a:solidFill>
                  <a:schemeClr val="tx1"/>
                </a:solidFill>
                <a:effectLst/>
                <a:latin typeface="+mn-lt"/>
                <a:ea typeface="+mn-ea"/>
                <a:cs typeface="+mn-cs"/>
              </a:rPr>
              <a:t> y error diagnóstico. La prevalencia global de EPOC fue de 14,5% (IC: 13,4-15,7). La distribución de los casos compatibles con EPOC según VEF1 (GOLD-2017) fue: 1: 38% (IC: 34-43); 2: 52% (IC: 47-56); 3: 10% (IC: 7-13); y 4: 1% (IC: 0,-2) y de acuerdo al modelo combinado ABCD (GOLD 2017): A: 52% (IC: 47-56); B: 43% (IC: 39-48); C: 1% (IC:0-2) y D: 4% (IC: 2-6). El </a:t>
            </a:r>
            <a:r>
              <a:rPr lang="es-ES" sz="1200" kern="1200" dirty="0" err="1">
                <a:solidFill>
                  <a:schemeClr val="tx1"/>
                </a:solidFill>
                <a:effectLst/>
                <a:latin typeface="+mn-lt"/>
                <a:ea typeface="+mn-ea"/>
                <a:cs typeface="+mn-cs"/>
              </a:rPr>
              <a:t>subdiagnóstico</a:t>
            </a:r>
            <a:r>
              <a:rPr lang="es-ES" sz="1200" kern="1200" dirty="0">
                <a:solidFill>
                  <a:schemeClr val="tx1"/>
                </a:solidFill>
                <a:effectLst/>
                <a:latin typeface="+mn-lt"/>
                <a:ea typeface="+mn-ea"/>
                <a:cs typeface="+mn-cs"/>
              </a:rPr>
              <a:t> fue del 77,4% (IC 73,7-81,1%) y el error diagnóstico de 60,7% (IC 55,1-66,3%). Se encontró una asociación significativa de presencia de EPOC con edad (OR 3,77 en 50-59 años a 19,23 en &gt; 80 años), sexo masculino (OR: 1,62; IC: 1,31-2), tabaquismo (OR: 1,95; IC: 1,49-2,54), nivel socioeconómico bajo (OR: 1,33; IC: 1,02-1,73) y antecedentes de tuberculosis (OR: 3,3; IC: 1,43-7,62)(33). </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El estudio CRONICAS mostró una prevalencia global de 6%, variable entre los centros, y predominantemente asociada a biomasa y antecedente de tuberculosis.</a:t>
            </a: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19</a:t>
            </a:fld>
            <a:endParaRPr lang="es-ES_tradnl"/>
          </a:p>
        </p:txBody>
      </p:sp>
    </p:spTree>
    <p:extLst>
      <p:ext uri="{BB962C8B-B14F-4D97-AF65-F5344CB8AC3E}">
        <p14:creationId xmlns:p14="http://schemas.microsoft.com/office/powerpoint/2010/main" val="193170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El documento de ALAT sobre la Enfermedad Pulmonar Obstructiva Crónica   2019, es una actualización de la guía de práctica clínica (GPC) 2014.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 un esfuerzo dirigido a adicionar las evidencias en las áreas en crecimiento y controversia, que ameriten una nueva aproximación diagnóstica y terapéutica.</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Participan colegas de distintos países de América Latina, utilizando nuevamente la metodología de GPC, formulando nuevas preguntas clínicas incorporadas a cada capítulo considerando las nuevas evidencias de las publicaciones realizadas a partir del 2014.</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Se incorporan un capítulo de Comorbilidades y uno con la visión de los pacientes.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Un reto mayor para estas Guías es aumentar la diseminación e implementación. Reconocemos que a pesar de los múltiples esfuerzos que se han hecho en materia de educación la comunidad médica, la industria, las universidades, asociaciones científicas y entes gubernamentales, todavía sigue siendo muy baja la implementación de recomendaciones en la práctica médica diaria, lo que conlleva a mal diagnóstico (sub-diagnóstico o sobre-diagnóstico), sub-tratamiento o tratamiento inadecuado.</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2</a:t>
            </a:fld>
            <a:endParaRPr lang="es-ES_tradnl"/>
          </a:p>
        </p:txBody>
      </p:sp>
    </p:spTree>
    <p:extLst>
      <p:ext uri="{BB962C8B-B14F-4D97-AF65-F5344CB8AC3E}">
        <p14:creationId xmlns:p14="http://schemas.microsoft.com/office/powerpoint/2010/main" val="252539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i="0" u="none" strike="noStrike" kern="1200" dirty="0">
                <a:solidFill>
                  <a:schemeClr val="tx1"/>
                </a:solidFill>
                <a:effectLst/>
                <a:latin typeface="+mn-lt"/>
                <a:ea typeface="+mn-ea"/>
                <a:cs typeface="+mn-cs"/>
              </a:rPr>
              <a:t>Factores de riesgo</a:t>
            </a:r>
            <a:endParaRPr lang="es-ES_tradnl" sz="1200" b="0" i="0" u="none" strike="noStrike" kern="1200" dirty="0">
              <a:solidFill>
                <a:schemeClr val="tx1"/>
              </a:solidFill>
              <a:effectLst/>
              <a:latin typeface="+mn-lt"/>
              <a:ea typeface="+mn-ea"/>
              <a:cs typeface="+mn-cs"/>
            </a:endParaRPr>
          </a:p>
          <a:p>
            <a:r>
              <a:rPr lang="es-ES_tradnl" sz="1200" b="1" i="0" u="none" strike="noStrike" kern="1200" dirty="0">
                <a:solidFill>
                  <a:schemeClr val="tx1"/>
                </a:solidFill>
                <a:effectLst/>
                <a:latin typeface="+mn-lt"/>
                <a:ea typeface="+mn-ea"/>
                <a:cs typeface="+mn-cs"/>
              </a:rPr>
              <a:t>Puntos clave:</a:t>
            </a:r>
            <a:endParaRPr lang="es-ES_tradnl" sz="1200" b="0" i="0" u="none" strike="noStrike" kern="1200" dirty="0">
              <a:solidFill>
                <a:schemeClr val="tx1"/>
              </a:solidFill>
              <a:effectLst/>
              <a:latin typeface="+mn-lt"/>
              <a:ea typeface="+mn-ea"/>
              <a:cs typeface="+mn-cs"/>
            </a:endParaRPr>
          </a:p>
          <a:p>
            <a:r>
              <a:rPr lang="es-ES_tradnl" sz="1200" b="0" i="0" u="none" strike="noStrike" kern="1200" dirty="0">
                <a:solidFill>
                  <a:schemeClr val="tx1"/>
                </a:solidFill>
                <a:effectLst/>
                <a:latin typeface="+mn-lt"/>
                <a:ea typeface="+mn-ea"/>
                <a:cs typeface="+mn-cs"/>
              </a:rPr>
              <a:t>• Los principales factores de riesgo para la EPOC son el consumo de tabaco, la exposición ocupacional y al combustible de biomasa(9)</a:t>
            </a:r>
            <a:r>
              <a:rPr lang="es-ES_tradnl" sz="1200" b="0" i="1" u="none" strike="noStrike" kern="1200" dirty="0">
                <a:solidFill>
                  <a:schemeClr val="tx1"/>
                </a:solidFill>
                <a:effectLst/>
                <a:latin typeface="+mn-lt"/>
                <a:ea typeface="+mn-ea"/>
                <a:cs typeface="+mn-cs"/>
              </a:rPr>
              <a:t>.</a:t>
            </a:r>
            <a:endParaRPr lang="es-ES_tradnl" sz="1200" b="0" i="0" u="none" strike="noStrike" kern="1200" dirty="0">
              <a:solidFill>
                <a:schemeClr val="tx1"/>
              </a:solidFill>
              <a:effectLst/>
              <a:latin typeface="+mn-lt"/>
              <a:ea typeface="+mn-ea"/>
              <a:cs typeface="+mn-cs"/>
            </a:endParaRPr>
          </a:p>
          <a:p>
            <a:r>
              <a:rPr lang="es-ES_tradnl" sz="1200" b="0" i="0" u="none" strike="noStrike" kern="1200" dirty="0">
                <a:solidFill>
                  <a:schemeClr val="tx1"/>
                </a:solidFill>
                <a:effectLst/>
                <a:latin typeface="+mn-lt"/>
                <a:ea typeface="+mn-ea"/>
                <a:cs typeface="+mn-cs"/>
              </a:rPr>
              <a:t>• La prevalencia de la EPOC en mujeres está en aumento</a:t>
            </a:r>
          </a:p>
          <a:p>
            <a:r>
              <a:rPr lang="es-ES_tradnl" sz="1200" b="0" i="0" u="none" strike="noStrike" kern="1200" dirty="0">
                <a:solidFill>
                  <a:schemeClr val="tx1"/>
                </a:solidFill>
                <a:effectLst/>
                <a:latin typeface="+mn-lt"/>
                <a:ea typeface="+mn-ea"/>
                <a:cs typeface="+mn-cs"/>
              </a:rPr>
              <a:t>• La TB es un factor de riesgo para la obstrucción al flujo de aire </a:t>
            </a:r>
          </a:p>
          <a:p>
            <a:r>
              <a:rPr lang="es-ES_tradnl" sz="1200" b="0" i="0" u="none" strike="noStrike" kern="1200" dirty="0">
                <a:solidFill>
                  <a:schemeClr val="tx1"/>
                </a:solidFill>
                <a:effectLst/>
                <a:latin typeface="+mn-lt"/>
                <a:ea typeface="+mn-ea"/>
                <a:cs typeface="+mn-cs"/>
              </a:rPr>
              <a:t>• Existen diferentes factores genéticos en particular el déficit de AAT que probablemente influyan en la variación de la función pulmonar especialmente en sujetos no fumadores</a:t>
            </a:r>
          </a:p>
          <a:p>
            <a:r>
              <a:rPr lang="es-ES_tradnl" sz="1200" b="0" i="0" u="none" strike="noStrike" kern="1200" dirty="0">
                <a:solidFill>
                  <a:schemeClr val="tx1"/>
                </a:solidFill>
                <a:effectLst/>
                <a:latin typeface="+mn-lt"/>
                <a:ea typeface="+mn-ea"/>
                <a:cs typeface="+mn-cs"/>
              </a:rPr>
              <a:t>• Los datos sobre prevalencia en pacientes con VIH son escasos</a:t>
            </a: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20</a:t>
            </a:fld>
            <a:endParaRPr lang="es-ES_tradnl"/>
          </a:p>
        </p:txBody>
      </p:sp>
    </p:spTree>
    <p:extLst>
      <p:ext uri="{BB962C8B-B14F-4D97-AF65-F5344CB8AC3E}">
        <p14:creationId xmlns:p14="http://schemas.microsoft.com/office/powerpoint/2010/main" val="55795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i="0" u="none" strike="noStrike" kern="1200" dirty="0">
                <a:solidFill>
                  <a:schemeClr val="tx1"/>
                </a:solidFill>
                <a:effectLst/>
                <a:latin typeface="+mn-lt"/>
                <a:ea typeface="+mn-ea"/>
                <a:cs typeface="+mn-cs"/>
              </a:rPr>
              <a:t>Consumo de Tabaco: </a:t>
            </a:r>
            <a:r>
              <a:rPr lang="es-ES_tradnl" sz="1200" b="0" i="0" u="none" strike="noStrike" kern="1200" dirty="0">
                <a:solidFill>
                  <a:schemeClr val="tx1"/>
                </a:solidFill>
                <a:effectLst/>
                <a:latin typeface="+mn-lt"/>
                <a:ea typeface="+mn-ea"/>
                <a:cs typeface="+mn-cs"/>
              </a:rPr>
              <a:t>El principal factor de riesgo para la EPOC es el consumo de tabaco. La prevalencia de consumo de tabaco es variable entre ciudades de la región (23,9% en San Pablo a 38,5% en Santiago de Chile), predominando en hombres(37).</a:t>
            </a:r>
          </a:p>
          <a:p>
            <a:r>
              <a:rPr lang="es-ES_tradnl" sz="1200" b="1" i="0" u="none" strike="noStrike" kern="1200" dirty="0">
                <a:solidFill>
                  <a:schemeClr val="tx1"/>
                </a:solidFill>
                <a:effectLst/>
                <a:latin typeface="+mn-lt"/>
                <a:ea typeface="+mn-ea"/>
                <a:cs typeface="+mn-cs"/>
              </a:rPr>
              <a:t>Otros Factores de Riesgo</a:t>
            </a:r>
            <a:endParaRPr lang="es-ES_tradnl" sz="1200" b="0" i="0" u="none" strike="noStrike" kern="1200" dirty="0">
              <a:solidFill>
                <a:schemeClr val="tx1"/>
              </a:solidFill>
              <a:effectLst/>
              <a:latin typeface="+mn-lt"/>
              <a:ea typeface="+mn-ea"/>
              <a:cs typeface="+mn-cs"/>
            </a:endParaRPr>
          </a:p>
          <a:p>
            <a:r>
              <a:rPr lang="es-ES_tradnl" sz="1200" b="0" i="0" u="none" strike="noStrike" kern="1200" dirty="0">
                <a:solidFill>
                  <a:schemeClr val="tx1"/>
                </a:solidFill>
                <a:effectLst/>
                <a:latin typeface="+mn-lt"/>
                <a:ea typeface="+mn-ea"/>
                <a:cs typeface="+mn-cs"/>
              </a:rPr>
              <a:t>Aunque el consumo de tabaco es el principal factor de riesgo para la EPOC, existe una proporción importante de casos que no pueden ser atribuidos a esta exposición. La exposición al humo del combustible de biomasa, y la ocupacional a polvos, y gases han sido confirmados con una relación directa con la patogenia de la enfermedad(38). Estos factores deben ser explorados clínica y epidemiológicamente.</a:t>
            </a:r>
          </a:p>
          <a:p>
            <a:r>
              <a:rPr lang="es-ES_tradnl" sz="1200" b="0" i="0" u="none" strike="noStrike" kern="1200" dirty="0">
                <a:solidFill>
                  <a:schemeClr val="tx1"/>
                </a:solidFill>
                <a:effectLst/>
                <a:latin typeface="+mn-lt"/>
                <a:ea typeface="+mn-ea"/>
                <a:cs typeface="+mn-cs"/>
              </a:rPr>
              <a:t>Cerca del 50% de los hogares a nivel mundial y 90% de los de zonas rurales utilizan combustibles de biomasa como principal fuente de energía doméstica. Los resultados de diferentes meta-análisis indican que las personas expuestas al humo de biomasa tienen más posibilidades de desarrollar EPOC comparados con los no expuestos(38,39). Estudios latinoamericanos confirman esta relación, e indican que los síntomas respiratorios se presentan a partir de una exposición al humo de biomasa de 100 horas/año y la limitación al flujo de aire a partir de 200 horas/año o &gt;10 años(40). </a:t>
            </a:r>
          </a:p>
          <a:p>
            <a:r>
              <a:rPr lang="es-ES_tradnl" sz="1200" b="0" i="0" u="none" strike="noStrike" kern="1200" dirty="0">
                <a:solidFill>
                  <a:schemeClr val="tx1"/>
                </a:solidFill>
                <a:effectLst/>
                <a:latin typeface="+mn-lt"/>
                <a:ea typeface="+mn-ea"/>
                <a:cs typeface="+mn-cs"/>
              </a:rPr>
              <a:t>También existe evidencia para inferir una relación causal entre la exposición ocupacional y el desarrollo de EPOC(41,42). Según datos de NHANES-III, el 31% de los casos de EPOC en no fumadores sería atribuible a exposición laboral(43).  </a:t>
            </a: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21</a:t>
            </a:fld>
            <a:endParaRPr lang="es-ES_tradnl"/>
          </a:p>
        </p:txBody>
      </p:sp>
    </p:spTree>
    <p:extLst>
      <p:ext uri="{BB962C8B-B14F-4D97-AF65-F5344CB8AC3E}">
        <p14:creationId xmlns:p14="http://schemas.microsoft.com/office/powerpoint/2010/main" val="949931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0" i="0" u="none" strike="noStrike" kern="1200" dirty="0">
                <a:solidFill>
                  <a:schemeClr val="tx1"/>
                </a:solidFill>
                <a:effectLst/>
                <a:latin typeface="+mn-lt"/>
                <a:ea typeface="+mn-ea"/>
                <a:cs typeface="+mn-cs"/>
              </a:rPr>
              <a:t>Se ha sugerido que la exposición pasiva al humo del tabaco está asociada con mayor riesgo de EPOC. Los resultados de un estudio transversal indican que la exposición por más de 20 horas semanales aumenta en 1,18 veces la posibilidad de riesgo de EPOC (IC95%: 1,0-1,4)(44).</a:t>
            </a:r>
          </a:p>
          <a:p>
            <a:r>
              <a:rPr lang="es-ES_tradnl" sz="1200" b="0" i="0" u="none" strike="noStrike" kern="1200" dirty="0">
                <a:solidFill>
                  <a:schemeClr val="tx1"/>
                </a:solidFill>
                <a:effectLst/>
                <a:latin typeface="+mn-lt"/>
                <a:ea typeface="+mn-ea"/>
                <a:cs typeface="+mn-cs"/>
              </a:rPr>
              <a:t>La información sobre la relación entre contaminación del aire exterior y el desarrollo de EPOC es menos consistente y debe ser interpretada con cautela(45–48).</a:t>
            </a: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22</a:t>
            </a:fld>
            <a:endParaRPr lang="es-ES_tradnl"/>
          </a:p>
        </p:txBody>
      </p:sp>
    </p:spTree>
    <p:extLst>
      <p:ext uri="{BB962C8B-B14F-4D97-AF65-F5344CB8AC3E}">
        <p14:creationId xmlns:p14="http://schemas.microsoft.com/office/powerpoint/2010/main" val="537049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Otros Factores de Riesgo</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Aunque el consumo de tabaco es el principal factor de riesgo para la EPOC, existe una proporción importante de casos que no pueden ser atribuidos a esta exposición. La exposición al humo del combustible de biomasa, y la ocupacional a polvos, y gases han sido confirmados con una relación directa con la patogenia de la enfermedad(38). Estos factores deben ser explorados clínica y epidemiológicamente.</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Cerca del 50% de los hogares a nivel mundial y 90% de los de zonas rurales utilizan combustibles de biomasa como principal fuente de energía doméstica. Los resultados de diferentes meta-análisis indican que las personas expuestas al humo de biomasa tienen más posibilidades de desarrollar EPOC comparados con los no expuestos(38,39). Estudios latinoamericanos confirman esta relación, e indican que los síntomas respiratorios se presentan a partir de una exposición al humo de biomasa de 100 horas/año y la limitación al flujo de aire a partir de 200 horas/año o &gt;10 años(40).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También existe evidencia para inferir una relación causal entre la exposición ocupacional y el desarrollo de EPOC(41,42). Según datos de NHANES-III, el 31% de los casos de EPOC en no fumadores sería atribuible a exposición laboral(43).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Se ha sugerido que la exposición pasiva al humo del tabaco está asociada con mayor riesgo de EPOC. Los resultados de un estudio transversal indican que la exposición por más de 20 horas semanales aumenta en 1,18 veces la posibilidad de riesgo de EPOC (IC95%: 1,0-1,4)(44).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información sobre la relación entre contaminación del aire exterior y el desarrollo de EPOC es menos consistente y debe ser interpretada con cautela(45–48).</a:t>
            </a:r>
            <a:endParaRPr lang="es-ES_tradnl" sz="1200"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Género: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EPOC ha sido considerada tradicionalmente asociada al género masculino. Sin embargo, la prevalencia de la EPOC en mujeres está en aumento. Este fenómeno podría ser explicado por el incremento en el consumo de tabaco y las dificultades para lograr la abstinencia en este género. Las evidencias indican que existen diferencias en la expresión clínica de la EPOC en las mujeres en relación con el impacto, las características clínicas, la progresión y la mortalidad.</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Frente a la misma exposición al humo del tabaco, las mujeres son más propensas a desarrollar EPOC a edad más temprana con mayor deterioro de la función pulmonar(49,50). Se ha reportado que el </a:t>
            </a:r>
            <a:r>
              <a:rPr lang="es-ES" sz="1200" kern="1200" dirty="0" err="1">
                <a:solidFill>
                  <a:schemeClr val="tx1"/>
                </a:solidFill>
                <a:effectLst/>
                <a:latin typeface="+mn-lt"/>
                <a:ea typeface="+mn-ea"/>
                <a:cs typeface="+mn-cs"/>
              </a:rPr>
              <a:t>subdiagnóstico</a:t>
            </a:r>
            <a:r>
              <a:rPr lang="es-ES" sz="1200" kern="1200" dirty="0">
                <a:solidFill>
                  <a:schemeClr val="tx1"/>
                </a:solidFill>
                <a:effectLst/>
                <a:latin typeface="+mn-lt"/>
                <a:ea typeface="+mn-ea"/>
                <a:cs typeface="+mn-cs"/>
              </a:rPr>
              <a:t> en mujeres es 1,27 veces más frecuente comparada con los hombres (86% vs. 67,6%; p&lt;0,05)(51). Estudios en población general y seleccionada, muestran que las mujeres con similar gravedad de obstrucción presentan: mayor disnea, ansiedad y depresión, menos enfisema en la radiología, peor calidad de vida y mejor sobrevida(52–58).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 importante considerar e identificar estas manifestaciones y desarrollar estrategias para su adecuado control, especialmente en los casos de ansiedad y depresión.</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Se debe considerar al género femenino como un factor importante en el riesgo de desarrollar EPOC con manifestaciones particulares en la expresión clínica de la misma(9)</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23</a:t>
            </a:fld>
            <a:endParaRPr lang="es-ES_tradnl"/>
          </a:p>
        </p:txBody>
      </p:sp>
    </p:spTree>
    <p:extLst>
      <p:ext uri="{BB962C8B-B14F-4D97-AF65-F5344CB8AC3E}">
        <p14:creationId xmlns:p14="http://schemas.microsoft.com/office/powerpoint/2010/main" val="105438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Antecedente de tuberculosis</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El estudio poblacional multicéntrico PLATINO</a:t>
            </a:r>
            <a:r>
              <a:rPr lang="es-ES" sz="1200" kern="1200" dirty="0">
                <a:solidFill>
                  <a:schemeClr val="tx1"/>
                </a:solidFill>
                <a:effectLst/>
                <a:latin typeface="+mn-lt"/>
                <a:ea typeface="+mn-ea"/>
                <a:cs typeface="+mn-cs"/>
              </a:rPr>
              <a:t>(59), </a:t>
            </a:r>
            <a:r>
              <a:rPr lang="es-UY" sz="1200" kern="1200" dirty="0">
                <a:solidFill>
                  <a:schemeClr val="tx1"/>
                </a:solidFill>
                <a:effectLst/>
                <a:latin typeface="+mn-lt"/>
                <a:ea typeface="+mn-ea"/>
                <a:cs typeface="+mn-cs"/>
              </a:rPr>
              <a:t>mostró que la prevalencia global de obstrucción al flujo aéreo fue de 30,7% entre aquellos sujetos con historia de tuberculosis (TB), comparado con el 13,9% entre aquellos sin historia de TB, con una razón de probabilidad (odds ratio [OR]) de 2,33 después de ajustar por confundidores como la edad, sexo, escolaridad, etnia, tabaquismo, exposición a polvo y humos, morbilidad respiratoria en la niñez y morbilidad actual. También el estudio BOLD mostró que el antecedente de TB es un factor de riesgo para el desarrollo de obstrucción al flujo aéreo posteriormente en la vida con una OR ajustada de 2,</a:t>
            </a:r>
            <a:r>
              <a:rPr lang="es-UY" sz="1200" i="1" kern="1200" dirty="0">
                <a:solidFill>
                  <a:schemeClr val="tx1"/>
                </a:solidFill>
                <a:effectLst/>
                <a:latin typeface="+mn-lt"/>
                <a:ea typeface="+mn-ea"/>
                <a:cs typeface="+mn-cs"/>
              </a:rPr>
              <a:t>51</a:t>
            </a:r>
            <a:r>
              <a:rPr lang="es-ES" sz="1200" kern="1200" dirty="0">
                <a:solidFill>
                  <a:schemeClr val="tx1"/>
                </a:solidFill>
                <a:effectLst/>
                <a:latin typeface="+mn-lt"/>
                <a:ea typeface="+mn-ea"/>
                <a:cs typeface="+mn-cs"/>
              </a:rPr>
              <a:t>(60)</a:t>
            </a:r>
            <a:r>
              <a:rPr lang="es-ES" sz="1200" i="1" kern="12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Dos revisiones sistemáticas recientes también han confirmado la asociación entre la historia pasada de TB y la presencia de obstrucción crónica al flujo aéreo, relación que fue independiente al tabaquismo y exposición a combustión de biomasas. La asociación ha mostrado ser más fuerte en nunca fumadores y personas más jóvenes (&lt;40 años)</a:t>
            </a:r>
            <a:r>
              <a:rPr lang="es-ES" sz="1200" kern="1200" dirty="0">
                <a:solidFill>
                  <a:schemeClr val="tx1"/>
                </a:solidFill>
                <a:effectLst/>
                <a:latin typeface="+mn-lt"/>
                <a:ea typeface="+mn-ea"/>
                <a:cs typeface="+mn-cs"/>
              </a:rPr>
              <a:t>(61,62).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Varios predictores de función pulmonar alterada se han reportado en los pacientes con TB, incluyendo enfermedad bacilífera, compromiso pulmonar extenso previo al tratamiento anti-TB, poca mejoría radiológica post tratamiento y duración prolongada del tratamiento</a:t>
            </a:r>
            <a:r>
              <a:rPr lang="es-ES" sz="1200" kern="1200" dirty="0">
                <a:solidFill>
                  <a:schemeClr val="tx1"/>
                </a:solidFill>
                <a:effectLst/>
                <a:latin typeface="+mn-lt"/>
                <a:ea typeface="+mn-ea"/>
                <a:cs typeface="+mn-cs"/>
              </a:rPr>
              <a:t>(63). </a:t>
            </a:r>
            <a:r>
              <a:rPr lang="es-UY" sz="1200" kern="1200" dirty="0">
                <a:solidFill>
                  <a:schemeClr val="tx1"/>
                </a:solidFill>
                <a:effectLst/>
                <a:latin typeface="+mn-lt"/>
                <a:ea typeface="+mn-ea"/>
                <a:cs typeface="+mn-cs"/>
              </a:rPr>
              <a:t>El retardo en el inicio de la terapia anti-TB también es un factor de riesgo independiente de desarrollar EPOC</a:t>
            </a:r>
            <a:r>
              <a:rPr lang="es-ES" sz="1200" kern="1200" dirty="0">
                <a:solidFill>
                  <a:schemeClr val="tx1"/>
                </a:solidFill>
                <a:effectLst/>
                <a:latin typeface="+mn-lt"/>
                <a:ea typeface="+mn-ea"/>
                <a:cs typeface="+mn-cs"/>
              </a:rPr>
              <a:t>(64). </a:t>
            </a:r>
            <a:r>
              <a:rPr lang="es-UY" sz="1200" kern="1200" dirty="0">
                <a:solidFill>
                  <a:schemeClr val="tx1"/>
                </a:solidFill>
                <a:effectLst/>
                <a:latin typeface="+mn-lt"/>
                <a:ea typeface="+mn-ea"/>
                <a:cs typeface="+mn-cs"/>
              </a:rPr>
              <a:t>Por tanto, el diagnóstico precoz y el inicio pronto del tratamiento anti-TB es esencial para el control tanto de la tuberculosis como del desarrollo de EPOC.</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Se ha sugerido que los pacientes con cambios radiológicos   por TB deberían ser candidatos para screening de EPOC</a:t>
            </a:r>
            <a:r>
              <a:rPr lang="es-ES" sz="1200" kern="1200" dirty="0">
                <a:solidFill>
                  <a:schemeClr val="tx1"/>
                </a:solidFill>
                <a:effectLst/>
                <a:latin typeface="+mn-lt"/>
                <a:ea typeface="+mn-ea"/>
                <a:cs typeface="+mn-cs"/>
              </a:rPr>
              <a:t>(65). </a:t>
            </a:r>
            <a:r>
              <a:rPr lang="es-UY" sz="1200" kern="1200" dirty="0">
                <a:solidFill>
                  <a:schemeClr val="tx1"/>
                </a:solidFill>
                <a:effectLst/>
                <a:latin typeface="+mn-lt"/>
                <a:ea typeface="+mn-ea"/>
                <a:cs typeface="+mn-cs"/>
              </a:rPr>
              <a:t>La prevalencia de obstrucción al flujo aéreo en sujetos con cambios radiológicos fue del 26,3%, significativamente más alta que los pacientes sin ningún cambio radiológico, y se encontraban en las etapas más avanzadas de GOLD.</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el estudio PREPOCOL se observó una fuerte asociación entre la historia de tuberculosis y el desarrollo de obstrucción del flujo de aire (proporción de probabilidades de 2,94) y fue mayor que con el tabaquismo.</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La TB es un factor de riesgo más fuerte para obstrucción al flujo aéreo que el tabaquismo</a:t>
            </a:r>
            <a:r>
              <a:rPr lang="es-ES" sz="1200" kern="1200" dirty="0">
                <a:solidFill>
                  <a:schemeClr val="tx1"/>
                </a:solidFill>
                <a:effectLst/>
                <a:latin typeface="+mn-lt"/>
                <a:ea typeface="+mn-ea"/>
                <a:cs typeface="+mn-cs"/>
              </a:rPr>
              <a:t>(32).</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Existe relación entre haber tenido TB y el desarrollo de EPOC, el antecedente de TB es un factor de riesgo independiente para desarrollar EPOC y las secuelas dejadas por la TB son un factor determinante para adquirir EPOC. El riesgo atribuible proporcional en expuestos es de 69%, es decir, el 69% de los casos de EPOC en los pacientes con antecedentes de haber tenido tuberculosis se debe a la TB(66). </a:t>
            </a:r>
            <a:r>
              <a:rPr lang="es-ES" sz="1200" kern="12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Factores Genéticos</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Déficit de α-1 </a:t>
            </a:r>
            <a:r>
              <a:rPr lang="es-ES" sz="1200" b="1" kern="1200" dirty="0" err="1">
                <a:solidFill>
                  <a:schemeClr val="tx1"/>
                </a:solidFill>
                <a:effectLst/>
                <a:latin typeface="+mn-lt"/>
                <a:ea typeface="+mn-ea"/>
                <a:cs typeface="+mn-cs"/>
              </a:rPr>
              <a:t>antitripsina</a:t>
            </a:r>
            <a:r>
              <a:rPr lang="es-ES" sz="1200" b="1" kern="1200" dirty="0">
                <a:solidFill>
                  <a:schemeClr val="tx1"/>
                </a:solidFill>
                <a:effectLst/>
                <a:latin typeface="+mn-lt"/>
                <a:ea typeface="+mn-ea"/>
                <a:cs typeface="+mn-cs"/>
              </a:rPr>
              <a:t>:</a:t>
            </a:r>
            <a:r>
              <a:rPr lang="es-ES" sz="1200" kern="1200" dirty="0">
                <a:solidFill>
                  <a:schemeClr val="tx1"/>
                </a:solidFill>
                <a:effectLst/>
                <a:latin typeface="+mn-lt"/>
                <a:ea typeface="+mn-ea"/>
                <a:cs typeface="+mn-cs"/>
              </a:rPr>
              <a:t> La deficiencia de α-1 </a:t>
            </a:r>
            <a:r>
              <a:rPr lang="es-ES" sz="1200" kern="1200" dirty="0" err="1">
                <a:solidFill>
                  <a:schemeClr val="tx1"/>
                </a:solidFill>
                <a:effectLst/>
                <a:latin typeface="+mn-lt"/>
                <a:ea typeface="+mn-ea"/>
                <a:cs typeface="+mn-cs"/>
              </a:rPr>
              <a:t>antitripsina</a:t>
            </a:r>
            <a:r>
              <a:rPr lang="es-ES" sz="1200" kern="1200" dirty="0">
                <a:solidFill>
                  <a:schemeClr val="tx1"/>
                </a:solidFill>
                <a:effectLst/>
                <a:latin typeface="+mn-lt"/>
                <a:ea typeface="+mn-ea"/>
                <a:cs typeface="+mn-cs"/>
              </a:rPr>
              <a:t> (DAAT) es una enfermedad hereditaria asociada con niveles bajos de la proteína α-1 </a:t>
            </a:r>
            <a:r>
              <a:rPr lang="es-ES" sz="1200" kern="1200" dirty="0" err="1">
                <a:solidFill>
                  <a:schemeClr val="tx1"/>
                </a:solidFill>
                <a:effectLst/>
                <a:latin typeface="+mn-lt"/>
                <a:ea typeface="+mn-ea"/>
                <a:cs typeface="+mn-cs"/>
              </a:rPr>
              <a:t>antitripsina</a:t>
            </a:r>
            <a:r>
              <a:rPr lang="es-ES" sz="1200" kern="1200" dirty="0">
                <a:solidFill>
                  <a:schemeClr val="tx1"/>
                </a:solidFill>
                <a:effectLst/>
                <a:latin typeface="+mn-lt"/>
                <a:ea typeface="+mn-ea"/>
                <a:cs typeface="+mn-cs"/>
              </a:rPr>
              <a:t> (AAT), que conduce a un desequilibrio proteasa-</a:t>
            </a:r>
            <a:r>
              <a:rPr lang="es-ES" sz="1200" kern="1200" dirty="0" err="1">
                <a:solidFill>
                  <a:schemeClr val="tx1"/>
                </a:solidFill>
                <a:effectLst/>
                <a:latin typeface="+mn-lt"/>
                <a:ea typeface="+mn-ea"/>
                <a:cs typeface="+mn-cs"/>
              </a:rPr>
              <a:t>antiproteasa</a:t>
            </a:r>
            <a:r>
              <a:rPr lang="es-ES" sz="1200" kern="1200" dirty="0">
                <a:solidFill>
                  <a:schemeClr val="tx1"/>
                </a:solidFill>
                <a:effectLst/>
                <a:latin typeface="+mn-lt"/>
                <a:ea typeface="+mn-ea"/>
                <a:cs typeface="+mn-cs"/>
              </a:rPr>
              <a:t> y mayor riesgo de desarrollar EPOC. La prevalencia de los genotipos anormales asociados con deficiencia severa de AAT, es mayor entre las poblaciones de riesgo, como la población con EPOC, en las cuales se ha estimado en alrededor de 1-2% (67,68). </a:t>
            </a:r>
            <a:r>
              <a:rPr lang="es-UY" sz="1200" kern="1200" dirty="0">
                <a:solidFill>
                  <a:schemeClr val="tx1"/>
                </a:solidFill>
                <a:effectLst/>
                <a:latin typeface="+mn-lt"/>
                <a:ea typeface="+mn-ea"/>
                <a:cs typeface="+mn-cs"/>
              </a:rPr>
              <a:t>La identificación y el diagnóstico temprano de los pacientes con DAAT es fundamental, por la posibilidad de un tratamiento para disminuir la progresión de la enfermedad pulmonar. El diagnóstico es de laboratorio, siendo recomendable la investigación de los niveles séricos de AAT en todo paciente con diagnóstico de EPOC</a:t>
            </a:r>
            <a:r>
              <a:rPr lang="es-ES" sz="1200" kern="1200" dirty="0">
                <a:solidFill>
                  <a:schemeClr val="tx1"/>
                </a:solidFill>
                <a:effectLst/>
                <a:latin typeface="+mn-lt"/>
                <a:ea typeface="+mn-ea"/>
                <a:cs typeface="+mn-cs"/>
              </a:rPr>
              <a:t>(69).  Con valores inferiores a de AAT ≤100 mg / </a:t>
            </a:r>
            <a:r>
              <a:rPr lang="es-ES" sz="1200" kern="1200" dirty="0" err="1">
                <a:solidFill>
                  <a:schemeClr val="tx1"/>
                </a:solidFill>
                <a:effectLst/>
                <a:latin typeface="+mn-lt"/>
                <a:ea typeface="+mn-ea"/>
                <a:cs typeface="+mn-cs"/>
              </a:rPr>
              <a:t>dL</a:t>
            </a:r>
            <a:r>
              <a:rPr lang="es-ES" sz="1200" kern="1200" dirty="0">
                <a:solidFill>
                  <a:schemeClr val="tx1"/>
                </a:solidFill>
                <a:effectLst/>
                <a:latin typeface="+mn-lt"/>
                <a:ea typeface="+mn-ea"/>
                <a:cs typeface="+mn-cs"/>
              </a:rPr>
              <a:t> se debe continuar los estudios(70,71). </a:t>
            </a:r>
            <a:endParaRPr lang="es-ES_tradnl" dirty="0">
              <a:effectLst/>
            </a:endParaRPr>
          </a:p>
          <a:p>
            <a:r>
              <a:rPr lang="es-ES" sz="1200" b="1" kern="1200" dirty="0">
                <a:solidFill>
                  <a:schemeClr val="tx1"/>
                </a:solidFill>
                <a:effectLst/>
                <a:latin typeface="+mn-lt"/>
                <a:ea typeface="+mn-ea"/>
                <a:cs typeface="+mn-cs"/>
              </a:rPr>
              <a:t>Otros factores Genéticos: </a:t>
            </a:r>
            <a:r>
              <a:rPr lang="es-ES" sz="1200" kern="1200" dirty="0">
                <a:solidFill>
                  <a:schemeClr val="tx1"/>
                </a:solidFill>
                <a:effectLst/>
                <a:latin typeface="+mn-lt"/>
                <a:ea typeface="+mn-ea"/>
                <a:cs typeface="+mn-cs"/>
              </a:rPr>
              <a:t>Otros factores genéticos diferentes a la DAAT probablemente influyan en la variación de la función pulmonar especialmente en sujetos no fumadores. Sin embargo estos resultados no identifican los factores genéticos que aumentan el riesgo de desarrollar EPOC(72). </a:t>
            </a:r>
            <a:endParaRPr lang="es-ES_tradnl" dirty="0">
              <a:effectLst/>
            </a:endParaRPr>
          </a:p>
          <a:p>
            <a:r>
              <a:rPr lang="es-UY"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24</a:t>
            </a:fld>
            <a:endParaRPr lang="es-ES_tradnl"/>
          </a:p>
        </p:txBody>
      </p:sp>
    </p:spTree>
    <p:extLst>
      <p:ext uri="{BB962C8B-B14F-4D97-AF65-F5344CB8AC3E}">
        <p14:creationId xmlns:p14="http://schemas.microsoft.com/office/powerpoint/2010/main" val="1726965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EPOC y VIH</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Los datos sobre prevalencia de EPOC en personas que viven con VIH (PVVIH) varían ampliamente.  Una revisión sistemática y metaanálisis de Bigna et al. basado en 30 estudios, encontró una prevalencia global de EPOC en PVVIH del 10,5% (IC 95%: 6,2 a 15,7)(73).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La infección por VIH en sí misma ha sido sugerida como un factor de riesgo para la EPOC, independientemente del estado de tabaquismo</a:t>
            </a:r>
            <a:r>
              <a:rPr lang="es-VE" sz="1200" kern="1200" dirty="0">
                <a:solidFill>
                  <a:schemeClr val="tx1"/>
                </a:solidFill>
                <a:effectLst/>
                <a:latin typeface="+mn-lt"/>
                <a:ea typeface="+mn-ea"/>
                <a:cs typeface="+mn-cs"/>
              </a:rPr>
              <a:t>(74,75)</a:t>
            </a:r>
            <a:r>
              <a:rPr lang="es-UY"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Estudios en PVVIH informan como principales factores de riesgo para EPOC el tabaquismo, la edad avanzada y el recuento de CD4</a:t>
            </a:r>
            <a:r>
              <a:rPr lang="es-ES" sz="1200" kern="1200" dirty="0">
                <a:solidFill>
                  <a:schemeClr val="tx1"/>
                </a:solidFill>
                <a:effectLst/>
                <a:latin typeface="+mn-lt"/>
                <a:ea typeface="+mn-ea"/>
                <a:cs typeface="+mn-cs"/>
              </a:rPr>
              <a:t>(73,76).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contraste con otras enfermedades crónicas no hay recomendaciones específicas de estudio de función pulmonar para las personas que viven con HIV (PVVIH).</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Los hallazgos actuales sugieren que las indicaciones de espirometría diagnóstica en los PVVIH son las mismas que en la población general, fumadores ≥ 40 años y con síntomas respiratorios, pudiéndose agregar un recuento de CD4 nadir ≤ 200 células/l (76).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25</a:t>
            </a:fld>
            <a:endParaRPr lang="es-ES_tradnl"/>
          </a:p>
        </p:txBody>
      </p:sp>
    </p:spTree>
    <p:extLst>
      <p:ext uri="{BB962C8B-B14F-4D97-AF65-F5344CB8AC3E}">
        <p14:creationId xmlns:p14="http://schemas.microsoft.com/office/powerpoint/2010/main" val="1492697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i="0" u="none" strike="noStrike" kern="1200" dirty="0">
                <a:solidFill>
                  <a:schemeClr val="tx1"/>
                </a:solidFill>
                <a:effectLst/>
                <a:latin typeface="+mn-lt"/>
                <a:ea typeface="+mn-ea"/>
                <a:cs typeface="+mn-cs"/>
              </a:rPr>
              <a:t>Factores Genéticos</a:t>
            </a:r>
            <a:endParaRPr lang="es-ES_tradnl" sz="1200" b="0" i="0" u="none" strike="noStrike" kern="1200" dirty="0">
              <a:solidFill>
                <a:schemeClr val="tx1"/>
              </a:solidFill>
              <a:effectLst/>
              <a:latin typeface="+mn-lt"/>
              <a:ea typeface="+mn-ea"/>
              <a:cs typeface="+mn-cs"/>
            </a:endParaRPr>
          </a:p>
          <a:p>
            <a:r>
              <a:rPr lang="es-ES_tradnl" sz="1200" b="1" i="0" u="none" strike="noStrike" kern="1200" dirty="0">
                <a:solidFill>
                  <a:schemeClr val="tx1"/>
                </a:solidFill>
                <a:effectLst/>
                <a:latin typeface="+mn-lt"/>
                <a:ea typeface="+mn-ea"/>
                <a:cs typeface="+mn-cs"/>
              </a:rPr>
              <a:t>Déficit de α-1 </a:t>
            </a:r>
            <a:r>
              <a:rPr lang="es-ES_tradnl" sz="1200" b="1" i="0" u="none" strike="noStrike" kern="1200" dirty="0" err="1">
                <a:solidFill>
                  <a:schemeClr val="tx1"/>
                </a:solidFill>
                <a:effectLst/>
                <a:latin typeface="+mn-lt"/>
                <a:ea typeface="+mn-ea"/>
                <a:cs typeface="+mn-cs"/>
              </a:rPr>
              <a:t>antitripsina</a:t>
            </a:r>
            <a:r>
              <a:rPr lang="es-ES_tradnl" sz="1200" b="1" i="0" u="none" strike="noStrike" kern="1200" dirty="0">
                <a:solidFill>
                  <a:schemeClr val="tx1"/>
                </a:solidFill>
                <a:effectLst/>
                <a:latin typeface="+mn-lt"/>
                <a:ea typeface="+mn-ea"/>
                <a:cs typeface="+mn-cs"/>
              </a:rPr>
              <a:t>:</a:t>
            </a:r>
            <a:r>
              <a:rPr lang="es-ES_tradnl" sz="1200" b="0" i="0" u="none" strike="noStrike" kern="1200" dirty="0">
                <a:solidFill>
                  <a:schemeClr val="tx1"/>
                </a:solidFill>
                <a:effectLst/>
                <a:latin typeface="+mn-lt"/>
                <a:ea typeface="+mn-ea"/>
                <a:cs typeface="+mn-cs"/>
              </a:rPr>
              <a:t> La deficiencia de α-1 </a:t>
            </a:r>
            <a:r>
              <a:rPr lang="es-ES_tradnl" sz="1200" b="0" i="0" u="none" strike="noStrike" kern="1200" dirty="0" err="1">
                <a:solidFill>
                  <a:schemeClr val="tx1"/>
                </a:solidFill>
                <a:effectLst/>
                <a:latin typeface="+mn-lt"/>
                <a:ea typeface="+mn-ea"/>
                <a:cs typeface="+mn-cs"/>
              </a:rPr>
              <a:t>antitripsina</a:t>
            </a:r>
            <a:r>
              <a:rPr lang="es-ES_tradnl" sz="1200" b="0" i="0" u="none" strike="noStrike" kern="1200" dirty="0">
                <a:solidFill>
                  <a:schemeClr val="tx1"/>
                </a:solidFill>
                <a:effectLst/>
                <a:latin typeface="+mn-lt"/>
                <a:ea typeface="+mn-ea"/>
                <a:cs typeface="+mn-cs"/>
              </a:rPr>
              <a:t> (DAAT) es una enfermedad hereditaria asociada con niveles bajos de la proteína α-1 </a:t>
            </a:r>
            <a:r>
              <a:rPr lang="es-ES_tradnl" sz="1200" b="0" i="0" u="none" strike="noStrike" kern="1200" dirty="0" err="1">
                <a:solidFill>
                  <a:schemeClr val="tx1"/>
                </a:solidFill>
                <a:effectLst/>
                <a:latin typeface="+mn-lt"/>
                <a:ea typeface="+mn-ea"/>
                <a:cs typeface="+mn-cs"/>
              </a:rPr>
              <a:t>antitripsina</a:t>
            </a:r>
            <a:r>
              <a:rPr lang="es-ES_tradnl" sz="1200" b="0" i="0" u="none" strike="noStrike" kern="1200" dirty="0">
                <a:solidFill>
                  <a:schemeClr val="tx1"/>
                </a:solidFill>
                <a:effectLst/>
                <a:latin typeface="+mn-lt"/>
                <a:ea typeface="+mn-ea"/>
                <a:cs typeface="+mn-cs"/>
              </a:rPr>
              <a:t> (AAT), que conduce a un desequilibrio proteasa-</a:t>
            </a:r>
            <a:r>
              <a:rPr lang="es-ES_tradnl" sz="1200" b="0" i="0" u="none" strike="noStrike" kern="1200" dirty="0" err="1">
                <a:solidFill>
                  <a:schemeClr val="tx1"/>
                </a:solidFill>
                <a:effectLst/>
                <a:latin typeface="+mn-lt"/>
                <a:ea typeface="+mn-ea"/>
                <a:cs typeface="+mn-cs"/>
              </a:rPr>
              <a:t>antiproteasa</a:t>
            </a:r>
            <a:r>
              <a:rPr lang="es-ES_tradnl" sz="1200" b="0" i="0" u="none" strike="noStrike" kern="1200" dirty="0">
                <a:solidFill>
                  <a:schemeClr val="tx1"/>
                </a:solidFill>
                <a:effectLst/>
                <a:latin typeface="+mn-lt"/>
                <a:ea typeface="+mn-ea"/>
                <a:cs typeface="+mn-cs"/>
              </a:rPr>
              <a:t> y mayor riesgo de desarrollar EPOC. La prevalencia de los genotipos anormales asociados con deficiencia severa de AAT, es mayor entre las poblaciones de riesgo, como la población con EPOC, en las cuales se ha estimado en alrededor de 1-2% (67,68). La identificación y el diagnóstico temprano de los pacientes con DAAT es fundamental, por la posibilidad de un tratamiento para disminuir la progresión de la enfermedad pulmonar. El diagnóstico es de laboratorio, siendo recomendable la investigación de los niveles séricos de AAT en todo paciente con diagnóstico de EPOC(69).  Con valores inferiores a de AAT ≤100 mg / </a:t>
            </a:r>
            <a:r>
              <a:rPr lang="es-ES_tradnl" sz="1200" b="0" i="0" u="none" strike="noStrike" kern="1200" dirty="0" err="1">
                <a:solidFill>
                  <a:schemeClr val="tx1"/>
                </a:solidFill>
                <a:effectLst/>
                <a:latin typeface="+mn-lt"/>
                <a:ea typeface="+mn-ea"/>
                <a:cs typeface="+mn-cs"/>
              </a:rPr>
              <a:t>dL</a:t>
            </a:r>
            <a:r>
              <a:rPr lang="es-ES_tradnl" sz="1200" b="0" i="0" u="none" strike="noStrike" kern="1200" dirty="0">
                <a:solidFill>
                  <a:schemeClr val="tx1"/>
                </a:solidFill>
                <a:effectLst/>
                <a:latin typeface="+mn-lt"/>
                <a:ea typeface="+mn-ea"/>
                <a:cs typeface="+mn-cs"/>
              </a:rPr>
              <a:t> se debe continuar los estudios(70,71). </a:t>
            </a:r>
          </a:p>
          <a:p>
            <a:r>
              <a:rPr lang="es-ES_tradnl" sz="1200" b="1" i="0" u="none" strike="noStrike" kern="1200" dirty="0">
                <a:solidFill>
                  <a:schemeClr val="tx1"/>
                </a:solidFill>
                <a:effectLst/>
                <a:latin typeface="+mn-lt"/>
                <a:ea typeface="+mn-ea"/>
                <a:cs typeface="+mn-cs"/>
              </a:rPr>
              <a:t>Otros factores Genéticos: </a:t>
            </a:r>
            <a:r>
              <a:rPr lang="es-ES_tradnl" sz="1200" b="0" i="0" u="none" strike="noStrike" kern="1200" dirty="0">
                <a:solidFill>
                  <a:schemeClr val="tx1"/>
                </a:solidFill>
                <a:effectLst/>
                <a:latin typeface="+mn-lt"/>
                <a:ea typeface="+mn-ea"/>
                <a:cs typeface="+mn-cs"/>
              </a:rPr>
              <a:t>Otros factores genéticos diferentes a la DAAT probablemente influyan en la variación de la función pulmonar especialmente en sujetos no fumadores. Sin embargo estos resultados no identifican los factores genéticos que aumentan el riesgo de desarrollar EPOC(72).</a:t>
            </a: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26</a:t>
            </a:fld>
            <a:endParaRPr lang="es-ES_tradnl"/>
          </a:p>
        </p:txBody>
      </p:sp>
    </p:spTree>
    <p:extLst>
      <p:ext uri="{BB962C8B-B14F-4D97-AF65-F5344CB8AC3E}">
        <p14:creationId xmlns:p14="http://schemas.microsoft.com/office/powerpoint/2010/main" val="2093035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Puntos clave:</a:t>
            </a:r>
          </a:p>
          <a:p>
            <a:r>
              <a:rPr lang="pt-BR" sz="1200" kern="1200" dirty="0">
                <a:solidFill>
                  <a:schemeClr val="tx1"/>
                </a:solidFill>
                <a:effectLst/>
                <a:latin typeface="+mn-lt"/>
                <a:ea typeface="+mn-ea"/>
                <a:cs typeface="+mn-cs"/>
              </a:rPr>
              <a:t>La EPOC es una </a:t>
            </a:r>
            <a:r>
              <a:rPr lang="pt-BR" sz="1200" kern="1200" dirty="0" err="1">
                <a:solidFill>
                  <a:schemeClr val="tx1"/>
                </a:solidFill>
                <a:effectLst/>
                <a:latin typeface="+mn-lt"/>
                <a:ea typeface="+mn-ea"/>
                <a:cs typeface="+mn-cs"/>
              </a:rPr>
              <a:t>enfermedad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compleja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con</a:t>
            </a:r>
            <a:r>
              <a:rPr lang="pt-BR" sz="1200" kern="1200" dirty="0">
                <a:solidFill>
                  <a:schemeClr val="tx1"/>
                </a:solidFill>
                <a:effectLst/>
                <a:latin typeface="+mn-lt"/>
                <a:ea typeface="+mn-ea"/>
                <a:cs typeface="+mn-cs"/>
              </a:rPr>
              <a:t> mecanismos patogénicos diversos que </a:t>
            </a:r>
            <a:r>
              <a:rPr lang="pt-BR" sz="1200" kern="1200" dirty="0" err="1">
                <a:solidFill>
                  <a:schemeClr val="tx1"/>
                </a:solidFill>
                <a:effectLst/>
                <a:latin typeface="+mn-lt"/>
                <a:ea typeface="+mn-ea"/>
                <a:cs typeface="+mn-cs"/>
              </a:rPr>
              <a:t>afectan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vía</a:t>
            </a:r>
            <a:r>
              <a:rPr lang="pt-BR" sz="1200" kern="1200" dirty="0">
                <a:solidFill>
                  <a:schemeClr val="tx1"/>
                </a:solidFill>
                <a:effectLst/>
                <a:latin typeface="+mn-lt"/>
                <a:ea typeface="+mn-ea"/>
                <a:cs typeface="+mn-cs"/>
              </a:rPr>
              <a:t> aérea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todas sus dimensiones, </a:t>
            </a:r>
            <a:r>
              <a:rPr lang="pt-BR" sz="1200" kern="1200" dirty="0" err="1">
                <a:solidFill>
                  <a:schemeClr val="tx1"/>
                </a:solidFill>
                <a:effectLst/>
                <a:latin typeface="+mn-lt"/>
                <a:ea typeface="+mn-ea"/>
                <a:cs typeface="+mn-cs"/>
              </a:rPr>
              <a:t>los</a:t>
            </a:r>
            <a:r>
              <a:rPr lang="pt-BR" sz="1200" kern="1200" dirty="0">
                <a:solidFill>
                  <a:schemeClr val="tx1"/>
                </a:solidFill>
                <a:effectLst/>
                <a:latin typeface="+mn-lt"/>
                <a:ea typeface="+mn-ea"/>
                <a:cs typeface="+mn-cs"/>
              </a:rPr>
              <a:t> alvéolos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circulación</a:t>
            </a:r>
            <a:r>
              <a:rPr lang="pt-BR" sz="1200" kern="1200" dirty="0">
                <a:solidFill>
                  <a:schemeClr val="tx1"/>
                </a:solidFill>
                <a:effectLst/>
                <a:latin typeface="+mn-lt"/>
                <a:ea typeface="+mn-ea"/>
                <a:cs typeface="+mn-cs"/>
              </a:rPr>
              <a:t> pulmonar. La presencia de </a:t>
            </a:r>
            <a:r>
              <a:rPr lang="pt-BR" sz="1200" kern="1200" dirty="0" err="1">
                <a:solidFill>
                  <a:schemeClr val="tx1"/>
                </a:solidFill>
                <a:effectLst/>
                <a:latin typeface="+mn-lt"/>
                <a:ea typeface="+mn-ea"/>
                <a:cs typeface="+mn-cs"/>
              </a:rPr>
              <a:t>inflamación</a:t>
            </a:r>
            <a:r>
              <a:rPr lang="pt-BR" sz="1200" kern="1200" dirty="0">
                <a:solidFill>
                  <a:schemeClr val="tx1"/>
                </a:solidFill>
                <a:effectLst/>
                <a:latin typeface="+mn-lt"/>
                <a:ea typeface="+mn-ea"/>
                <a:cs typeface="+mn-cs"/>
              </a:rPr>
              <a:t> crónica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vía</a:t>
            </a:r>
            <a:r>
              <a:rPr lang="pt-BR" sz="1200" kern="1200" dirty="0">
                <a:solidFill>
                  <a:schemeClr val="tx1"/>
                </a:solidFill>
                <a:effectLst/>
                <a:latin typeface="+mn-lt"/>
                <a:ea typeface="+mn-ea"/>
                <a:cs typeface="+mn-cs"/>
              </a:rPr>
              <a:t> aérea es uno de </a:t>
            </a:r>
            <a:r>
              <a:rPr lang="pt-BR" sz="1200" kern="1200" dirty="0" err="1">
                <a:solidFill>
                  <a:schemeClr val="tx1"/>
                </a:solidFill>
                <a:effectLst/>
                <a:latin typeface="+mn-lt"/>
                <a:ea typeface="+mn-ea"/>
                <a:cs typeface="+mn-cs"/>
              </a:rPr>
              <a:t>los</a:t>
            </a:r>
            <a:r>
              <a:rPr lang="pt-BR" sz="1200" kern="1200" dirty="0">
                <a:solidFill>
                  <a:schemeClr val="tx1"/>
                </a:solidFill>
                <a:effectLst/>
                <a:latin typeface="+mn-lt"/>
                <a:ea typeface="+mn-ea"/>
                <a:cs typeface="+mn-cs"/>
              </a:rPr>
              <a:t> mecanismos </a:t>
            </a:r>
            <a:r>
              <a:rPr lang="pt-BR" sz="1200" kern="1200" dirty="0" err="1">
                <a:solidFill>
                  <a:schemeClr val="tx1"/>
                </a:solidFill>
                <a:effectLst/>
                <a:latin typeface="+mn-lt"/>
                <a:ea typeface="+mn-ea"/>
                <a:cs typeface="+mn-cs"/>
              </a:rPr>
              <a:t>asociados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aparición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progresión</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enfermedad</a:t>
            </a:r>
            <a:r>
              <a:rPr lang="pt-BR" sz="1200" kern="1200" dirty="0">
                <a:solidFill>
                  <a:schemeClr val="tx1"/>
                </a:solidFill>
                <a:effectLst/>
                <a:latin typeface="+mn-lt"/>
                <a:ea typeface="+mn-ea"/>
                <a:cs typeface="+mn-cs"/>
              </a:rPr>
              <a:t> pero no es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único(77). </a:t>
            </a:r>
            <a:r>
              <a:rPr lang="pt-BR" sz="1200" kern="1200" dirty="0" err="1">
                <a:solidFill>
                  <a:schemeClr val="tx1"/>
                </a:solidFill>
                <a:effectLst/>
                <a:latin typeface="+mn-lt"/>
                <a:ea typeface="+mn-ea"/>
                <a:cs typeface="+mn-cs"/>
              </a:rPr>
              <a:t>Otros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factores</a:t>
            </a:r>
            <a:r>
              <a:rPr lang="pt-BR" sz="1200" kern="1200" dirty="0">
                <a:solidFill>
                  <a:schemeClr val="tx1"/>
                </a:solidFill>
                <a:effectLst/>
                <a:latin typeface="+mn-lt"/>
                <a:ea typeface="+mn-ea"/>
                <a:cs typeface="+mn-cs"/>
              </a:rPr>
              <a:t> como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desarrollo</a:t>
            </a:r>
            <a:r>
              <a:rPr lang="pt-BR" sz="1200" kern="1200" dirty="0">
                <a:solidFill>
                  <a:schemeClr val="tx1"/>
                </a:solidFill>
                <a:effectLst/>
                <a:latin typeface="+mn-lt"/>
                <a:ea typeface="+mn-ea"/>
                <a:cs typeface="+mn-cs"/>
              </a:rPr>
              <a:t> pulmonar insuficiente,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pérdida</a:t>
            </a:r>
            <a:r>
              <a:rPr lang="pt-BR" sz="1200" kern="1200" dirty="0">
                <a:solidFill>
                  <a:schemeClr val="tx1"/>
                </a:solidFill>
                <a:effectLst/>
                <a:latin typeface="+mn-lt"/>
                <a:ea typeface="+mn-ea"/>
                <a:cs typeface="+mn-cs"/>
              </a:rPr>
              <a:t> acelerada de </a:t>
            </a:r>
            <a:r>
              <a:rPr lang="pt-BR" sz="1200" kern="1200" dirty="0" err="1">
                <a:solidFill>
                  <a:schemeClr val="tx1"/>
                </a:solidFill>
                <a:effectLst/>
                <a:latin typeface="+mn-lt"/>
                <a:ea typeface="+mn-ea"/>
                <a:cs typeface="+mn-cs"/>
              </a:rPr>
              <a:t>pequeña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vía</a:t>
            </a:r>
            <a:r>
              <a:rPr lang="pt-BR" sz="1200" kern="1200" dirty="0">
                <a:solidFill>
                  <a:schemeClr val="tx1"/>
                </a:solidFill>
                <a:effectLst/>
                <a:latin typeface="+mn-lt"/>
                <a:ea typeface="+mn-ea"/>
                <a:cs typeface="+mn-cs"/>
              </a:rPr>
              <a:t> aérea,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disfunción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mucociliar</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daño</a:t>
            </a:r>
            <a:r>
              <a:rPr lang="pt-BR" sz="1200" kern="1200" dirty="0">
                <a:solidFill>
                  <a:schemeClr val="tx1"/>
                </a:solidFill>
                <a:effectLst/>
                <a:latin typeface="+mn-lt"/>
                <a:ea typeface="+mn-ea"/>
                <a:cs typeface="+mn-cs"/>
              </a:rPr>
              <a:t> tóxico </a:t>
            </a:r>
            <a:r>
              <a:rPr lang="pt-BR" sz="1200" kern="1200" dirty="0" err="1">
                <a:solidFill>
                  <a:schemeClr val="tx1"/>
                </a:solidFill>
                <a:effectLst/>
                <a:latin typeface="+mn-lt"/>
                <a:ea typeface="+mn-ea"/>
                <a:cs typeface="+mn-cs"/>
              </a:rPr>
              <a:t>directo</a:t>
            </a:r>
            <a:r>
              <a:rPr lang="pt-BR" sz="1200" kern="1200" dirty="0">
                <a:solidFill>
                  <a:schemeClr val="tx1"/>
                </a:solidFill>
                <a:effectLst/>
                <a:latin typeface="+mn-lt"/>
                <a:ea typeface="+mn-ea"/>
                <a:cs typeface="+mn-cs"/>
              </a:rPr>
              <a:t> por </a:t>
            </a:r>
            <a:r>
              <a:rPr lang="pt-BR" sz="1200" kern="1200" dirty="0" err="1">
                <a:solidFill>
                  <a:schemeClr val="tx1"/>
                </a:solidFill>
                <a:effectLst/>
                <a:latin typeface="+mn-lt"/>
                <a:ea typeface="+mn-ea"/>
                <a:cs typeface="+mn-cs"/>
              </a:rPr>
              <a:t>los</a:t>
            </a:r>
            <a:r>
              <a:rPr lang="pt-BR" sz="1200" kern="1200" dirty="0">
                <a:solidFill>
                  <a:schemeClr val="tx1"/>
                </a:solidFill>
                <a:effectLst/>
                <a:latin typeface="+mn-lt"/>
                <a:ea typeface="+mn-ea"/>
                <a:cs typeface="+mn-cs"/>
              </a:rPr>
              <a:t> gases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partículas nocivas </a:t>
            </a:r>
            <a:r>
              <a:rPr lang="pt-BR" sz="1200" kern="1200" dirty="0" err="1">
                <a:solidFill>
                  <a:schemeClr val="tx1"/>
                </a:solidFill>
                <a:effectLst/>
                <a:latin typeface="+mn-lt"/>
                <a:ea typeface="+mn-ea"/>
                <a:cs typeface="+mn-cs"/>
              </a:rPr>
              <a:t>son</a:t>
            </a:r>
            <a:r>
              <a:rPr lang="pt-BR" sz="1200" kern="1200" dirty="0">
                <a:solidFill>
                  <a:schemeClr val="tx1"/>
                </a:solidFill>
                <a:effectLst/>
                <a:latin typeface="+mn-lt"/>
                <a:ea typeface="+mn-ea"/>
                <a:cs typeface="+mn-cs"/>
              </a:rPr>
              <a:t> mecanismos </a:t>
            </a:r>
            <a:r>
              <a:rPr lang="pt-BR" sz="1200" kern="1200" dirty="0" err="1">
                <a:solidFill>
                  <a:schemeClr val="tx1"/>
                </a:solidFill>
                <a:effectLst/>
                <a:latin typeface="+mn-lt"/>
                <a:ea typeface="+mn-ea"/>
                <a:cs typeface="+mn-cs"/>
              </a:rPr>
              <a:t>adicionales</a:t>
            </a:r>
            <a:r>
              <a:rPr lang="pt-BR" sz="1200" kern="1200" dirty="0">
                <a:solidFill>
                  <a:schemeClr val="tx1"/>
                </a:solidFill>
                <a:effectLst/>
                <a:latin typeface="+mn-lt"/>
                <a:ea typeface="+mn-ea"/>
                <a:cs typeface="+mn-cs"/>
              </a:rPr>
              <a:t> que </a:t>
            </a:r>
            <a:r>
              <a:rPr lang="pt-BR" sz="1200" kern="1200" dirty="0" err="1">
                <a:solidFill>
                  <a:schemeClr val="tx1"/>
                </a:solidFill>
                <a:effectLst/>
                <a:latin typeface="+mn-lt"/>
                <a:ea typeface="+mn-ea"/>
                <a:cs typeface="+mn-cs"/>
              </a:rPr>
              <a:t>tienen</a:t>
            </a:r>
            <a:r>
              <a:rPr lang="pt-BR" sz="1200" kern="1200" dirty="0">
                <a:solidFill>
                  <a:schemeClr val="tx1"/>
                </a:solidFill>
                <a:effectLst/>
                <a:latin typeface="+mn-lt"/>
                <a:ea typeface="+mn-ea"/>
                <a:cs typeface="+mn-cs"/>
              </a:rPr>
              <a:t> una </a:t>
            </a:r>
            <a:r>
              <a:rPr lang="pt-BR" sz="1200" kern="1200" dirty="0" err="1">
                <a:solidFill>
                  <a:schemeClr val="tx1"/>
                </a:solidFill>
                <a:effectLst/>
                <a:latin typeface="+mn-lt"/>
                <a:ea typeface="+mn-ea"/>
                <a:cs typeface="+mn-cs"/>
              </a:rPr>
              <a:t>interrelación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compleja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los</a:t>
            </a:r>
            <a:r>
              <a:rPr lang="pt-BR" sz="1200" kern="1200" dirty="0">
                <a:solidFill>
                  <a:schemeClr val="tx1"/>
                </a:solidFill>
                <a:effectLst/>
                <a:latin typeface="+mn-lt"/>
                <a:ea typeface="+mn-ea"/>
                <a:cs typeface="+mn-cs"/>
              </a:rPr>
              <a:t> mecanismos inflamatórios(78). Los mecanismos patogénicos </a:t>
            </a:r>
            <a:r>
              <a:rPr lang="pt-BR" sz="1200" kern="1200" dirty="0" err="1">
                <a:solidFill>
                  <a:schemeClr val="tx1"/>
                </a:solidFill>
                <a:effectLst/>
                <a:latin typeface="+mn-lt"/>
                <a:ea typeface="+mn-ea"/>
                <a:cs typeface="+mn-cs"/>
              </a:rPr>
              <a:t>mejor</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estudiados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los</a:t>
            </a:r>
            <a:r>
              <a:rPr lang="pt-BR" sz="1200" kern="1200" dirty="0">
                <a:solidFill>
                  <a:schemeClr val="tx1"/>
                </a:solidFill>
                <a:effectLst/>
                <a:latin typeface="+mn-lt"/>
                <a:ea typeface="+mn-ea"/>
                <a:cs typeface="+mn-cs"/>
              </a:rPr>
              <a:t> provocados por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humo </a:t>
            </a:r>
            <a:r>
              <a:rPr lang="pt-BR" sz="1200" kern="1200" dirty="0" err="1">
                <a:solidFill>
                  <a:schemeClr val="tx1"/>
                </a:solidFill>
                <a:effectLst/>
                <a:latin typeface="+mn-lt"/>
                <a:ea typeface="+mn-ea"/>
                <a:cs typeface="+mn-cs"/>
              </a:rPr>
              <a:t>del</a:t>
            </a:r>
            <a:r>
              <a:rPr lang="pt-BR" sz="1200" kern="1200" dirty="0">
                <a:solidFill>
                  <a:schemeClr val="tx1"/>
                </a:solidFill>
                <a:effectLst/>
                <a:latin typeface="+mn-lt"/>
                <a:ea typeface="+mn-ea"/>
                <a:cs typeface="+mn-cs"/>
              </a:rPr>
              <a:t> tabaco. La </a:t>
            </a:r>
            <a:r>
              <a:rPr lang="pt-BR" sz="1200" kern="1200" dirty="0" err="1">
                <a:solidFill>
                  <a:schemeClr val="tx1"/>
                </a:solidFill>
                <a:effectLst/>
                <a:latin typeface="+mn-lt"/>
                <a:ea typeface="+mn-ea"/>
                <a:cs typeface="+mn-cs"/>
              </a:rPr>
              <a:t>acción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del</a:t>
            </a:r>
            <a:r>
              <a:rPr lang="pt-BR" sz="1200" kern="1200" dirty="0">
                <a:solidFill>
                  <a:schemeClr val="tx1"/>
                </a:solidFill>
                <a:effectLst/>
                <a:latin typeface="+mn-lt"/>
                <a:ea typeface="+mn-ea"/>
                <a:cs typeface="+mn-cs"/>
              </a:rPr>
              <a:t> humo </a:t>
            </a:r>
            <a:r>
              <a:rPr lang="pt-BR" sz="1200" kern="1200" dirty="0" err="1">
                <a:solidFill>
                  <a:schemeClr val="tx1"/>
                </a:solidFill>
                <a:effectLst/>
                <a:latin typeface="+mn-lt"/>
                <a:ea typeface="+mn-ea"/>
                <a:cs typeface="+mn-cs"/>
              </a:rPr>
              <a:t>del</a:t>
            </a:r>
            <a:r>
              <a:rPr lang="pt-BR" sz="1200" kern="1200" dirty="0">
                <a:solidFill>
                  <a:schemeClr val="tx1"/>
                </a:solidFill>
                <a:effectLst/>
                <a:latin typeface="+mn-lt"/>
                <a:ea typeface="+mn-ea"/>
                <a:cs typeface="+mn-cs"/>
              </a:rPr>
              <a:t> tabaco sobre </a:t>
            </a:r>
            <a:r>
              <a:rPr lang="pt-BR" sz="1200" kern="1200" dirty="0" err="1">
                <a:solidFill>
                  <a:schemeClr val="tx1"/>
                </a:solidFill>
                <a:effectLst/>
                <a:latin typeface="+mn-lt"/>
                <a:ea typeface="+mn-ea"/>
                <a:cs typeface="+mn-cs"/>
              </a:rPr>
              <a:t>las</a:t>
            </a:r>
            <a:r>
              <a:rPr lang="pt-BR" sz="1200" kern="1200" dirty="0">
                <a:solidFill>
                  <a:schemeClr val="tx1"/>
                </a:solidFill>
                <a:effectLst/>
                <a:latin typeface="+mn-lt"/>
                <a:ea typeface="+mn-ea"/>
                <a:cs typeface="+mn-cs"/>
              </a:rPr>
              <a:t> células </a:t>
            </a:r>
            <a:r>
              <a:rPr lang="pt-BR" sz="1200" kern="1200" dirty="0" err="1">
                <a:solidFill>
                  <a:schemeClr val="tx1"/>
                </a:solidFill>
                <a:effectLst/>
                <a:latin typeface="+mn-lt"/>
                <a:ea typeface="+mn-ea"/>
                <a:cs typeface="+mn-cs"/>
              </a:rPr>
              <a:t>epiteliales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los</a:t>
            </a:r>
            <a:r>
              <a:rPr lang="pt-BR" sz="1200" kern="1200" dirty="0">
                <a:solidFill>
                  <a:schemeClr val="tx1"/>
                </a:solidFill>
                <a:effectLst/>
                <a:latin typeface="+mn-lt"/>
                <a:ea typeface="+mn-ea"/>
                <a:cs typeface="+mn-cs"/>
              </a:rPr>
              <a:t> macrófagos alveolares provoca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liberación</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citokinas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proinflamatorias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atrae</a:t>
            </a:r>
            <a:r>
              <a:rPr lang="pt-BR" sz="1200" kern="1200" dirty="0">
                <a:solidFill>
                  <a:schemeClr val="tx1"/>
                </a:solidFill>
                <a:effectLst/>
                <a:latin typeface="+mn-lt"/>
                <a:ea typeface="+mn-ea"/>
                <a:cs typeface="+mn-cs"/>
              </a:rPr>
              <a:t> células circulantes (neutrófilos, </a:t>
            </a:r>
            <a:r>
              <a:rPr lang="pt-BR" sz="1200" kern="1200" dirty="0" err="1">
                <a:solidFill>
                  <a:schemeClr val="tx1"/>
                </a:solidFill>
                <a:effectLst/>
                <a:latin typeface="+mn-lt"/>
                <a:ea typeface="+mn-ea"/>
                <a:cs typeface="+mn-cs"/>
              </a:rPr>
              <a:t>monocitos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linfocitos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hacia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pulmón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desencadenando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un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proceso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inflamatorio</a:t>
            </a:r>
            <a:r>
              <a:rPr lang="pt-BR" sz="1200" kern="1200" dirty="0">
                <a:solidFill>
                  <a:schemeClr val="tx1"/>
                </a:solidFill>
                <a:effectLst/>
                <a:latin typeface="+mn-lt"/>
                <a:ea typeface="+mn-ea"/>
                <a:cs typeface="+mn-cs"/>
              </a:rPr>
              <a:t> crónico persistente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tiempo</a:t>
            </a:r>
            <a:r>
              <a:rPr lang="pt-BR" sz="1200" kern="1200" dirty="0">
                <a:solidFill>
                  <a:schemeClr val="tx1"/>
                </a:solidFill>
                <a:effectLst/>
                <a:latin typeface="+mn-lt"/>
                <a:ea typeface="+mn-ea"/>
                <a:cs typeface="+mn-cs"/>
              </a:rPr>
              <a:t>(79–81). </a:t>
            </a:r>
            <a:r>
              <a:rPr lang="pt-BR" sz="1200" kern="1200" dirty="0" err="1">
                <a:solidFill>
                  <a:schemeClr val="tx1"/>
                </a:solidFill>
                <a:effectLst/>
                <a:latin typeface="+mn-lt"/>
                <a:ea typeface="+mn-ea"/>
                <a:cs typeface="+mn-cs"/>
              </a:rPr>
              <a:t>Un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gran</a:t>
            </a:r>
            <a:r>
              <a:rPr lang="pt-BR" sz="1200" kern="1200" dirty="0">
                <a:solidFill>
                  <a:schemeClr val="tx1"/>
                </a:solidFill>
                <a:effectLst/>
                <a:latin typeface="+mn-lt"/>
                <a:ea typeface="+mn-ea"/>
                <a:cs typeface="+mn-cs"/>
              </a:rPr>
              <a:t> número de </a:t>
            </a:r>
            <a:r>
              <a:rPr lang="pt-BR" sz="1200" kern="1200" dirty="0" err="1">
                <a:solidFill>
                  <a:schemeClr val="tx1"/>
                </a:solidFill>
                <a:effectLst/>
                <a:latin typeface="+mn-lt"/>
                <a:ea typeface="+mn-ea"/>
                <a:cs typeface="+mn-cs"/>
              </a:rPr>
              <a:t>citocinas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están</a:t>
            </a:r>
            <a:r>
              <a:rPr lang="pt-BR" sz="1200" kern="1200" dirty="0">
                <a:solidFill>
                  <a:schemeClr val="tx1"/>
                </a:solidFill>
                <a:effectLst/>
                <a:latin typeface="+mn-lt"/>
                <a:ea typeface="+mn-ea"/>
                <a:cs typeface="+mn-cs"/>
              </a:rPr>
              <a:t> involucradas. </a:t>
            </a:r>
            <a:r>
              <a:rPr lang="pt-BR" sz="1200" kern="1200" dirty="0" err="1">
                <a:solidFill>
                  <a:schemeClr val="tx1"/>
                </a:solidFill>
                <a:effectLst/>
                <a:latin typeface="+mn-lt"/>
                <a:ea typeface="+mn-ea"/>
                <a:cs typeface="+mn-cs"/>
              </a:rPr>
              <a:t>Las</a:t>
            </a:r>
            <a:r>
              <a:rPr lang="pt-BR" sz="1200" kern="1200" dirty="0">
                <a:solidFill>
                  <a:schemeClr val="tx1"/>
                </a:solidFill>
                <a:effectLst/>
                <a:latin typeface="+mn-lt"/>
                <a:ea typeface="+mn-ea"/>
                <a:cs typeface="+mn-cs"/>
              </a:rPr>
              <a:t> células </a:t>
            </a:r>
            <a:r>
              <a:rPr lang="pt-BR" sz="1200" kern="1200" dirty="0" err="1">
                <a:solidFill>
                  <a:schemeClr val="tx1"/>
                </a:solidFill>
                <a:effectLst/>
                <a:latin typeface="+mn-lt"/>
                <a:ea typeface="+mn-ea"/>
                <a:cs typeface="+mn-cs"/>
              </a:rPr>
              <a:t>epiteliales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liberan</a:t>
            </a:r>
            <a:r>
              <a:rPr lang="pt-BR" sz="1200" kern="1200" dirty="0">
                <a:solidFill>
                  <a:schemeClr val="tx1"/>
                </a:solidFill>
                <a:effectLst/>
                <a:latin typeface="+mn-lt"/>
                <a:ea typeface="+mn-ea"/>
                <a:cs typeface="+mn-cs"/>
              </a:rPr>
              <a:t> TNF-α, IL-1β, GM-CSF, TGF-β1, MCP-1, </a:t>
            </a:r>
            <a:r>
              <a:rPr lang="pt-BR" sz="1200" kern="1200" dirty="0" err="1">
                <a:solidFill>
                  <a:schemeClr val="tx1"/>
                </a:solidFill>
                <a:effectLst/>
                <a:latin typeface="+mn-lt"/>
                <a:ea typeface="+mn-ea"/>
                <a:cs typeface="+mn-cs"/>
              </a:rPr>
              <a:t>leucotrieno</a:t>
            </a:r>
            <a:r>
              <a:rPr lang="pt-BR" sz="1200" kern="1200" dirty="0">
                <a:solidFill>
                  <a:schemeClr val="tx1"/>
                </a:solidFill>
                <a:effectLst/>
                <a:latin typeface="+mn-lt"/>
                <a:ea typeface="+mn-ea"/>
                <a:cs typeface="+mn-cs"/>
              </a:rPr>
              <a:t> B4, e IL-8(82).</a:t>
            </a:r>
            <a:endParaRPr lang="es-ES_tradnl"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Los macrófagos </a:t>
            </a:r>
            <a:r>
              <a:rPr lang="pt-BR" sz="1200" kern="1200" dirty="0" err="1">
                <a:solidFill>
                  <a:schemeClr val="tx1"/>
                </a:solidFill>
                <a:effectLst/>
                <a:latin typeface="+mn-lt"/>
                <a:ea typeface="+mn-ea"/>
                <a:cs typeface="+mn-cs"/>
              </a:rPr>
              <a:t>también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liberan</a:t>
            </a:r>
            <a:r>
              <a:rPr lang="pt-BR" sz="1200" kern="1200" dirty="0">
                <a:solidFill>
                  <a:schemeClr val="tx1"/>
                </a:solidFill>
                <a:effectLst/>
                <a:latin typeface="+mn-lt"/>
                <a:ea typeface="+mn-ea"/>
                <a:cs typeface="+mn-cs"/>
              </a:rPr>
              <a:t> diferentes </a:t>
            </a:r>
            <a:r>
              <a:rPr lang="pt-BR" sz="1200" kern="1200" dirty="0" err="1">
                <a:solidFill>
                  <a:schemeClr val="tx1"/>
                </a:solidFill>
                <a:effectLst/>
                <a:latin typeface="+mn-lt"/>
                <a:ea typeface="+mn-ea"/>
                <a:cs typeface="+mn-cs"/>
              </a:rPr>
              <a:t>quimiocinas</a:t>
            </a:r>
            <a:r>
              <a:rPr lang="pt-BR" sz="1200" kern="1200" dirty="0">
                <a:solidFill>
                  <a:schemeClr val="tx1"/>
                </a:solidFill>
                <a:effectLst/>
                <a:latin typeface="+mn-lt"/>
                <a:ea typeface="+mn-ea"/>
                <a:cs typeface="+mn-cs"/>
              </a:rPr>
              <a:t> tales como CCL2, CXCL1, CXCL8, CXCL9, CXCL10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CXCL11(83). </a:t>
            </a:r>
            <a:endParaRPr lang="es-ES_tradnl" sz="1200" kern="1200" dirty="0">
              <a:solidFill>
                <a:schemeClr val="tx1"/>
              </a:solidFill>
              <a:effectLst/>
              <a:latin typeface="+mn-lt"/>
              <a:ea typeface="+mn-ea"/>
              <a:cs typeface="+mn-cs"/>
            </a:endParaRPr>
          </a:p>
          <a:p>
            <a:r>
              <a:rPr lang="pt-BR" sz="1200" kern="1200" dirty="0" err="1">
                <a:solidFill>
                  <a:schemeClr val="tx1"/>
                </a:solidFill>
                <a:effectLst/>
                <a:latin typeface="+mn-lt"/>
                <a:ea typeface="+mn-ea"/>
                <a:cs typeface="+mn-cs"/>
              </a:rPr>
              <a:t>Además</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estos</a:t>
            </a:r>
            <a:r>
              <a:rPr lang="pt-BR" sz="1200" kern="1200" dirty="0">
                <a:solidFill>
                  <a:schemeClr val="tx1"/>
                </a:solidFill>
                <a:effectLst/>
                <a:latin typeface="+mn-lt"/>
                <a:ea typeface="+mn-ea"/>
                <a:cs typeface="+mn-cs"/>
              </a:rPr>
              <a:t> mecanismos, se </a:t>
            </a:r>
            <a:r>
              <a:rPr lang="pt-BR" sz="1200" kern="1200" dirty="0" err="1">
                <a:solidFill>
                  <a:schemeClr val="tx1"/>
                </a:solidFill>
                <a:effectLst/>
                <a:latin typeface="+mn-lt"/>
                <a:ea typeface="+mn-ea"/>
                <a:cs typeface="+mn-cs"/>
              </a:rPr>
              <a:t>generan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respuesta</a:t>
            </a:r>
            <a:r>
              <a:rPr lang="pt-BR" sz="1200" kern="1200" dirty="0">
                <a:solidFill>
                  <a:schemeClr val="tx1"/>
                </a:solidFill>
                <a:effectLst/>
                <a:latin typeface="+mn-lt"/>
                <a:ea typeface="+mn-ea"/>
                <a:cs typeface="+mn-cs"/>
              </a:rPr>
              <a:t> al </a:t>
            </a:r>
            <a:r>
              <a:rPr lang="pt-BR" sz="1200" kern="1200" dirty="0" err="1">
                <a:solidFill>
                  <a:schemeClr val="tx1"/>
                </a:solidFill>
                <a:effectLst/>
                <a:latin typeface="+mn-lt"/>
                <a:ea typeface="+mn-ea"/>
                <a:cs typeface="+mn-cs"/>
              </a:rPr>
              <a:t>estrés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oxidativo</a:t>
            </a:r>
            <a:r>
              <a:rPr lang="pt-BR" sz="1200" kern="1200" dirty="0">
                <a:solidFill>
                  <a:schemeClr val="tx1"/>
                </a:solidFill>
                <a:effectLst/>
                <a:latin typeface="+mn-lt"/>
                <a:ea typeface="+mn-ea"/>
                <a:cs typeface="+mn-cs"/>
              </a:rPr>
              <a:t> enzimas proteolíticas (</a:t>
            </a:r>
            <a:r>
              <a:rPr lang="pt-BR" sz="1200" kern="1200" dirty="0" err="1">
                <a:solidFill>
                  <a:schemeClr val="tx1"/>
                </a:solidFill>
                <a:effectLst/>
                <a:latin typeface="+mn-lt"/>
                <a:ea typeface="+mn-ea"/>
                <a:cs typeface="+mn-cs"/>
              </a:rPr>
              <a:t>metaloproteinasas</a:t>
            </a:r>
            <a:r>
              <a:rPr lang="pt-BR" sz="1200" kern="1200" dirty="0">
                <a:solidFill>
                  <a:schemeClr val="tx1"/>
                </a:solidFill>
                <a:effectLst/>
                <a:latin typeface="+mn-lt"/>
                <a:ea typeface="+mn-ea"/>
                <a:cs typeface="+mn-cs"/>
              </a:rPr>
              <a:t> MMP-2, MMP-9,MMP-12,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catepsinas</a:t>
            </a:r>
            <a:r>
              <a:rPr lang="pt-BR" sz="1200" kern="1200" dirty="0">
                <a:solidFill>
                  <a:schemeClr val="tx1"/>
                </a:solidFill>
                <a:effectLst/>
                <a:latin typeface="+mn-lt"/>
                <a:ea typeface="+mn-ea"/>
                <a:cs typeface="+mn-cs"/>
              </a:rPr>
              <a:t>) que </a:t>
            </a:r>
            <a:r>
              <a:rPr lang="pt-BR" sz="1200" kern="1200" dirty="0" err="1">
                <a:solidFill>
                  <a:schemeClr val="tx1"/>
                </a:solidFill>
                <a:effectLst/>
                <a:latin typeface="+mn-lt"/>
                <a:ea typeface="+mn-ea"/>
                <a:cs typeface="+mn-cs"/>
              </a:rPr>
              <a:t>contribuyen</a:t>
            </a:r>
            <a:r>
              <a:rPr lang="pt-BR" sz="1200" kern="1200" dirty="0">
                <a:solidFill>
                  <a:schemeClr val="tx1"/>
                </a:solidFill>
                <a:effectLst/>
                <a:latin typeface="+mn-lt"/>
                <a:ea typeface="+mn-ea"/>
                <a:cs typeface="+mn-cs"/>
              </a:rPr>
              <a:t> al </a:t>
            </a:r>
            <a:r>
              <a:rPr lang="pt-BR" sz="1200" kern="1200" dirty="0" err="1">
                <a:solidFill>
                  <a:schemeClr val="tx1"/>
                </a:solidFill>
                <a:effectLst/>
                <a:latin typeface="+mn-lt"/>
                <a:ea typeface="+mn-ea"/>
                <a:cs typeface="+mn-cs"/>
              </a:rPr>
              <a:t>daño</a:t>
            </a:r>
            <a:r>
              <a:rPr lang="pt-BR" sz="1200" kern="1200" dirty="0">
                <a:solidFill>
                  <a:schemeClr val="tx1"/>
                </a:solidFill>
                <a:effectLst/>
                <a:latin typeface="+mn-lt"/>
                <a:ea typeface="+mn-ea"/>
                <a:cs typeface="+mn-cs"/>
              </a:rPr>
              <a:t> pulmonar(84). </a:t>
            </a:r>
          </a:p>
          <a:p>
            <a:endParaRPr lang="es-ES_tradnl" sz="1200" kern="1200" dirty="0">
              <a:solidFill>
                <a:schemeClr val="tx1"/>
              </a:solidFill>
              <a:effectLst/>
              <a:latin typeface="+mn-lt"/>
              <a:ea typeface="+mn-ea"/>
              <a:cs typeface="+mn-cs"/>
            </a:endParaRPr>
          </a:p>
          <a:p>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algunos</a:t>
            </a:r>
            <a:r>
              <a:rPr lang="pt-BR" sz="1200" kern="1200" dirty="0">
                <a:solidFill>
                  <a:schemeClr val="tx1"/>
                </a:solidFill>
                <a:effectLst/>
                <a:latin typeface="+mn-lt"/>
                <a:ea typeface="+mn-ea"/>
                <a:cs typeface="+mn-cs"/>
              </a:rPr>
              <a:t> pacientes </a:t>
            </a:r>
            <a:r>
              <a:rPr lang="pt-BR" sz="1200" kern="1200" dirty="0" err="1">
                <a:solidFill>
                  <a:schemeClr val="tx1"/>
                </a:solidFill>
                <a:effectLst/>
                <a:latin typeface="+mn-lt"/>
                <a:ea typeface="+mn-ea"/>
                <a:cs typeface="+mn-cs"/>
              </a:rPr>
              <a:t>con</a:t>
            </a:r>
            <a:r>
              <a:rPr lang="pt-BR" sz="1200" kern="1200" dirty="0">
                <a:solidFill>
                  <a:schemeClr val="tx1"/>
                </a:solidFill>
                <a:effectLst/>
                <a:latin typeface="+mn-lt"/>
                <a:ea typeface="+mn-ea"/>
                <a:cs typeface="+mn-cs"/>
              </a:rPr>
              <a:t> EPOC </a:t>
            </a:r>
            <a:r>
              <a:rPr lang="pt-BR" sz="1200" kern="1200" dirty="0" err="1">
                <a:solidFill>
                  <a:schemeClr val="tx1"/>
                </a:solidFill>
                <a:effectLst/>
                <a:latin typeface="+mn-lt"/>
                <a:ea typeface="+mn-ea"/>
                <a:cs typeface="+mn-cs"/>
              </a:rPr>
              <a:t>los</a:t>
            </a:r>
            <a:r>
              <a:rPr lang="pt-BR" sz="1200" kern="1200" dirty="0">
                <a:solidFill>
                  <a:schemeClr val="tx1"/>
                </a:solidFill>
                <a:effectLst/>
                <a:latin typeface="+mn-lt"/>
                <a:ea typeface="+mn-ea"/>
                <a:cs typeface="+mn-cs"/>
              </a:rPr>
              <a:t> eosinófilos </a:t>
            </a:r>
            <a:r>
              <a:rPr lang="pt-BR" sz="1200" kern="1200" dirty="0" err="1">
                <a:solidFill>
                  <a:schemeClr val="tx1"/>
                </a:solidFill>
                <a:effectLst/>
                <a:latin typeface="+mn-lt"/>
                <a:ea typeface="+mn-ea"/>
                <a:cs typeface="+mn-cs"/>
              </a:rPr>
              <a:t>pueden</a:t>
            </a:r>
            <a:r>
              <a:rPr lang="pt-BR" sz="1200" kern="1200" dirty="0">
                <a:solidFill>
                  <a:schemeClr val="tx1"/>
                </a:solidFill>
                <a:effectLst/>
                <a:latin typeface="+mn-lt"/>
                <a:ea typeface="+mn-ea"/>
                <a:cs typeface="+mn-cs"/>
              </a:rPr>
              <a:t> jugar </a:t>
            </a:r>
            <a:r>
              <a:rPr lang="pt-BR" sz="1200" kern="1200" dirty="0" err="1">
                <a:solidFill>
                  <a:schemeClr val="tx1"/>
                </a:solidFill>
                <a:effectLst/>
                <a:latin typeface="+mn-lt"/>
                <a:ea typeface="+mn-ea"/>
                <a:cs typeface="+mn-cs"/>
              </a:rPr>
              <a:t>un</a:t>
            </a:r>
            <a:r>
              <a:rPr lang="pt-BR" sz="1200" kern="1200" dirty="0">
                <a:solidFill>
                  <a:schemeClr val="tx1"/>
                </a:solidFill>
                <a:effectLst/>
                <a:latin typeface="+mn-lt"/>
                <a:ea typeface="+mn-ea"/>
                <a:cs typeface="+mn-cs"/>
              </a:rPr>
              <a:t> rol importante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inflamación</a:t>
            </a:r>
            <a:r>
              <a:rPr lang="pt-BR" sz="1200" kern="1200" dirty="0">
                <a:solidFill>
                  <a:schemeClr val="tx1"/>
                </a:solidFill>
                <a:effectLst/>
                <a:latin typeface="+mn-lt"/>
                <a:ea typeface="+mn-ea"/>
                <a:cs typeface="+mn-cs"/>
              </a:rPr>
              <a:t> crónica(85). Si </a:t>
            </a:r>
            <a:r>
              <a:rPr lang="pt-BR" sz="1200" kern="1200" dirty="0" err="1">
                <a:solidFill>
                  <a:schemeClr val="tx1"/>
                </a:solidFill>
                <a:effectLst/>
                <a:latin typeface="+mn-lt"/>
                <a:ea typeface="+mn-ea"/>
                <a:cs typeface="+mn-cs"/>
              </a:rPr>
              <a:t>bien</a:t>
            </a:r>
            <a:r>
              <a:rPr lang="pt-BR" sz="1200" kern="1200" dirty="0">
                <a:solidFill>
                  <a:schemeClr val="tx1"/>
                </a:solidFill>
                <a:effectLst/>
                <a:latin typeface="+mn-lt"/>
                <a:ea typeface="+mn-ea"/>
                <a:cs typeface="+mn-cs"/>
              </a:rPr>
              <a:t> este mecanismo </a:t>
            </a:r>
            <a:r>
              <a:rPr lang="pt-BR" sz="1200" kern="1200" dirty="0" err="1">
                <a:solidFill>
                  <a:schemeClr val="tx1"/>
                </a:solidFill>
                <a:effectLst/>
                <a:latin typeface="+mn-lt"/>
                <a:ea typeface="+mn-ea"/>
                <a:cs typeface="+mn-cs"/>
              </a:rPr>
              <a:t>inflamatorio</a:t>
            </a:r>
            <a:r>
              <a:rPr lang="pt-BR" sz="1200" kern="1200" dirty="0">
                <a:solidFill>
                  <a:schemeClr val="tx1"/>
                </a:solidFill>
                <a:effectLst/>
                <a:latin typeface="+mn-lt"/>
                <a:ea typeface="+mn-ea"/>
                <a:cs typeface="+mn-cs"/>
              </a:rPr>
              <a:t> ha sido fundamentalmente </a:t>
            </a:r>
            <a:r>
              <a:rPr lang="pt-BR" sz="1200" kern="1200" dirty="0" err="1">
                <a:solidFill>
                  <a:schemeClr val="tx1"/>
                </a:solidFill>
                <a:effectLst/>
                <a:latin typeface="+mn-lt"/>
                <a:ea typeface="+mn-ea"/>
                <a:cs typeface="+mn-cs"/>
              </a:rPr>
              <a:t>asociado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con</a:t>
            </a:r>
            <a:r>
              <a:rPr lang="pt-BR" sz="1200" kern="1200" dirty="0">
                <a:solidFill>
                  <a:schemeClr val="tx1"/>
                </a:solidFill>
                <a:effectLst/>
                <a:latin typeface="+mn-lt"/>
                <a:ea typeface="+mn-ea"/>
                <a:cs typeface="+mn-cs"/>
              </a:rPr>
              <a:t> asma se calcula hasta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un</a:t>
            </a:r>
            <a:r>
              <a:rPr lang="pt-BR" sz="1200" kern="1200" dirty="0">
                <a:solidFill>
                  <a:schemeClr val="tx1"/>
                </a:solidFill>
                <a:effectLst/>
                <a:latin typeface="+mn-lt"/>
                <a:ea typeface="+mn-ea"/>
                <a:cs typeface="+mn-cs"/>
              </a:rPr>
              <a:t> tercio de </a:t>
            </a:r>
            <a:r>
              <a:rPr lang="pt-BR" sz="1200" kern="1200" dirty="0" err="1">
                <a:solidFill>
                  <a:schemeClr val="tx1"/>
                </a:solidFill>
                <a:effectLst/>
                <a:latin typeface="+mn-lt"/>
                <a:ea typeface="+mn-ea"/>
                <a:cs typeface="+mn-cs"/>
              </a:rPr>
              <a:t>los</a:t>
            </a:r>
            <a:r>
              <a:rPr lang="pt-BR" sz="1200" kern="1200" dirty="0">
                <a:solidFill>
                  <a:schemeClr val="tx1"/>
                </a:solidFill>
                <a:effectLst/>
                <a:latin typeface="+mn-lt"/>
                <a:ea typeface="+mn-ea"/>
                <a:cs typeface="+mn-cs"/>
              </a:rPr>
              <a:t> pacientes </a:t>
            </a:r>
            <a:r>
              <a:rPr lang="pt-BR" sz="1200" kern="1200" dirty="0" err="1">
                <a:solidFill>
                  <a:schemeClr val="tx1"/>
                </a:solidFill>
                <a:effectLst/>
                <a:latin typeface="+mn-lt"/>
                <a:ea typeface="+mn-ea"/>
                <a:cs typeface="+mn-cs"/>
              </a:rPr>
              <a:t>con</a:t>
            </a:r>
            <a:r>
              <a:rPr lang="pt-BR" sz="1200" kern="1200" dirty="0">
                <a:solidFill>
                  <a:schemeClr val="tx1"/>
                </a:solidFill>
                <a:effectLst/>
                <a:latin typeface="+mn-lt"/>
                <a:ea typeface="+mn-ea"/>
                <a:cs typeface="+mn-cs"/>
              </a:rPr>
              <a:t> EPOC </a:t>
            </a:r>
            <a:r>
              <a:rPr lang="pt-BR" sz="1200" kern="1200" dirty="0" err="1">
                <a:solidFill>
                  <a:schemeClr val="tx1"/>
                </a:solidFill>
                <a:effectLst/>
                <a:latin typeface="+mn-lt"/>
                <a:ea typeface="+mn-ea"/>
                <a:cs typeface="+mn-cs"/>
              </a:rPr>
              <a:t>pueden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tener</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eosinofilia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esputo </a:t>
            </a:r>
            <a:r>
              <a:rPr lang="pt-BR" sz="1200" kern="1200" dirty="0" err="1">
                <a:solidFill>
                  <a:schemeClr val="tx1"/>
                </a:solidFill>
                <a:effectLst/>
                <a:latin typeface="+mn-lt"/>
                <a:ea typeface="+mn-ea"/>
                <a:cs typeface="+mn-cs"/>
              </a:rPr>
              <a:t>dependiendo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del</a:t>
            </a:r>
            <a:r>
              <a:rPr lang="pt-BR" sz="1200" kern="1200" dirty="0">
                <a:solidFill>
                  <a:schemeClr val="tx1"/>
                </a:solidFill>
                <a:effectLst/>
                <a:latin typeface="+mn-lt"/>
                <a:ea typeface="+mn-ea"/>
                <a:cs typeface="+mn-cs"/>
              </a:rPr>
              <a:t> umbral que se </a:t>
            </a:r>
            <a:r>
              <a:rPr lang="pt-BR" sz="1200" kern="1200" dirty="0" err="1">
                <a:solidFill>
                  <a:schemeClr val="tx1"/>
                </a:solidFill>
                <a:effectLst/>
                <a:latin typeface="+mn-lt"/>
                <a:ea typeface="+mn-ea"/>
                <a:cs typeface="+mn-cs"/>
              </a:rPr>
              <a:t>establezca</a:t>
            </a:r>
            <a:r>
              <a:rPr lang="pt-BR" sz="1200" kern="1200" dirty="0">
                <a:solidFill>
                  <a:schemeClr val="tx1"/>
                </a:solidFill>
                <a:effectLst/>
                <a:latin typeface="+mn-lt"/>
                <a:ea typeface="+mn-ea"/>
                <a:cs typeface="+mn-cs"/>
              </a:rPr>
              <a:t>(86–88). </a:t>
            </a:r>
            <a:endParaRPr lang="es-ES_tradnl"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La </a:t>
            </a:r>
            <a:r>
              <a:rPr lang="pt-BR" sz="1200" kern="1200" dirty="0" err="1">
                <a:solidFill>
                  <a:schemeClr val="tx1"/>
                </a:solidFill>
                <a:effectLst/>
                <a:latin typeface="+mn-lt"/>
                <a:ea typeface="+mn-ea"/>
                <a:cs typeface="+mn-cs"/>
              </a:rPr>
              <a:t>inflamación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eosinofílica</a:t>
            </a:r>
            <a:r>
              <a:rPr lang="pt-BR" sz="1200" kern="1200" dirty="0">
                <a:solidFill>
                  <a:schemeClr val="tx1"/>
                </a:solidFill>
                <a:effectLst/>
                <a:latin typeface="+mn-lt"/>
                <a:ea typeface="+mn-ea"/>
                <a:cs typeface="+mn-cs"/>
              </a:rPr>
              <a:t> ha sido relacionada </a:t>
            </a:r>
            <a:r>
              <a:rPr lang="pt-BR" sz="1200" kern="1200" dirty="0" err="1">
                <a:solidFill>
                  <a:schemeClr val="tx1"/>
                </a:solidFill>
                <a:effectLst/>
                <a:latin typeface="+mn-lt"/>
                <a:ea typeface="+mn-ea"/>
                <a:cs typeface="+mn-cs"/>
              </a:rPr>
              <a:t>con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un</a:t>
            </a:r>
            <a:r>
              <a:rPr lang="pt-BR" sz="1200" kern="1200" dirty="0">
                <a:solidFill>
                  <a:schemeClr val="tx1"/>
                </a:solidFill>
                <a:effectLst/>
                <a:latin typeface="+mn-lt"/>
                <a:ea typeface="+mn-ea"/>
                <a:cs typeface="+mn-cs"/>
              </a:rPr>
              <a:t> incremento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frecuencia</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exacerbaciones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un</a:t>
            </a:r>
            <a:r>
              <a:rPr lang="pt-BR" sz="1200" kern="1200" dirty="0">
                <a:solidFill>
                  <a:schemeClr val="tx1"/>
                </a:solidFill>
                <a:effectLst/>
                <a:latin typeface="+mn-lt"/>
                <a:ea typeface="+mn-ea"/>
                <a:cs typeface="+mn-cs"/>
              </a:rPr>
              <a:t> deterioro de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función</a:t>
            </a:r>
            <a:r>
              <a:rPr lang="pt-BR" sz="1200" kern="1200" dirty="0">
                <a:solidFill>
                  <a:schemeClr val="tx1"/>
                </a:solidFill>
                <a:effectLst/>
                <a:latin typeface="+mn-lt"/>
                <a:ea typeface="+mn-ea"/>
                <a:cs typeface="+mn-cs"/>
              </a:rPr>
              <a:t> pulmonar(89). No está </a:t>
            </a:r>
            <a:r>
              <a:rPr lang="pt-BR" sz="1200" kern="1200" dirty="0" err="1">
                <a:solidFill>
                  <a:schemeClr val="tx1"/>
                </a:solidFill>
                <a:effectLst/>
                <a:latin typeface="+mn-lt"/>
                <a:ea typeface="+mn-ea"/>
                <a:cs typeface="+mn-cs"/>
              </a:rPr>
              <a:t>establecido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mecanismo </a:t>
            </a:r>
            <a:r>
              <a:rPr lang="pt-BR" sz="1200" kern="1200" dirty="0" err="1">
                <a:solidFill>
                  <a:schemeClr val="tx1"/>
                </a:solidFill>
                <a:effectLst/>
                <a:latin typeface="+mn-lt"/>
                <a:ea typeface="+mn-ea"/>
                <a:cs typeface="+mn-cs"/>
              </a:rPr>
              <a:t>exacto</a:t>
            </a:r>
            <a:r>
              <a:rPr lang="pt-BR" sz="1200" kern="1200" dirty="0">
                <a:solidFill>
                  <a:schemeClr val="tx1"/>
                </a:solidFill>
                <a:effectLst/>
                <a:latin typeface="+mn-lt"/>
                <a:ea typeface="+mn-ea"/>
                <a:cs typeface="+mn-cs"/>
              </a:rPr>
              <a:t> a través </a:t>
            </a:r>
            <a:r>
              <a:rPr lang="pt-BR" sz="1200" kern="1200" dirty="0" err="1">
                <a:solidFill>
                  <a:schemeClr val="tx1"/>
                </a:solidFill>
                <a:effectLst/>
                <a:latin typeface="+mn-lt"/>
                <a:ea typeface="+mn-ea"/>
                <a:cs typeface="+mn-cs"/>
              </a:rPr>
              <a:t>del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cual</a:t>
            </a:r>
            <a:r>
              <a:rPr lang="pt-BR" sz="1200" kern="1200" dirty="0">
                <a:solidFill>
                  <a:schemeClr val="tx1"/>
                </a:solidFill>
                <a:effectLst/>
                <a:latin typeface="+mn-lt"/>
                <a:ea typeface="+mn-ea"/>
                <a:cs typeface="+mn-cs"/>
              </a:rPr>
              <a:t> se </a:t>
            </a:r>
            <a:r>
              <a:rPr lang="pt-BR" sz="1200" kern="1200" dirty="0" err="1">
                <a:solidFill>
                  <a:schemeClr val="tx1"/>
                </a:solidFill>
                <a:effectLst/>
                <a:latin typeface="+mn-lt"/>
                <a:ea typeface="+mn-ea"/>
                <a:cs typeface="+mn-cs"/>
              </a:rPr>
              <a:t>producen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estos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efectos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También</a:t>
            </a:r>
            <a:r>
              <a:rPr lang="pt-BR" sz="1200" kern="1200" dirty="0">
                <a:solidFill>
                  <a:schemeClr val="tx1"/>
                </a:solidFill>
                <a:effectLst/>
                <a:latin typeface="+mn-lt"/>
                <a:ea typeface="+mn-ea"/>
                <a:cs typeface="+mn-cs"/>
              </a:rPr>
              <a:t> ha sido </a:t>
            </a:r>
            <a:r>
              <a:rPr lang="pt-BR" sz="1200" kern="1200" dirty="0" err="1">
                <a:solidFill>
                  <a:schemeClr val="tx1"/>
                </a:solidFill>
                <a:effectLst/>
                <a:latin typeface="+mn-lt"/>
                <a:ea typeface="+mn-ea"/>
                <a:cs typeface="+mn-cs"/>
              </a:rPr>
              <a:t>descripta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presencia de </a:t>
            </a:r>
            <a:r>
              <a:rPr lang="pt-BR" sz="1200" kern="1200" dirty="0" err="1">
                <a:solidFill>
                  <a:schemeClr val="tx1"/>
                </a:solidFill>
                <a:effectLst/>
                <a:latin typeface="+mn-lt"/>
                <a:ea typeface="+mn-ea"/>
                <a:cs typeface="+mn-cs"/>
              </a:rPr>
              <a:t>eosinofilia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esputo durante </a:t>
            </a:r>
            <a:r>
              <a:rPr lang="pt-BR" sz="1200" kern="1200" dirty="0" err="1">
                <a:solidFill>
                  <a:schemeClr val="tx1"/>
                </a:solidFill>
                <a:effectLst/>
                <a:latin typeface="+mn-lt"/>
                <a:ea typeface="+mn-ea"/>
                <a:cs typeface="+mn-cs"/>
              </a:rPr>
              <a:t>las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exacerbaciones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se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ha relacionado </a:t>
            </a:r>
            <a:r>
              <a:rPr lang="pt-BR" sz="1200" kern="1200" dirty="0" err="1">
                <a:solidFill>
                  <a:schemeClr val="tx1"/>
                </a:solidFill>
                <a:effectLst/>
                <a:latin typeface="+mn-lt"/>
                <a:ea typeface="+mn-ea"/>
                <a:cs typeface="+mn-cs"/>
              </a:rPr>
              <a:t>con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las</a:t>
            </a:r>
            <a:r>
              <a:rPr lang="pt-BR" sz="1200" kern="1200" dirty="0">
                <a:solidFill>
                  <a:schemeClr val="tx1"/>
                </a:solidFill>
                <a:effectLst/>
                <a:latin typeface="+mn-lt"/>
                <a:ea typeface="+mn-ea"/>
                <a:cs typeface="+mn-cs"/>
              </a:rPr>
              <a:t> infecciones virales(90). Se ha </a:t>
            </a:r>
            <a:r>
              <a:rPr lang="pt-BR" sz="1200" kern="1200" dirty="0" err="1">
                <a:solidFill>
                  <a:schemeClr val="tx1"/>
                </a:solidFill>
                <a:effectLst/>
                <a:latin typeface="+mn-lt"/>
                <a:ea typeface="+mn-ea"/>
                <a:cs typeface="+mn-cs"/>
              </a:rPr>
              <a:t>propuesto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uso de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eosinofilia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sangre periférica como </a:t>
            </a:r>
            <a:r>
              <a:rPr lang="pt-BR" sz="1200" kern="1200" dirty="0" err="1">
                <a:solidFill>
                  <a:schemeClr val="tx1"/>
                </a:solidFill>
                <a:effectLst/>
                <a:latin typeface="+mn-lt"/>
                <a:ea typeface="+mn-ea"/>
                <a:cs typeface="+mn-cs"/>
              </a:rPr>
              <a:t>biomarcador</a:t>
            </a:r>
            <a:r>
              <a:rPr lang="pt-BR" sz="1200" kern="1200" dirty="0">
                <a:solidFill>
                  <a:schemeClr val="tx1"/>
                </a:solidFill>
                <a:effectLst/>
                <a:latin typeface="+mn-lt"/>
                <a:ea typeface="+mn-ea"/>
                <a:cs typeface="+mn-cs"/>
              </a:rPr>
              <a:t> para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predicción</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las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exacerbaciones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utilidad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del</a:t>
            </a:r>
            <a:r>
              <a:rPr lang="pt-BR" sz="1200" kern="1200" dirty="0">
                <a:solidFill>
                  <a:schemeClr val="tx1"/>
                </a:solidFill>
                <a:effectLst/>
                <a:latin typeface="+mn-lt"/>
                <a:ea typeface="+mn-ea"/>
                <a:cs typeface="+mn-cs"/>
              </a:rPr>
              <a:t> uso de corticoides </a:t>
            </a:r>
            <a:r>
              <a:rPr lang="pt-BR" sz="1200" kern="1200" dirty="0" err="1">
                <a:solidFill>
                  <a:schemeClr val="tx1"/>
                </a:solidFill>
                <a:effectLst/>
                <a:latin typeface="+mn-lt"/>
                <a:ea typeface="+mn-ea"/>
                <a:cs typeface="+mn-cs"/>
              </a:rPr>
              <a:t>inhalados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prevención</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las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mismas</a:t>
            </a:r>
            <a:r>
              <a:rPr lang="pt-BR" sz="1200" kern="1200" dirty="0">
                <a:solidFill>
                  <a:schemeClr val="tx1"/>
                </a:solidFill>
                <a:effectLst/>
                <a:latin typeface="+mn-lt"/>
                <a:ea typeface="+mn-ea"/>
                <a:cs typeface="+mn-cs"/>
              </a:rPr>
              <a:t>. </a:t>
            </a:r>
          </a:p>
          <a:p>
            <a:endParaRPr lang="es-ES_tradnl" sz="1200" kern="1200" dirty="0">
              <a:solidFill>
                <a:schemeClr val="tx1"/>
              </a:solidFill>
              <a:effectLst/>
              <a:latin typeface="+mn-lt"/>
              <a:ea typeface="+mn-ea"/>
              <a:cs typeface="+mn-cs"/>
            </a:endParaRPr>
          </a:p>
          <a:p>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relación</a:t>
            </a:r>
            <a:r>
              <a:rPr lang="es-ES" sz="1200" kern="1200" dirty="0">
                <a:solidFill>
                  <a:schemeClr val="tx1"/>
                </a:solidFill>
                <a:effectLst/>
                <a:latin typeface="+mn-lt"/>
                <a:ea typeface="+mn-ea"/>
                <a:cs typeface="+mn-cs"/>
              </a:rPr>
              <a:t> con</a:t>
            </a:r>
            <a:r>
              <a:rPr lang="pt-BR" sz="1200" kern="1200" dirty="0">
                <a:solidFill>
                  <a:schemeClr val="tx1"/>
                </a:solidFill>
                <a:effectLst/>
                <a:latin typeface="+mn-lt"/>
                <a:ea typeface="+mn-ea"/>
                <a:cs typeface="+mn-cs"/>
              </a:rPr>
              <a:t> enfisema pulmonar,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envejecimiento</a:t>
            </a:r>
            <a:r>
              <a:rPr lang="pt-BR" sz="1200" kern="1200" dirty="0">
                <a:solidFill>
                  <a:schemeClr val="tx1"/>
                </a:solidFill>
                <a:effectLst/>
                <a:latin typeface="+mn-lt"/>
                <a:ea typeface="+mn-ea"/>
                <a:cs typeface="+mn-cs"/>
              </a:rPr>
              <a:t> acelerado,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autoinmunidad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cambios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epigenéticos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expresión</a:t>
            </a:r>
            <a:r>
              <a:rPr lang="pt-BR" sz="1200" kern="1200" dirty="0">
                <a:solidFill>
                  <a:schemeClr val="tx1"/>
                </a:solidFill>
                <a:effectLst/>
                <a:latin typeface="+mn-lt"/>
                <a:ea typeface="+mn-ea"/>
                <a:cs typeface="+mn-cs"/>
              </a:rPr>
              <a:t> de diversas enzimas,  </a:t>
            </a:r>
            <a:r>
              <a:rPr lang="pt-BR" sz="1200" kern="1200" dirty="0" err="1">
                <a:solidFill>
                  <a:schemeClr val="tx1"/>
                </a:solidFill>
                <a:effectLst/>
                <a:latin typeface="+mn-lt"/>
                <a:ea typeface="+mn-ea"/>
                <a:cs typeface="+mn-cs"/>
              </a:rPr>
              <a:t>potencian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disbalance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proteasas-antiproteasas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generado</a:t>
            </a:r>
            <a:r>
              <a:rPr lang="pt-BR" sz="1200" kern="1200" dirty="0">
                <a:solidFill>
                  <a:schemeClr val="tx1"/>
                </a:solidFill>
                <a:effectLst/>
                <a:latin typeface="+mn-lt"/>
                <a:ea typeface="+mn-ea"/>
                <a:cs typeface="+mn-cs"/>
              </a:rPr>
              <a:t> por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inflamación</a:t>
            </a:r>
            <a:r>
              <a:rPr lang="pt-BR" sz="1200" kern="1200" dirty="0">
                <a:solidFill>
                  <a:schemeClr val="tx1"/>
                </a:solidFill>
                <a:effectLst/>
                <a:latin typeface="+mn-lt"/>
                <a:ea typeface="+mn-ea"/>
                <a:cs typeface="+mn-cs"/>
              </a:rPr>
              <a:t>,  aumentando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destrucción</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las</a:t>
            </a:r>
            <a:r>
              <a:rPr lang="pt-BR" sz="1200" kern="1200" dirty="0">
                <a:solidFill>
                  <a:schemeClr val="tx1"/>
                </a:solidFill>
                <a:effectLst/>
                <a:latin typeface="+mn-lt"/>
                <a:ea typeface="+mn-ea"/>
                <a:cs typeface="+mn-cs"/>
              </a:rPr>
              <a:t> paredes alveolares(91). </a:t>
            </a:r>
            <a:r>
              <a:rPr lang="pt-BR" sz="1200" i="1"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Independientemente</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cuál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sea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mecanismo patogénico,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sitio principal de </a:t>
            </a:r>
            <a:r>
              <a:rPr lang="pt-BR" sz="1200" kern="1200" dirty="0" err="1">
                <a:solidFill>
                  <a:schemeClr val="tx1"/>
                </a:solidFill>
                <a:effectLst/>
                <a:latin typeface="+mn-lt"/>
                <a:ea typeface="+mn-ea"/>
                <a:cs typeface="+mn-cs"/>
              </a:rPr>
              <a:t>afectación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bronquios</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diámetro</a:t>
            </a:r>
            <a:r>
              <a:rPr lang="pt-BR" sz="1200" kern="1200" dirty="0">
                <a:solidFill>
                  <a:schemeClr val="tx1"/>
                </a:solidFill>
                <a:effectLst/>
                <a:latin typeface="+mn-lt"/>
                <a:ea typeface="+mn-ea"/>
                <a:cs typeface="+mn-cs"/>
              </a:rPr>
              <a:t> menor a 2 mm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esqueleto elástico de </a:t>
            </a:r>
            <a:r>
              <a:rPr lang="pt-BR" sz="1200" kern="1200" dirty="0" err="1">
                <a:solidFill>
                  <a:schemeClr val="tx1"/>
                </a:solidFill>
                <a:effectLst/>
                <a:latin typeface="+mn-lt"/>
                <a:ea typeface="+mn-ea"/>
                <a:cs typeface="+mn-cs"/>
              </a:rPr>
              <a:t>los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pulmones</a:t>
            </a:r>
            <a:r>
              <a:rPr lang="pt-BR" sz="1200" kern="1200" dirty="0">
                <a:solidFill>
                  <a:schemeClr val="tx1"/>
                </a:solidFill>
                <a:effectLst/>
                <a:latin typeface="+mn-lt"/>
                <a:ea typeface="+mn-ea"/>
                <a:cs typeface="+mn-cs"/>
              </a:rPr>
              <a:t>(92). La </a:t>
            </a:r>
            <a:r>
              <a:rPr lang="pt-BR" sz="1200" kern="1200" dirty="0" err="1">
                <a:solidFill>
                  <a:schemeClr val="tx1"/>
                </a:solidFill>
                <a:effectLst/>
                <a:latin typeface="+mn-lt"/>
                <a:ea typeface="+mn-ea"/>
                <a:cs typeface="+mn-cs"/>
              </a:rPr>
              <a:t>infiltración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inflamatoria</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vía</a:t>
            </a:r>
            <a:r>
              <a:rPr lang="pt-BR" sz="1200" kern="1200" dirty="0">
                <a:solidFill>
                  <a:schemeClr val="tx1"/>
                </a:solidFill>
                <a:effectLst/>
                <a:latin typeface="+mn-lt"/>
                <a:ea typeface="+mn-ea"/>
                <a:cs typeface="+mn-cs"/>
              </a:rPr>
              <a:t> aérea,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hipersecreción</a:t>
            </a:r>
            <a:r>
              <a:rPr lang="pt-BR" sz="1200" kern="1200" dirty="0">
                <a:solidFill>
                  <a:schemeClr val="tx1"/>
                </a:solidFill>
                <a:effectLst/>
                <a:latin typeface="+mn-lt"/>
                <a:ea typeface="+mn-ea"/>
                <a:cs typeface="+mn-cs"/>
              </a:rPr>
              <a:t> mucosa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remodelación</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pared</a:t>
            </a:r>
            <a:r>
              <a:rPr lang="pt-BR" sz="1200" kern="1200" dirty="0">
                <a:solidFill>
                  <a:schemeClr val="tx1"/>
                </a:solidFill>
                <a:effectLst/>
                <a:latin typeface="+mn-lt"/>
                <a:ea typeface="+mn-ea"/>
                <a:cs typeface="+mn-cs"/>
              </a:rPr>
              <a:t> bronquial </a:t>
            </a:r>
            <a:r>
              <a:rPr lang="pt-BR" sz="1200" kern="1200" dirty="0" err="1">
                <a:solidFill>
                  <a:schemeClr val="tx1"/>
                </a:solidFill>
                <a:effectLst/>
                <a:latin typeface="+mn-lt"/>
                <a:ea typeface="+mn-ea"/>
                <a:cs typeface="+mn-cs"/>
              </a:rPr>
              <a:t>contribuyen</a:t>
            </a:r>
            <a:r>
              <a:rPr lang="pt-BR" sz="1200" kern="1200" dirty="0">
                <a:solidFill>
                  <a:schemeClr val="tx1"/>
                </a:solidFill>
                <a:effectLst/>
                <a:latin typeface="+mn-lt"/>
                <a:ea typeface="+mn-ea"/>
                <a:cs typeface="+mn-cs"/>
              </a:rPr>
              <a:t> a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obstrucción</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vía</a:t>
            </a:r>
            <a:r>
              <a:rPr lang="pt-BR" sz="1200" kern="1200" dirty="0">
                <a:solidFill>
                  <a:schemeClr val="tx1"/>
                </a:solidFill>
                <a:effectLst/>
                <a:latin typeface="+mn-lt"/>
                <a:ea typeface="+mn-ea"/>
                <a:cs typeface="+mn-cs"/>
              </a:rPr>
              <a:t> aérea. El </a:t>
            </a:r>
            <a:r>
              <a:rPr lang="pt-BR" sz="1200" kern="1200" dirty="0" err="1">
                <a:solidFill>
                  <a:schemeClr val="tx1"/>
                </a:solidFill>
                <a:effectLst/>
                <a:latin typeface="+mn-lt"/>
                <a:ea typeface="+mn-ea"/>
                <a:cs typeface="+mn-cs"/>
              </a:rPr>
              <a:t>daño</a:t>
            </a:r>
            <a:r>
              <a:rPr lang="pt-BR" sz="1200" kern="1200" dirty="0">
                <a:solidFill>
                  <a:schemeClr val="tx1"/>
                </a:solidFill>
                <a:effectLst/>
                <a:latin typeface="+mn-lt"/>
                <a:ea typeface="+mn-ea"/>
                <a:cs typeface="+mn-cs"/>
              </a:rPr>
              <a:t> de estas </a:t>
            </a:r>
            <a:r>
              <a:rPr lang="pt-BR" sz="1200" kern="1200" dirty="0" err="1">
                <a:solidFill>
                  <a:schemeClr val="tx1"/>
                </a:solidFill>
                <a:effectLst/>
                <a:latin typeface="+mn-lt"/>
                <a:ea typeface="+mn-ea"/>
                <a:cs typeface="+mn-cs"/>
              </a:rPr>
              <a:t>estructuras</a:t>
            </a:r>
            <a:r>
              <a:rPr lang="pt-BR" sz="1200" kern="1200" dirty="0">
                <a:solidFill>
                  <a:schemeClr val="tx1"/>
                </a:solidFill>
                <a:effectLst/>
                <a:latin typeface="+mn-lt"/>
                <a:ea typeface="+mn-ea"/>
                <a:cs typeface="+mn-cs"/>
              </a:rPr>
              <a:t> es </a:t>
            </a:r>
            <a:r>
              <a:rPr lang="pt-BR" sz="1200" kern="1200" dirty="0" err="1">
                <a:solidFill>
                  <a:schemeClr val="tx1"/>
                </a:solidFill>
                <a:effectLst/>
                <a:latin typeface="+mn-lt"/>
                <a:ea typeface="+mn-ea"/>
                <a:cs typeface="+mn-cs"/>
              </a:rPr>
              <a:t>precoz</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evolución</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enfermedad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lleva</a:t>
            </a:r>
            <a:r>
              <a:rPr lang="pt-BR" sz="1200" kern="1200" dirty="0">
                <a:solidFill>
                  <a:schemeClr val="tx1"/>
                </a:solidFill>
                <a:effectLst/>
                <a:latin typeface="+mn-lt"/>
                <a:ea typeface="+mn-ea"/>
                <a:cs typeface="+mn-cs"/>
              </a:rPr>
              <a:t> a todas </a:t>
            </a:r>
            <a:r>
              <a:rPr lang="pt-BR" sz="1200" kern="1200" dirty="0" err="1">
                <a:solidFill>
                  <a:schemeClr val="tx1"/>
                </a:solidFill>
                <a:effectLst/>
                <a:latin typeface="+mn-lt"/>
                <a:ea typeface="+mn-ea"/>
                <a:cs typeface="+mn-cs"/>
              </a:rPr>
              <a:t>las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alteraciones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funcionales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respiratorias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sus </a:t>
            </a:r>
            <a:r>
              <a:rPr lang="pt-BR" sz="1200" kern="1200" dirty="0" err="1">
                <a:solidFill>
                  <a:schemeClr val="tx1"/>
                </a:solidFill>
                <a:effectLst/>
                <a:latin typeface="+mn-lt"/>
                <a:ea typeface="+mn-ea"/>
                <a:cs typeface="+mn-cs"/>
              </a:rPr>
              <a:t>manifestaciones</a:t>
            </a:r>
            <a:r>
              <a:rPr lang="pt-BR" sz="1200" kern="1200" dirty="0">
                <a:solidFill>
                  <a:schemeClr val="tx1"/>
                </a:solidFill>
                <a:effectLst/>
                <a:latin typeface="+mn-lt"/>
                <a:ea typeface="+mn-ea"/>
                <a:cs typeface="+mn-cs"/>
              </a:rPr>
              <a:t> clínicas. La </a:t>
            </a:r>
            <a:r>
              <a:rPr lang="pt-BR" sz="1200" kern="1200" dirty="0" err="1">
                <a:solidFill>
                  <a:schemeClr val="tx1"/>
                </a:solidFill>
                <a:effectLst/>
                <a:latin typeface="+mn-lt"/>
                <a:ea typeface="+mn-ea"/>
                <a:cs typeface="+mn-cs"/>
              </a:rPr>
              <a:t>obstrucción</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vía</a:t>
            </a:r>
            <a:r>
              <a:rPr lang="pt-BR" sz="1200" kern="1200" dirty="0">
                <a:solidFill>
                  <a:schemeClr val="tx1"/>
                </a:solidFill>
                <a:effectLst/>
                <a:latin typeface="+mn-lt"/>
                <a:ea typeface="+mn-ea"/>
                <a:cs typeface="+mn-cs"/>
              </a:rPr>
              <a:t> aérea </a:t>
            </a:r>
            <a:r>
              <a:rPr lang="pt-BR" sz="1200" kern="1200" dirty="0" err="1">
                <a:solidFill>
                  <a:schemeClr val="tx1"/>
                </a:solidFill>
                <a:effectLst/>
                <a:latin typeface="+mn-lt"/>
                <a:ea typeface="+mn-ea"/>
                <a:cs typeface="+mn-cs"/>
              </a:rPr>
              <a:t>tiene</a:t>
            </a:r>
            <a:r>
              <a:rPr lang="pt-BR" sz="1200" kern="1200" dirty="0">
                <a:solidFill>
                  <a:schemeClr val="tx1"/>
                </a:solidFill>
                <a:effectLst/>
                <a:latin typeface="+mn-lt"/>
                <a:ea typeface="+mn-ea"/>
                <a:cs typeface="+mn-cs"/>
              </a:rPr>
              <a:t> componentes </a:t>
            </a:r>
            <a:r>
              <a:rPr lang="pt-BR" sz="1200" kern="1200" dirty="0" err="1">
                <a:solidFill>
                  <a:schemeClr val="tx1"/>
                </a:solidFill>
                <a:effectLst/>
                <a:latin typeface="+mn-lt"/>
                <a:ea typeface="+mn-ea"/>
                <a:cs typeface="+mn-cs"/>
              </a:rPr>
              <a:t>reversibles</a:t>
            </a:r>
            <a:r>
              <a:rPr lang="pt-BR" sz="1200" kern="1200" dirty="0">
                <a:solidFill>
                  <a:schemeClr val="tx1"/>
                </a:solidFill>
                <a:effectLst/>
                <a:latin typeface="+mn-lt"/>
                <a:ea typeface="+mn-ea"/>
                <a:cs typeface="+mn-cs"/>
              </a:rPr>
              <a:t> e </a:t>
            </a:r>
            <a:r>
              <a:rPr lang="pt-BR" sz="1200" kern="1200" dirty="0" err="1">
                <a:solidFill>
                  <a:schemeClr val="tx1"/>
                </a:solidFill>
                <a:effectLst/>
                <a:latin typeface="+mn-lt"/>
                <a:ea typeface="+mn-ea"/>
                <a:cs typeface="+mn-cs"/>
              </a:rPr>
              <a:t>irreversibles</a:t>
            </a:r>
            <a:r>
              <a:rPr lang="pt-BR" sz="1200" kern="1200" dirty="0">
                <a:solidFill>
                  <a:schemeClr val="tx1"/>
                </a:solidFill>
                <a:effectLst/>
                <a:latin typeface="+mn-lt"/>
                <a:ea typeface="+mn-ea"/>
                <a:cs typeface="+mn-cs"/>
              </a:rPr>
              <a:t>. La </a:t>
            </a:r>
            <a:r>
              <a:rPr lang="pt-BR" sz="1200" kern="1200" dirty="0" err="1">
                <a:solidFill>
                  <a:schemeClr val="tx1"/>
                </a:solidFill>
                <a:effectLst/>
                <a:latin typeface="+mn-lt"/>
                <a:ea typeface="+mn-ea"/>
                <a:cs typeface="+mn-cs"/>
              </a:rPr>
              <a:t>inflamación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daña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epitelio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respiratorio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estimulando </a:t>
            </a:r>
            <a:r>
              <a:rPr lang="pt-BR" sz="1200" kern="1200" dirty="0" err="1">
                <a:solidFill>
                  <a:schemeClr val="tx1"/>
                </a:solidFill>
                <a:effectLst/>
                <a:latin typeface="+mn-lt"/>
                <a:ea typeface="+mn-ea"/>
                <a:cs typeface="+mn-cs"/>
              </a:rPr>
              <a:t>las</a:t>
            </a:r>
            <a:r>
              <a:rPr lang="pt-BR" sz="1200" kern="1200" dirty="0">
                <a:solidFill>
                  <a:schemeClr val="tx1"/>
                </a:solidFill>
                <a:effectLst/>
                <a:latin typeface="+mn-lt"/>
                <a:ea typeface="+mn-ea"/>
                <a:cs typeface="+mn-cs"/>
              </a:rPr>
              <a:t> fibras </a:t>
            </a:r>
            <a:r>
              <a:rPr lang="pt-BR" sz="1200" kern="1200" dirty="0" err="1">
                <a:solidFill>
                  <a:schemeClr val="tx1"/>
                </a:solidFill>
                <a:effectLst/>
                <a:latin typeface="+mn-lt"/>
                <a:ea typeface="+mn-ea"/>
                <a:cs typeface="+mn-cs"/>
              </a:rPr>
              <a:t>nerviosas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expuestas</a:t>
            </a:r>
            <a:r>
              <a:rPr lang="pt-BR" sz="1200" kern="1200" dirty="0">
                <a:solidFill>
                  <a:schemeClr val="tx1"/>
                </a:solidFill>
                <a:effectLst/>
                <a:latin typeface="+mn-lt"/>
                <a:ea typeface="+mn-ea"/>
                <a:cs typeface="+mn-cs"/>
              </a:rPr>
              <a:t> (fibras sensitivas C, receptores de </a:t>
            </a:r>
            <a:r>
              <a:rPr lang="pt-BR" sz="1200" kern="1200" dirty="0" err="1">
                <a:solidFill>
                  <a:schemeClr val="tx1"/>
                </a:solidFill>
                <a:effectLst/>
                <a:latin typeface="+mn-lt"/>
                <a:ea typeface="+mn-ea"/>
                <a:cs typeface="+mn-cs"/>
              </a:rPr>
              <a:t>adaptación</a:t>
            </a:r>
            <a:r>
              <a:rPr lang="pt-BR" sz="1200" kern="1200" dirty="0">
                <a:solidFill>
                  <a:schemeClr val="tx1"/>
                </a:solidFill>
                <a:effectLst/>
                <a:latin typeface="+mn-lt"/>
                <a:ea typeface="+mn-ea"/>
                <a:cs typeface="+mn-cs"/>
              </a:rPr>
              <a:t> rápida) liberando </a:t>
            </a:r>
            <a:r>
              <a:rPr lang="pt-BR" sz="1200" kern="1200" dirty="0" err="1">
                <a:solidFill>
                  <a:schemeClr val="tx1"/>
                </a:solidFill>
                <a:effectLst/>
                <a:latin typeface="+mn-lt"/>
                <a:ea typeface="+mn-ea"/>
                <a:cs typeface="+mn-cs"/>
              </a:rPr>
              <a:t>neurokininas</a:t>
            </a:r>
            <a:r>
              <a:rPr lang="pt-BR" sz="1200" kern="1200" dirty="0">
                <a:solidFill>
                  <a:schemeClr val="tx1"/>
                </a:solidFill>
                <a:effectLst/>
                <a:latin typeface="+mn-lt"/>
                <a:ea typeface="+mn-ea"/>
                <a:cs typeface="+mn-cs"/>
              </a:rPr>
              <a:t>. Este mecanismo aumenta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estimulación</a:t>
            </a:r>
            <a:r>
              <a:rPr lang="pt-BR" sz="1200" kern="1200" dirty="0">
                <a:solidFill>
                  <a:schemeClr val="tx1"/>
                </a:solidFill>
                <a:effectLst/>
                <a:latin typeface="+mn-lt"/>
                <a:ea typeface="+mn-ea"/>
                <a:cs typeface="+mn-cs"/>
              </a:rPr>
              <a:t> aferente vagal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como </a:t>
            </a:r>
            <a:r>
              <a:rPr lang="pt-BR" sz="1200" kern="1200" dirty="0" err="1">
                <a:solidFill>
                  <a:schemeClr val="tx1"/>
                </a:solidFill>
                <a:effectLst/>
                <a:latin typeface="+mn-lt"/>
                <a:ea typeface="+mn-ea"/>
                <a:cs typeface="+mn-cs"/>
              </a:rPr>
              <a:t>consecuencia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respuesta</a:t>
            </a:r>
            <a:r>
              <a:rPr lang="pt-BR" sz="1200" kern="1200" dirty="0">
                <a:solidFill>
                  <a:schemeClr val="tx1"/>
                </a:solidFill>
                <a:effectLst/>
                <a:latin typeface="+mn-lt"/>
                <a:ea typeface="+mn-ea"/>
                <a:cs typeface="+mn-cs"/>
              </a:rPr>
              <a:t> eferente </a:t>
            </a:r>
            <a:r>
              <a:rPr lang="pt-BR" sz="1200" kern="1200" dirty="0" err="1">
                <a:solidFill>
                  <a:schemeClr val="tx1"/>
                </a:solidFill>
                <a:effectLst/>
                <a:latin typeface="+mn-lt"/>
                <a:ea typeface="+mn-ea"/>
                <a:cs typeface="+mn-cs"/>
              </a:rPr>
              <a:t>con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broncoconstricción</a:t>
            </a:r>
            <a:r>
              <a:rPr lang="pt-BR" sz="1200" kern="1200" dirty="0">
                <a:solidFill>
                  <a:schemeClr val="tx1"/>
                </a:solidFill>
                <a:effectLst/>
                <a:latin typeface="+mn-lt"/>
                <a:ea typeface="+mn-ea"/>
                <a:cs typeface="+mn-cs"/>
              </a:rPr>
              <a:t> por aumento </a:t>
            </a:r>
            <a:r>
              <a:rPr lang="pt-BR" sz="1200" kern="1200" dirty="0" err="1">
                <a:solidFill>
                  <a:schemeClr val="tx1"/>
                </a:solidFill>
                <a:effectLst/>
                <a:latin typeface="+mn-lt"/>
                <a:ea typeface="+mn-ea"/>
                <a:cs typeface="+mn-cs"/>
              </a:rPr>
              <a:t>del</a:t>
            </a:r>
            <a:r>
              <a:rPr lang="pt-BR" sz="1200" kern="1200" dirty="0">
                <a:solidFill>
                  <a:schemeClr val="tx1"/>
                </a:solidFill>
                <a:effectLst/>
                <a:latin typeface="+mn-lt"/>
                <a:ea typeface="+mn-ea"/>
                <a:cs typeface="+mn-cs"/>
              </a:rPr>
              <a:t> tono </a:t>
            </a:r>
            <a:r>
              <a:rPr lang="pt-BR" sz="1200" kern="1200" dirty="0" err="1">
                <a:solidFill>
                  <a:schemeClr val="tx1"/>
                </a:solidFill>
                <a:effectLst/>
                <a:latin typeface="+mn-lt"/>
                <a:ea typeface="+mn-ea"/>
                <a:cs typeface="+mn-cs"/>
              </a:rPr>
              <a:t>broncomotor</a:t>
            </a:r>
            <a:r>
              <a:rPr lang="pt-BR" sz="1200" kern="1200" dirty="0">
                <a:solidFill>
                  <a:schemeClr val="tx1"/>
                </a:solidFill>
                <a:effectLst/>
                <a:latin typeface="+mn-lt"/>
                <a:ea typeface="+mn-ea"/>
                <a:cs typeface="+mn-cs"/>
              </a:rPr>
              <a:t>(93). Este es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principal componente </a:t>
            </a:r>
            <a:r>
              <a:rPr lang="pt-BR" sz="1200" kern="1200" dirty="0" err="1">
                <a:solidFill>
                  <a:schemeClr val="tx1"/>
                </a:solidFill>
                <a:effectLst/>
                <a:latin typeface="+mn-lt"/>
                <a:ea typeface="+mn-ea"/>
                <a:cs typeface="+mn-cs"/>
              </a:rPr>
              <a:t>reversible</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obstrucción</a:t>
            </a:r>
            <a:r>
              <a:rPr lang="pt-BR" sz="1200" kern="1200" dirty="0">
                <a:solidFill>
                  <a:schemeClr val="tx1"/>
                </a:solidFill>
                <a:effectLst/>
                <a:latin typeface="+mn-lt"/>
                <a:ea typeface="+mn-ea"/>
                <a:cs typeface="+mn-cs"/>
              </a:rPr>
              <a:t> al </a:t>
            </a:r>
            <a:r>
              <a:rPr lang="pt-BR" sz="1200" kern="1200" dirty="0" err="1">
                <a:solidFill>
                  <a:schemeClr val="tx1"/>
                </a:solidFill>
                <a:effectLst/>
                <a:latin typeface="+mn-lt"/>
                <a:ea typeface="+mn-ea"/>
                <a:cs typeface="+mn-cs"/>
              </a:rPr>
              <a:t>flujo</a:t>
            </a:r>
            <a:r>
              <a:rPr lang="pt-BR" sz="1200" kern="1200" dirty="0">
                <a:solidFill>
                  <a:schemeClr val="tx1"/>
                </a:solidFill>
                <a:effectLst/>
                <a:latin typeface="+mn-lt"/>
                <a:ea typeface="+mn-ea"/>
                <a:cs typeface="+mn-cs"/>
              </a:rPr>
              <a:t> de aire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puede</a:t>
            </a:r>
            <a:r>
              <a:rPr lang="pt-BR" sz="1200" kern="1200" dirty="0">
                <a:solidFill>
                  <a:schemeClr val="tx1"/>
                </a:solidFill>
                <a:effectLst/>
                <a:latin typeface="+mn-lt"/>
                <a:ea typeface="+mn-ea"/>
                <a:cs typeface="+mn-cs"/>
              </a:rPr>
              <a:t> ser manejado </a:t>
            </a:r>
            <a:r>
              <a:rPr lang="pt-BR" sz="1200" kern="1200" dirty="0" err="1">
                <a:solidFill>
                  <a:schemeClr val="tx1"/>
                </a:solidFill>
                <a:effectLst/>
                <a:latin typeface="+mn-lt"/>
                <a:ea typeface="+mn-ea"/>
                <a:cs typeface="+mn-cs"/>
              </a:rPr>
              <a:t>farmacológicamente</a:t>
            </a:r>
            <a:r>
              <a:rPr lang="pt-BR" sz="1200" kern="1200" dirty="0">
                <a:solidFill>
                  <a:schemeClr val="tx1"/>
                </a:solidFill>
                <a:effectLst/>
                <a:latin typeface="+mn-lt"/>
                <a:ea typeface="+mn-ea"/>
                <a:cs typeface="+mn-cs"/>
              </a:rPr>
              <a:t>.</a:t>
            </a:r>
          </a:p>
          <a:p>
            <a:endParaRPr lang="es-ES_tradnl"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Los mecanismos </a:t>
            </a:r>
            <a:r>
              <a:rPr lang="pt-BR" sz="1200" kern="1200" dirty="0" err="1">
                <a:solidFill>
                  <a:schemeClr val="tx1"/>
                </a:solidFill>
                <a:effectLst/>
                <a:latin typeface="+mn-lt"/>
                <a:ea typeface="+mn-ea"/>
                <a:cs typeface="+mn-cs"/>
              </a:rPr>
              <a:t>vagales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reflejos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también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aumentan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secreción</a:t>
            </a:r>
            <a:r>
              <a:rPr lang="pt-BR" sz="1200" kern="1200" dirty="0">
                <a:solidFill>
                  <a:schemeClr val="tx1"/>
                </a:solidFill>
                <a:effectLst/>
                <a:latin typeface="+mn-lt"/>
                <a:ea typeface="+mn-ea"/>
                <a:cs typeface="+mn-cs"/>
              </a:rPr>
              <a:t> mucosa </a:t>
            </a:r>
            <a:r>
              <a:rPr lang="pt-BR" sz="1200" kern="1200" dirty="0" err="1">
                <a:solidFill>
                  <a:schemeClr val="tx1"/>
                </a:solidFill>
                <a:effectLst/>
                <a:latin typeface="+mn-lt"/>
                <a:ea typeface="+mn-ea"/>
                <a:cs typeface="+mn-cs"/>
              </a:rPr>
              <a:t>contribuyendo</a:t>
            </a:r>
            <a:r>
              <a:rPr lang="pt-BR" sz="1200" kern="1200" dirty="0">
                <a:solidFill>
                  <a:schemeClr val="tx1"/>
                </a:solidFill>
                <a:effectLst/>
                <a:latin typeface="+mn-lt"/>
                <a:ea typeface="+mn-ea"/>
                <a:cs typeface="+mn-cs"/>
              </a:rPr>
              <a:t> a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obstrucción</a:t>
            </a:r>
            <a:r>
              <a:rPr lang="pt-BR" sz="1200" kern="1200" dirty="0">
                <a:solidFill>
                  <a:schemeClr val="tx1"/>
                </a:solidFill>
                <a:effectLst/>
                <a:latin typeface="+mn-lt"/>
                <a:ea typeface="+mn-ea"/>
                <a:cs typeface="+mn-cs"/>
              </a:rPr>
              <a:t> bronquial(94). Tanto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respuesta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constrictora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del</a:t>
            </a:r>
            <a:r>
              <a:rPr lang="pt-BR" sz="1200" kern="1200" dirty="0">
                <a:solidFill>
                  <a:schemeClr val="tx1"/>
                </a:solidFill>
                <a:effectLst/>
                <a:latin typeface="+mn-lt"/>
                <a:ea typeface="+mn-ea"/>
                <a:cs typeface="+mn-cs"/>
              </a:rPr>
              <a:t> músculo liso como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hipersecreción</a:t>
            </a:r>
            <a:r>
              <a:rPr lang="pt-BR" sz="1200" kern="1200" dirty="0">
                <a:solidFill>
                  <a:schemeClr val="tx1"/>
                </a:solidFill>
                <a:effectLst/>
                <a:latin typeface="+mn-lt"/>
                <a:ea typeface="+mn-ea"/>
                <a:cs typeface="+mn-cs"/>
              </a:rPr>
              <a:t> bronquial </a:t>
            </a:r>
            <a:r>
              <a:rPr lang="pt-BR" sz="1200" kern="1200" dirty="0" err="1">
                <a:solidFill>
                  <a:schemeClr val="tx1"/>
                </a:solidFill>
                <a:effectLst/>
                <a:latin typeface="+mn-lt"/>
                <a:ea typeface="+mn-ea"/>
                <a:cs typeface="+mn-cs"/>
              </a:rPr>
              <a:t>están</a:t>
            </a:r>
            <a:r>
              <a:rPr lang="pt-BR" sz="1200" kern="1200" dirty="0">
                <a:solidFill>
                  <a:schemeClr val="tx1"/>
                </a:solidFill>
                <a:effectLst/>
                <a:latin typeface="+mn-lt"/>
                <a:ea typeface="+mn-ea"/>
                <a:cs typeface="+mn-cs"/>
              </a:rPr>
              <a:t> reguladas por </a:t>
            </a:r>
            <a:r>
              <a:rPr lang="pt-BR" sz="1200" kern="1200" dirty="0" err="1">
                <a:solidFill>
                  <a:schemeClr val="tx1"/>
                </a:solidFill>
                <a:effectLst/>
                <a:latin typeface="+mn-lt"/>
                <a:ea typeface="+mn-ea"/>
                <a:cs typeface="+mn-cs"/>
              </a:rPr>
              <a:t>los</a:t>
            </a:r>
            <a:r>
              <a:rPr lang="pt-BR" sz="1200" kern="1200" dirty="0">
                <a:solidFill>
                  <a:schemeClr val="tx1"/>
                </a:solidFill>
                <a:effectLst/>
                <a:latin typeface="+mn-lt"/>
                <a:ea typeface="+mn-ea"/>
                <a:cs typeface="+mn-cs"/>
              </a:rPr>
              <a:t> receptores </a:t>
            </a:r>
            <a:r>
              <a:rPr lang="pt-BR" sz="1200" kern="1200" dirty="0" err="1">
                <a:solidFill>
                  <a:schemeClr val="tx1"/>
                </a:solidFill>
                <a:effectLst/>
                <a:latin typeface="+mn-lt"/>
                <a:ea typeface="+mn-ea"/>
                <a:cs typeface="+mn-cs"/>
              </a:rPr>
              <a:t>muscarínicos</a:t>
            </a:r>
            <a:r>
              <a:rPr lang="pt-BR" sz="1200" kern="1200" dirty="0">
                <a:solidFill>
                  <a:schemeClr val="tx1"/>
                </a:solidFill>
                <a:effectLst/>
                <a:latin typeface="+mn-lt"/>
                <a:ea typeface="+mn-ea"/>
                <a:cs typeface="+mn-cs"/>
              </a:rPr>
              <a:t> M3.</a:t>
            </a:r>
            <a:endParaRPr lang="es-ES_tradnl"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La </a:t>
            </a:r>
            <a:r>
              <a:rPr lang="pt-BR" sz="1200" kern="1200" dirty="0" err="1">
                <a:solidFill>
                  <a:schemeClr val="tx1"/>
                </a:solidFill>
                <a:effectLst/>
                <a:latin typeface="+mn-lt"/>
                <a:ea typeface="+mn-ea"/>
                <a:cs typeface="+mn-cs"/>
              </a:rPr>
              <a:t>estimulación</a:t>
            </a:r>
            <a:r>
              <a:rPr lang="pt-BR" sz="1200" kern="1200" dirty="0">
                <a:solidFill>
                  <a:schemeClr val="tx1"/>
                </a:solidFill>
                <a:effectLst/>
                <a:latin typeface="+mn-lt"/>
                <a:ea typeface="+mn-ea"/>
                <a:cs typeface="+mn-cs"/>
              </a:rPr>
              <a:t> de receptores </a:t>
            </a:r>
            <a:r>
              <a:rPr lang="pt-BR" sz="1200" kern="1200" dirty="0" err="1">
                <a:solidFill>
                  <a:schemeClr val="tx1"/>
                </a:solidFill>
                <a:effectLst/>
                <a:latin typeface="+mn-lt"/>
                <a:ea typeface="+mn-ea"/>
                <a:cs typeface="+mn-cs"/>
              </a:rPr>
              <a:t>muscarínicos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actúa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forma sinérgica </a:t>
            </a:r>
            <a:r>
              <a:rPr lang="pt-BR" sz="1200" kern="1200" dirty="0" err="1">
                <a:solidFill>
                  <a:schemeClr val="tx1"/>
                </a:solidFill>
                <a:effectLst/>
                <a:latin typeface="+mn-lt"/>
                <a:ea typeface="+mn-ea"/>
                <a:cs typeface="+mn-cs"/>
              </a:rPr>
              <a:t>con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factor</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crecimiento</a:t>
            </a:r>
            <a:r>
              <a:rPr lang="pt-BR" sz="1200" kern="1200" dirty="0">
                <a:solidFill>
                  <a:schemeClr val="tx1"/>
                </a:solidFill>
                <a:effectLst/>
                <a:latin typeface="+mn-lt"/>
                <a:ea typeface="+mn-ea"/>
                <a:cs typeface="+mn-cs"/>
              </a:rPr>
              <a:t> epitelial (EGF)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activación</a:t>
            </a:r>
            <a:r>
              <a:rPr lang="pt-BR" sz="1200" kern="1200" dirty="0">
                <a:solidFill>
                  <a:schemeClr val="tx1"/>
                </a:solidFill>
                <a:effectLst/>
                <a:latin typeface="+mn-lt"/>
                <a:ea typeface="+mn-ea"/>
                <a:cs typeface="+mn-cs"/>
              </a:rPr>
              <a:t> de células </a:t>
            </a:r>
            <a:r>
              <a:rPr lang="pt-BR" sz="1200" kern="1200" dirty="0" err="1">
                <a:solidFill>
                  <a:schemeClr val="tx1"/>
                </a:solidFill>
                <a:effectLst/>
                <a:latin typeface="+mn-lt"/>
                <a:ea typeface="+mn-ea"/>
                <a:cs typeface="+mn-cs"/>
              </a:rPr>
              <a:t>mucosecretantes</a:t>
            </a:r>
            <a:r>
              <a:rPr lang="pt-BR" sz="1200" kern="1200" dirty="0">
                <a:solidFill>
                  <a:schemeClr val="tx1"/>
                </a:solidFill>
                <a:effectLst/>
                <a:latin typeface="+mn-lt"/>
                <a:ea typeface="+mn-ea"/>
                <a:cs typeface="+mn-cs"/>
              </a:rPr>
              <a:t>. A través de este mecanismo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secreción</a:t>
            </a:r>
            <a:r>
              <a:rPr lang="pt-BR" sz="1200" kern="1200" dirty="0">
                <a:solidFill>
                  <a:schemeClr val="tx1"/>
                </a:solidFill>
                <a:effectLst/>
                <a:latin typeface="+mn-lt"/>
                <a:ea typeface="+mn-ea"/>
                <a:cs typeface="+mn-cs"/>
              </a:rPr>
              <a:t> aumentada de acetilcolina </a:t>
            </a:r>
            <a:r>
              <a:rPr lang="pt-BR" sz="1200" kern="1200" dirty="0" err="1">
                <a:solidFill>
                  <a:schemeClr val="tx1"/>
                </a:solidFill>
                <a:effectLst/>
                <a:latin typeface="+mn-lt"/>
                <a:ea typeface="+mn-ea"/>
                <a:cs typeface="+mn-cs"/>
              </a:rPr>
              <a:t>puede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intervenir</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hipertrofia e hiperplasia de células caliciformes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glándulas</a:t>
            </a:r>
            <a:r>
              <a:rPr lang="pt-BR" sz="1200" kern="1200" dirty="0">
                <a:solidFill>
                  <a:schemeClr val="tx1"/>
                </a:solidFill>
                <a:effectLst/>
                <a:latin typeface="+mn-lt"/>
                <a:ea typeface="+mn-ea"/>
                <a:cs typeface="+mn-cs"/>
              </a:rPr>
              <a:t> submucosas </a:t>
            </a:r>
            <a:r>
              <a:rPr lang="pt-BR" sz="1200" kern="1200" dirty="0" err="1">
                <a:solidFill>
                  <a:schemeClr val="tx1"/>
                </a:solidFill>
                <a:effectLst/>
                <a:latin typeface="+mn-lt"/>
                <a:ea typeface="+mn-ea"/>
                <a:cs typeface="+mn-cs"/>
              </a:rPr>
              <a:t>contribuyendo</a:t>
            </a:r>
            <a:r>
              <a:rPr lang="pt-BR" sz="1200" kern="1200" dirty="0">
                <a:solidFill>
                  <a:schemeClr val="tx1"/>
                </a:solidFill>
                <a:effectLst/>
                <a:latin typeface="+mn-lt"/>
                <a:ea typeface="+mn-ea"/>
                <a:cs typeface="+mn-cs"/>
              </a:rPr>
              <a:t> a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remodelación</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las</a:t>
            </a:r>
            <a:r>
              <a:rPr lang="pt-BR" sz="1200" kern="1200" dirty="0">
                <a:solidFill>
                  <a:schemeClr val="tx1"/>
                </a:solidFill>
                <a:effectLst/>
                <a:latin typeface="+mn-lt"/>
                <a:ea typeface="+mn-ea"/>
                <a:cs typeface="+mn-cs"/>
              </a:rPr>
              <a:t> paredes </a:t>
            </a:r>
            <a:r>
              <a:rPr lang="pt-BR" sz="1200" kern="1200" dirty="0" err="1">
                <a:solidFill>
                  <a:schemeClr val="tx1"/>
                </a:solidFill>
                <a:effectLst/>
                <a:latin typeface="+mn-lt"/>
                <a:ea typeface="+mn-ea"/>
                <a:cs typeface="+mn-cs"/>
              </a:rPr>
              <a:t>bronquiales</a:t>
            </a:r>
            <a:r>
              <a:rPr lang="pt-BR" sz="1200" kern="1200" dirty="0">
                <a:solidFill>
                  <a:schemeClr val="tx1"/>
                </a:solidFill>
                <a:effectLst/>
                <a:latin typeface="+mn-lt"/>
                <a:ea typeface="+mn-ea"/>
                <a:cs typeface="+mn-cs"/>
              </a:rPr>
              <a:t>(95). </a:t>
            </a:r>
            <a:r>
              <a:rPr lang="pt-BR" sz="1200" kern="1200" dirty="0" err="1">
                <a:solidFill>
                  <a:schemeClr val="tx1"/>
                </a:solidFill>
                <a:effectLst/>
                <a:latin typeface="+mn-lt"/>
                <a:ea typeface="+mn-ea"/>
                <a:cs typeface="+mn-cs"/>
              </a:rPr>
              <a:t>Estos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cambios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estructurales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son</a:t>
            </a:r>
            <a:r>
              <a:rPr lang="pt-BR" sz="1200" kern="1200" dirty="0">
                <a:solidFill>
                  <a:schemeClr val="tx1"/>
                </a:solidFill>
                <a:effectLst/>
                <a:latin typeface="+mn-lt"/>
                <a:ea typeface="+mn-ea"/>
                <a:cs typeface="+mn-cs"/>
              </a:rPr>
              <a:t> permanentes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difíciles</a:t>
            </a:r>
            <a:r>
              <a:rPr lang="pt-BR" sz="1200" kern="1200" dirty="0">
                <a:solidFill>
                  <a:schemeClr val="tx1"/>
                </a:solidFill>
                <a:effectLst/>
                <a:latin typeface="+mn-lt"/>
                <a:ea typeface="+mn-ea"/>
                <a:cs typeface="+mn-cs"/>
              </a:rPr>
              <a:t> de modificar. </a:t>
            </a:r>
          </a:p>
          <a:p>
            <a:endParaRPr lang="es-ES_tradnl"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El resultado final de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inflamación</a:t>
            </a:r>
            <a:r>
              <a:rPr lang="pt-BR" sz="1200" kern="1200" dirty="0">
                <a:solidFill>
                  <a:schemeClr val="tx1"/>
                </a:solidFill>
                <a:effectLst/>
                <a:latin typeface="+mn-lt"/>
                <a:ea typeface="+mn-ea"/>
                <a:cs typeface="+mn-cs"/>
              </a:rPr>
              <a:t> crónica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demás</a:t>
            </a:r>
            <a:r>
              <a:rPr lang="pt-BR" sz="1200" kern="1200" dirty="0">
                <a:solidFill>
                  <a:schemeClr val="tx1"/>
                </a:solidFill>
                <a:effectLst/>
                <a:latin typeface="+mn-lt"/>
                <a:ea typeface="+mn-ea"/>
                <a:cs typeface="+mn-cs"/>
              </a:rPr>
              <a:t> mecanismos es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engrosamiento</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pared</a:t>
            </a:r>
            <a:r>
              <a:rPr lang="pt-BR" sz="1200" kern="1200" dirty="0">
                <a:solidFill>
                  <a:schemeClr val="tx1"/>
                </a:solidFill>
                <a:effectLst/>
                <a:latin typeface="+mn-lt"/>
                <a:ea typeface="+mn-ea"/>
                <a:cs typeface="+mn-cs"/>
              </a:rPr>
              <a:t> bronquial </a:t>
            </a:r>
            <a:r>
              <a:rPr lang="pt-BR" sz="1200" kern="1200" dirty="0" err="1">
                <a:solidFill>
                  <a:schemeClr val="tx1"/>
                </a:solidFill>
                <a:effectLst/>
                <a:latin typeface="+mn-lt"/>
                <a:ea typeface="+mn-ea"/>
                <a:cs typeface="+mn-cs"/>
              </a:rPr>
              <a:t>con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disminución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del</a:t>
            </a:r>
            <a:r>
              <a:rPr lang="pt-BR" sz="1200" kern="1200" dirty="0">
                <a:solidFill>
                  <a:schemeClr val="tx1"/>
                </a:solidFill>
                <a:effectLst/>
                <a:latin typeface="+mn-lt"/>
                <a:ea typeface="+mn-ea"/>
                <a:cs typeface="+mn-cs"/>
              </a:rPr>
              <a:t> calibre,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destrucción</a:t>
            </a:r>
            <a:r>
              <a:rPr lang="pt-BR" sz="1200" kern="1200" dirty="0">
                <a:solidFill>
                  <a:schemeClr val="tx1"/>
                </a:solidFill>
                <a:effectLst/>
                <a:latin typeface="+mn-lt"/>
                <a:ea typeface="+mn-ea"/>
                <a:cs typeface="+mn-cs"/>
              </a:rPr>
              <a:t> alveolar </a:t>
            </a:r>
            <a:r>
              <a:rPr lang="pt-BR" sz="1200" kern="1200" dirty="0" err="1">
                <a:solidFill>
                  <a:schemeClr val="tx1"/>
                </a:solidFill>
                <a:effectLst/>
                <a:latin typeface="+mn-lt"/>
                <a:ea typeface="+mn-ea"/>
                <a:cs typeface="+mn-cs"/>
              </a:rPr>
              <a:t>con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agrandamiento</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los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espacios</a:t>
            </a:r>
            <a:r>
              <a:rPr lang="pt-BR" sz="1200" kern="1200" dirty="0">
                <a:solidFill>
                  <a:schemeClr val="tx1"/>
                </a:solidFill>
                <a:effectLst/>
                <a:latin typeface="+mn-lt"/>
                <a:ea typeface="+mn-ea"/>
                <a:cs typeface="+mn-cs"/>
              </a:rPr>
              <a:t> aéreos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pérdida</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los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anclajes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bronquiales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consecuencias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funcionales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obstrucción</a:t>
            </a:r>
            <a:r>
              <a:rPr lang="pt-BR" sz="1200" kern="1200" dirty="0">
                <a:solidFill>
                  <a:schemeClr val="tx1"/>
                </a:solidFill>
                <a:effectLst/>
                <a:latin typeface="+mn-lt"/>
                <a:ea typeface="+mn-ea"/>
                <a:cs typeface="+mn-cs"/>
              </a:rPr>
              <a:t> al </a:t>
            </a:r>
            <a:r>
              <a:rPr lang="pt-BR" sz="1200" kern="1200" dirty="0" err="1">
                <a:solidFill>
                  <a:schemeClr val="tx1"/>
                </a:solidFill>
                <a:effectLst/>
                <a:latin typeface="+mn-lt"/>
                <a:ea typeface="+mn-ea"/>
                <a:cs typeface="+mn-cs"/>
              </a:rPr>
              <a:t>flujo</a:t>
            </a:r>
            <a:r>
              <a:rPr lang="pt-BR" sz="1200" kern="1200" dirty="0">
                <a:solidFill>
                  <a:schemeClr val="tx1"/>
                </a:solidFill>
                <a:effectLst/>
                <a:latin typeface="+mn-lt"/>
                <a:ea typeface="+mn-ea"/>
                <a:cs typeface="+mn-cs"/>
              </a:rPr>
              <a:t> de aire, colapso </a:t>
            </a:r>
            <a:r>
              <a:rPr lang="pt-BR" sz="1200" kern="1200" dirty="0" err="1">
                <a:solidFill>
                  <a:schemeClr val="tx1"/>
                </a:solidFill>
                <a:effectLst/>
                <a:latin typeface="+mn-lt"/>
                <a:ea typeface="+mn-ea"/>
                <a:cs typeface="+mn-cs"/>
              </a:rPr>
              <a:t>espiratorio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del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árbol</a:t>
            </a:r>
            <a:r>
              <a:rPr lang="pt-BR" sz="1200" kern="1200" dirty="0">
                <a:solidFill>
                  <a:schemeClr val="tx1"/>
                </a:solidFill>
                <a:effectLst/>
                <a:latin typeface="+mn-lt"/>
                <a:ea typeface="+mn-ea"/>
                <a:cs typeface="+mn-cs"/>
              </a:rPr>
              <a:t> bronquial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pérdida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del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retroceso</a:t>
            </a:r>
            <a:r>
              <a:rPr lang="pt-BR" sz="1200" kern="1200" dirty="0">
                <a:solidFill>
                  <a:schemeClr val="tx1"/>
                </a:solidFill>
                <a:effectLst/>
                <a:latin typeface="+mn-lt"/>
                <a:ea typeface="+mn-ea"/>
                <a:cs typeface="+mn-cs"/>
              </a:rPr>
              <a:t> elástico.</a:t>
            </a:r>
            <a:endParaRPr lang="es-ES_tradnl" sz="1200" kern="1200" dirty="0">
              <a:solidFill>
                <a:schemeClr val="tx1"/>
              </a:solidFill>
              <a:effectLst/>
              <a:latin typeface="+mn-lt"/>
              <a:ea typeface="+mn-ea"/>
              <a:cs typeface="+mn-cs"/>
            </a:endParaRPr>
          </a:p>
          <a:p>
            <a:r>
              <a:rPr lang="pt-BR" sz="1200" kern="1200" dirty="0" err="1">
                <a:solidFill>
                  <a:schemeClr val="tx1"/>
                </a:solidFill>
                <a:effectLst/>
                <a:latin typeface="+mn-lt"/>
                <a:ea typeface="+mn-ea"/>
                <a:cs typeface="+mn-cs"/>
              </a:rPr>
              <a:t>Simultáneamente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alteraciones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respiratorias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por diversos mecanismos se </a:t>
            </a:r>
            <a:r>
              <a:rPr lang="pt-BR" sz="1200" kern="1200" dirty="0" err="1">
                <a:solidFill>
                  <a:schemeClr val="tx1"/>
                </a:solidFill>
                <a:effectLst/>
                <a:latin typeface="+mn-lt"/>
                <a:ea typeface="+mn-ea"/>
                <a:cs typeface="+mn-cs"/>
              </a:rPr>
              <a:t>activan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manifestaciones</a:t>
            </a:r>
            <a:r>
              <a:rPr lang="pt-BR" sz="1200" kern="1200" dirty="0">
                <a:solidFill>
                  <a:schemeClr val="tx1"/>
                </a:solidFill>
                <a:effectLst/>
                <a:latin typeface="+mn-lt"/>
                <a:ea typeface="+mn-ea"/>
                <a:cs typeface="+mn-cs"/>
              </a:rPr>
              <a:t> sistémicas que </a:t>
            </a:r>
            <a:r>
              <a:rPr lang="pt-BR" sz="1200" kern="1200" dirty="0" err="1">
                <a:solidFill>
                  <a:schemeClr val="tx1"/>
                </a:solidFill>
                <a:effectLst/>
                <a:latin typeface="+mn-lt"/>
                <a:ea typeface="+mn-ea"/>
                <a:cs typeface="+mn-cs"/>
              </a:rPr>
              <a:t>provocan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efectos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extra-pulmonares</a:t>
            </a:r>
            <a:r>
              <a:rPr lang="pt-BR" sz="1200" kern="1200" dirty="0">
                <a:solidFill>
                  <a:schemeClr val="tx1"/>
                </a:solidFill>
                <a:effectLst/>
                <a:latin typeface="+mn-lt"/>
                <a:ea typeface="+mn-ea"/>
                <a:cs typeface="+mn-cs"/>
              </a:rPr>
              <a:t>(96,97) . Los pacientes </a:t>
            </a:r>
            <a:r>
              <a:rPr lang="pt-BR" sz="1200" kern="1200" dirty="0" err="1">
                <a:solidFill>
                  <a:schemeClr val="tx1"/>
                </a:solidFill>
                <a:effectLst/>
                <a:latin typeface="+mn-lt"/>
                <a:ea typeface="+mn-ea"/>
                <a:cs typeface="+mn-cs"/>
              </a:rPr>
              <a:t>con</a:t>
            </a:r>
            <a:r>
              <a:rPr lang="pt-BR" sz="1200" kern="1200" dirty="0">
                <a:solidFill>
                  <a:schemeClr val="tx1"/>
                </a:solidFill>
                <a:effectLst/>
                <a:latin typeface="+mn-lt"/>
                <a:ea typeface="+mn-ea"/>
                <a:cs typeface="+mn-cs"/>
              </a:rPr>
              <a:t> EPOC </a:t>
            </a:r>
            <a:r>
              <a:rPr lang="pt-BR" sz="1200" kern="1200" dirty="0" err="1">
                <a:solidFill>
                  <a:schemeClr val="tx1"/>
                </a:solidFill>
                <a:effectLst/>
                <a:latin typeface="+mn-lt"/>
                <a:ea typeface="+mn-ea"/>
                <a:cs typeface="+mn-cs"/>
              </a:rPr>
              <a:t>tienen</a:t>
            </a:r>
            <a:r>
              <a:rPr lang="pt-BR" sz="1200" kern="1200" dirty="0">
                <a:solidFill>
                  <a:schemeClr val="tx1"/>
                </a:solidFill>
                <a:effectLst/>
                <a:latin typeface="+mn-lt"/>
                <a:ea typeface="+mn-ea"/>
                <a:cs typeface="+mn-cs"/>
              </a:rPr>
              <a:t> evidencias de </a:t>
            </a:r>
            <a:r>
              <a:rPr lang="pt-BR" sz="1200" kern="1200" dirty="0" err="1">
                <a:solidFill>
                  <a:schemeClr val="tx1"/>
                </a:solidFill>
                <a:effectLst/>
                <a:latin typeface="+mn-lt"/>
                <a:ea typeface="+mn-ea"/>
                <a:cs typeface="+mn-cs"/>
              </a:rPr>
              <a:t>inflamación</a:t>
            </a:r>
            <a:r>
              <a:rPr lang="pt-BR" sz="1200" kern="1200" dirty="0">
                <a:solidFill>
                  <a:schemeClr val="tx1"/>
                </a:solidFill>
                <a:effectLst/>
                <a:latin typeface="+mn-lt"/>
                <a:ea typeface="+mn-ea"/>
                <a:cs typeface="+mn-cs"/>
              </a:rPr>
              <a:t> sistémica </a:t>
            </a:r>
            <a:r>
              <a:rPr lang="pt-BR" sz="1200" kern="1200" dirty="0" err="1">
                <a:solidFill>
                  <a:schemeClr val="tx1"/>
                </a:solidFill>
                <a:effectLst/>
                <a:latin typeface="+mn-lt"/>
                <a:ea typeface="+mn-ea"/>
                <a:cs typeface="+mn-cs"/>
              </a:rPr>
              <a:t>con</a:t>
            </a:r>
            <a:r>
              <a:rPr lang="pt-BR" sz="1200" kern="1200" dirty="0">
                <a:solidFill>
                  <a:schemeClr val="tx1"/>
                </a:solidFill>
                <a:effectLst/>
                <a:latin typeface="+mn-lt"/>
                <a:ea typeface="+mn-ea"/>
                <a:cs typeface="+mn-cs"/>
              </a:rPr>
              <a:t> aumento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sangre de </a:t>
            </a:r>
            <a:r>
              <a:rPr lang="pt-BR" sz="1200" kern="1200" dirty="0" err="1">
                <a:solidFill>
                  <a:schemeClr val="tx1"/>
                </a:solidFill>
                <a:effectLst/>
                <a:latin typeface="+mn-lt"/>
                <a:ea typeface="+mn-ea"/>
                <a:cs typeface="+mn-cs"/>
              </a:rPr>
              <a:t>citoquinas</a:t>
            </a:r>
            <a:r>
              <a:rPr lang="pt-BR" sz="1200" kern="1200" dirty="0">
                <a:solidFill>
                  <a:schemeClr val="tx1"/>
                </a:solidFill>
                <a:effectLst/>
                <a:latin typeface="+mn-lt"/>
                <a:ea typeface="+mn-ea"/>
                <a:cs typeface="+mn-cs"/>
              </a:rPr>
              <a:t> (IL-8, IL-6, </a:t>
            </a:r>
            <a:r>
              <a:rPr lang="pt-BR" sz="1200" kern="1200" dirty="0" err="1">
                <a:solidFill>
                  <a:schemeClr val="tx1"/>
                </a:solidFill>
                <a:effectLst/>
                <a:latin typeface="+mn-lt"/>
                <a:ea typeface="+mn-ea"/>
                <a:cs typeface="+mn-cs"/>
              </a:rPr>
              <a:t>factor</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necrosis</a:t>
            </a:r>
            <a:r>
              <a:rPr lang="pt-BR" sz="1200" kern="1200" dirty="0">
                <a:solidFill>
                  <a:schemeClr val="tx1"/>
                </a:solidFill>
                <a:effectLst/>
                <a:latin typeface="+mn-lt"/>
                <a:ea typeface="+mn-ea"/>
                <a:cs typeface="+mn-cs"/>
              </a:rPr>
              <a:t> tumoral alfa, IL-1β), </a:t>
            </a:r>
            <a:r>
              <a:rPr lang="pt-BR" sz="1200" kern="1200" dirty="0" err="1">
                <a:solidFill>
                  <a:schemeClr val="tx1"/>
                </a:solidFill>
                <a:effectLst/>
                <a:latin typeface="+mn-lt"/>
                <a:ea typeface="+mn-ea"/>
                <a:cs typeface="+mn-cs"/>
              </a:rPr>
              <a:t>quimoquinas</a:t>
            </a:r>
            <a:r>
              <a:rPr lang="pt-BR" sz="1200" kern="1200" dirty="0">
                <a:solidFill>
                  <a:schemeClr val="tx1"/>
                </a:solidFill>
                <a:effectLst/>
                <a:latin typeface="+mn-lt"/>
                <a:ea typeface="+mn-ea"/>
                <a:cs typeface="+mn-cs"/>
              </a:rPr>
              <a:t> (CXCL8), proteínas de fase aguda (proteína C-</a:t>
            </a:r>
            <a:r>
              <a:rPr lang="pt-BR" sz="1200" kern="1200" dirty="0" err="1">
                <a:solidFill>
                  <a:schemeClr val="tx1"/>
                </a:solidFill>
                <a:effectLst/>
                <a:latin typeface="+mn-lt"/>
                <a:ea typeface="+mn-ea"/>
                <a:cs typeface="+mn-cs"/>
              </a:rPr>
              <a:t>reactiva</a:t>
            </a:r>
            <a:r>
              <a:rPr lang="pt-BR" sz="1200" kern="1200" dirty="0">
                <a:solidFill>
                  <a:schemeClr val="tx1"/>
                </a:solidFill>
                <a:effectLst/>
                <a:latin typeface="+mn-lt"/>
                <a:ea typeface="+mn-ea"/>
                <a:cs typeface="+mn-cs"/>
              </a:rPr>
              <a:t>), neutrófilos, </a:t>
            </a:r>
            <a:r>
              <a:rPr lang="pt-BR" sz="1200" kern="1200" dirty="0" err="1">
                <a:solidFill>
                  <a:schemeClr val="tx1"/>
                </a:solidFill>
                <a:effectLst/>
                <a:latin typeface="+mn-lt"/>
                <a:ea typeface="+mn-ea"/>
                <a:cs typeface="+mn-cs"/>
              </a:rPr>
              <a:t>monocitos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linfocitos</a:t>
            </a:r>
            <a:r>
              <a:rPr lang="pt-BR" sz="1200" kern="1200" dirty="0">
                <a:solidFill>
                  <a:schemeClr val="tx1"/>
                </a:solidFill>
                <a:effectLst/>
                <a:latin typeface="+mn-lt"/>
                <a:ea typeface="+mn-ea"/>
                <a:cs typeface="+mn-cs"/>
              </a:rPr>
              <a:t>(97–99). No está </a:t>
            </a:r>
            <a:r>
              <a:rPr lang="pt-BR" sz="1200" kern="1200" dirty="0" err="1">
                <a:solidFill>
                  <a:schemeClr val="tx1"/>
                </a:solidFill>
                <a:effectLst/>
                <a:latin typeface="+mn-lt"/>
                <a:ea typeface="+mn-ea"/>
                <a:cs typeface="+mn-cs"/>
              </a:rPr>
              <a:t>bien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establecida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relación</a:t>
            </a:r>
            <a:r>
              <a:rPr lang="pt-BR" sz="1200" kern="1200" dirty="0">
                <a:solidFill>
                  <a:schemeClr val="tx1"/>
                </a:solidFill>
                <a:effectLst/>
                <a:latin typeface="+mn-lt"/>
                <a:ea typeface="+mn-ea"/>
                <a:cs typeface="+mn-cs"/>
              </a:rPr>
              <a:t> entre </a:t>
            </a:r>
            <a:r>
              <a:rPr lang="pt-BR" sz="1200" kern="1200" dirty="0" err="1">
                <a:solidFill>
                  <a:schemeClr val="tx1"/>
                </a:solidFill>
                <a:effectLst/>
                <a:latin typeface="+mn-lt"/>
                <a:ea typeface="+mn-ea"/>
                <a:cs typeface="+mn-cs"/>
              </a:rPr>
              <a:t>estos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cambios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efectos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extra-pulmonares</a:t>
            </a:r>
            <a:r>
              <a:rPr lang="pt-BR"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La </a:t>
            </a:r>
            <a:r>
              <a:rPr lang="pt-BR" sz="1200" kern="1200" dirty="0" err="1">
                <a:solidFill>
                  <a:schemeClr val="tx1"/>
                </a:solidFill>
                <a:effectLst/>
                <a:latin typeface="+mn-lt"/>
                <a:ea typeface="+mn-ea"/>
                <a:cs typeface="+mn-cs"/>
              </a:rPr>
              <a:t>inflamación</a:t>
            </a:r>
            <a:r>
              <a:rPr lang="pt-BR" sz="1200" kern="1200" dirty="0">
                <a:solidFill>
                  <a:schemeClr val="tx1"/>
                </a:solidFill>
                <a:effectLst/>
                <a:latin typeface="+mn-lt"/>
                <a:ea typeface="+mn-ea"/>
                <a:cs typeface="+mn-cs"/>
              </a:rPr>
              <a:t> es </a:t>
            </a:r>
            <a:r>
              <a:rPr lang="pt-BR" sz="1200" kern="1200" dirty="0" err="1">
                <a:solidFill>
                  <a:schemeClr val="tx1"/>
                </a:solidFill>
                <a:effectLst/>
                <a:latin typeface="+mn-lt"/>
                <a:ea typeface="+mn-ea"/>
                <a:cs typeface="+mn-cs"/>
              </a:rPr>
              <a:t>un</a:t>
            </a:r>
            <a:r>
              <a:rPr lang="pt-BR" sz="1200" kern="1200" dirty="0">
                <a:solidFill>
                  <a:schemeClr val="tx1"/>
                </a:solidFill>
                <a:effectLst/>
                <a:latin typeface="+mn-lt"/>
                <a:ea typeface="+mn-ea"/>
                <a:cs typeface="+mn-cs"/>
              </a:rPr>
              <a:t> mecanismo </a:t>
            </a:r>
            <a:r>
              <a:rPr lang="pt-BR" sz="1200" kern="1200" dirty="0" err="1">
                <a:solidFill>
                  <a:schemeClr val="tx1"/>
                </a:solidFill>
                <a:effectLst/>
                <a:latin typeface="+mn-lt"/>
                <a:ea typeface="+mn-ea"/>
                <a:cs typeface="+mn-cs"/>
              </a:rPr>
              <a:t>activo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progresivo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con</a:t>
            </a:r>
            <a:r>
              <a:rPr lang="pt-BR" sz="1200" kern="1200" dirty="0">
                <a:solidFill>
                  <a:schemeClr val="tx1"/>
                </a:solidFill>
                <a:effectLst/>
                <a:latin typeface="+mn-lt"/>
                <a:ea typeface="+mn-ea"/>
                <a:cs typeface="+mn-cs"/>
              </a:rPr>
              <a:t> picos de aumento durante </a:t>
            </a:r>
            <a:r>
              <a:rPr lang="pt-BR" sz="1200" kern="1200" dirty="0" err="1">
                <a:solidFill>
                  <a:schemeClr val="tx1"/>
                </a:solidFill>
                <a:effectLst/>
                <a:latin typeface="+mn-lt"/>
                <a:ea typeface="+mn-ea"/>
                <a:cs typeface="+mn-cs"/>
              </a:rPr>
              <a:t>las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exacerbaciones</a:t>
            </a:r>
            <a:r>
              <a:rPr lang="pt-BR" sz="1200" kern="1200" dirty="0">
                <a:solidFill>
                  <a:schemeClr val="tx1"/>
                </a:solidFill>
                <a:effectLst/>
                <a:latin typeface="+mn-lt"/>
                <a:ea typeface="+mn-ea"/>
                <a:cs typeface="+mn-cs"/>
              </a:rPr>
              <a:t>. La </a:t>
            </a:r>
            <a:r>
              <a:rPr lang="pt-BR" sz="1200" kern="1200" dirty="0" err="1">
                <a:solidFill>
                  <a:schemeClr val="tx1"/>
                </a:solidFill>
                <a:effectLst/>
                <a:latin typeface="+mn-lt"/>
                <a:ea typeface="+mn-ea"/>
                <a:cs typeface="+mn-cs"/>
              </a:rPr>
              <a:t>desactivación</a:t>
            </a:r>
            <a:r>
              <a:rPr lang="pt-BR" sz="1200" kern="1200" dirty="0">
                <a:solidFill>
                  <a:schemeClr val="tx1"/>
                </a:solidFill>
                <a:effectLst/>
                <a:latin typeface="+mn-lt"/>
                <a:ea typeface="+mn-ea"/>
                <a:cs typeface="+mn-cs"/>
              </a:rPr>
              <a:t> de este mecanismo es más difícil a medida que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enfermedad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progresa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a:t>
            </a:r>
            <a:r>
              <a:rPr lang="pt-BR" sz="1200" kern="1200" dirty="0">
                <a:solidFill>
                  <a:schemeClr val="tx1"/>
                </a:solidFill>
                <a:effectLst/>
                <a:latin typeface="+mn-lt"/>
                <a:ea typeface="+mn-ea"/>
                <a:cs typeface="+mn-cs"/>
              </a:rPr>
              <a:t> se </a:t>
            </a:r>
            <a:r>
              <a:rPr lang="pt-BR" sz="1200" kern="1200" dirty="0" err="1">
                <a:solidFill>
                  <a:schemeClr val="tx1"/>
                </a:solidFill>
                <a:effectLst/>
                <a:latin typeface="+mn-lt"/>
                <a:ea typeface="+mn-ea"/>
                <a:cs typeface="+mn-cs"/>
              </a:rPr>
              <a:t>establece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daño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estructural</a:t>
            </a:r>
            <a:r>
              <a:rPr lang="pt-BR" sz="1200" kern="1200" dirty="0">
                <a:solidFill>
                  <a:schemeClr val="tx1"/>
                </a:solidFill>
                <a:effectLst/>
                <a:latin typeface="+mn-lt"/>
                <a:ea typeface="+mn-ea"/>
                <a:cs typeface="+mn-cs"/>
              </a:rPr>
              <a:t>(100). El </a:t>
            </a:r>
            <a:r>
              <a:rPr lang="pt-BR" sz="1200" kern="1200" dirty="0" err="1">
                <a:solidFill>
                  <a:schemeClr val="tx1"/>
                </a:solidFill>
                <a:effectLst/>
                <a:latin typeface="+mn-lt"/>
                <a:ea typeface="+mn-ea"/>
                <a:cs typeface="+mn-cs"/>
              </a:rPr>
              <a:t>efecto</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dejar</a:t>
            </a:r>
            <a:r>
              <a:rPr lang="pt-BR" sz="1200" kern="1200" dirty="0">
                <a:solidFill>
                  <a:schemeClr val="tx1"/>
                </a:solidFill>
                <a:effectLst/>
                <a:latin typeface="+mn-lt"/>
                <a:ea typeface="+mn-ea"/>
                <a:cs typeface="+mn-cs"/>
              </a:rPr>
              <a:t> de fumar es más </a:t>
            </a:r>
            <a:r>
              <a:rPr lang="pt-BR" sz="1200" kern="1200" dirty="0" err="1">
                <a:solidFill>
                  <a:schemeClr val="tx1"/>
                </a:solidFill>
                <a:effectLst/>
                <a:latin typeface="+mn-lt"/>
                <a:ea typeface="+mn-ea"/>
                <a:cs typeface="+mn-cs"/>
              </a:rPr>
              <a:t>efectivo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las</a:t>
            </a:r>
            <a:r>
              <a:rPr lang="pt-BR" sz="1200" kern="1200" dirty="0">
                <a:solidFill>
                  <a:schemeClr val="tx1"/>
                </a:solidFill>
                <a:effectLst/>
                <a:latin typeface="+mn-lt"/>
                <a:ea typeface="+mn-ea"/>
                <a:cs typeface="+mn-cs"/>
              </a:rPr>
              <a:t> etapas </a:t>
            </a:r>
            <a:r>
              <a:rPr lang="pt-BR" sz="1200" kern="1200" dirty="0" err="1">
                <a:solidFill>
                  <a:schemeClr val="tx1"/>
                </a:solidFill>
                <a:effectLst/>
                <a:latin typeface="+mn-lt"/>
                <a:ea typeface="+mn-ea"/>
                <a:cs typeface="+mn-cs"/>
              </a:rPr>
              <a:t>tempranas</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la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enfermedad</a:t>
            </a:r>
            <a:r>
              <a:rPr lang="pt-BR" sz="1200" kern="1200" dirty="0">
                <a:solidFill>
                  <a:schemeClr val="tx1"/>
                </a:solidFill>
                <a:effectLst/>
                <a:latin typeface="+mn-lt"/>
                <a:ea typeface="+mn-ea"/>
                <a:cs typeface="+mn-cs"/>
              </a:rPr>
              <a:t>(98,101,102) </a:t>
            </a:r>
            <a:r>
              <a:rPr lang="pt-BR" sz="1200" i="1" kern="1200" dirty="0">
                <a:solidFill>
                  <a:schemeClr val="tx1"/>
                </a:solidFill>
                <a:effectLst/>
                <a:latin typeface="+mn-lt"/>
                <a:ea typeface="+mn-ea"/>
                <a:cs typeface="+mn-cs"/>
              </a:rPr>
              <a:t>.</a:t>
            </a:r>
            <a:r>
              <a:rPr lang="es-ES_tradnl" dirty="0">
                <a:effectLst/>
              </a:rPr>
              <a:t> </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27</a:t>
            </a:fld>
            <a:endParaRPr lang="es-ES_tradnl"/>
          </a:p>
        </p:txBody>
      </p:sp>
    </p:spTree>
    <p:extLst>
      <p:ext uri="{BB962C8B-B14F-4D97-AF65-F5344CB8AC3E}">
        <p14:creationId xmlns:p14="http://schemas.microsoft.com/office/powerpoint/2010/main" val="1928032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METODOLOGÍA DE ELABORACIÓN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Se realizó un manual de procedimientos o guía metodológica, utilizando herramientas provenientes de diferentes centros (</a:t>
            </a:r>
            <a:r>
              <a:rPr lang="es-ES" sz="1200" u="none" strike="noStrike" kern="1200" dirty="0">
                <a:solidFill>
                  <a:schemeClr val="tx1"/>
                </a:solidFill>
                <a:effectLst/>
                <a:latin typeface="+mn-lt"/>
                <a:ea typeface="+mn-ea"/>
                <a:cs typeface="+mn-cs"/>
                <a:hlinkClick r:id="rId3"/>
              </a:rPr>
              <a:t>www.g-i-n.net</a:t>
            </a:r>
            <a:r>
              <a:rPr lang="es-ES" sz="1200" kern="1200" dirty="0">
                <a:solidFill>
                  <a:schemeClr val="tx1"/>
                </a:solidFill>
                <a:effectLst/>
                <a:latin typeface="+mn-lt"/>
                <a:ea typeface="+mn-ea"/>
                <a:cs typeface="+mn-cs"/>
              </a:rPr>
              <a:t>, </a:t>
            </a:r>
            <a:r>
              <a:rPr lang="es-ES" sz="1200" u="none" strike="noStrike" kern="1200" dirty="0">
                <a:solidFill>
                  <a:schemeClr val="tx1"/>
                </a:solidFill>
                <a:effectLst/>
                <a:latin typeface="+mn-lt"/>
                <a:ea typeface="+mn-ea"/>
                <a:cs typeface="+mn-cs"/>
                <a:hlinkClick r:id="rId4"/>
              </a:rPr>
              <a:t>www.guiasalud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www.agreetrust.org</a:t>
            </a:r>
            <a:r>
              <a:rPr lang="es-ES" sz="1200" kern="1200" dirty="0">
                <a:solidFill>
                  <a:schemeClr val="tx1"/>
                </a:solidFill>
                <a:effectLst/>
                <a:latin typeface="+mn-lt"/>
                <a:ea typeface="+mn-ea"/>
                <a:cs typeface="+mn-cs"/>
              </a:rPr>
              <a:t>) dedicados a la elaboración, diseminación y/o implementación de GPC.</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Formación del grupo de trabajo y</a:t>
            </a:r>
            <a:r>
              <a:rPr lang="es-ES" sz="1200" b="1" i="1" kern="1200" dirty="0">
                <a:solidFill>
                  <a:schemeClr val="tx1"/>
                </a:solidFill>
                <a:effectLst/>
                <a:latin typeface="+mn-lt"/>
                <a:ea typeface="+mn-ea"/>
                <a:cs typeface="+mn-cs"/>
              </a:rPr>
              <a:t> distribución de roles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Se convocó a un grupo de asociados con experiencia en elaboración y/o evaluación de GPC para conformar el grupo de trabajo. Los participantes se integraron en 6 sub-grupos: </a:t>
            </a:r>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Epidemiología</a:t>
            </a:r>
            <a:endParaRPr lang="es-ES_tradnl" dirty="0">
              <a:effectLst/>
            </a:endParaRPr>
          </a:p>
          <a:p>
            <a:pPr lvl="0"/>
            <a:r>
              <a:rPr lang="es-ES" sz="1200" kern="1200" dirty="0">
                <a:solidFill>
                  <a:schemeClr val="tx1"/>
                </a:solidFill>
                <a:effectLst/>
                <a:latin typeface="+mn-lt"/>
                <a:ea typeface="+mn-ea"/>
                <a:cs typeface="+mn-cs"/>
              </a:rPr>
              <a:t>Metodología</a:t>
            </a:r>
            <a:endParaRPr lang="es-ES_tradnl" dirty="0">
              <a:effectLst/>
            </a:endParaRPr>
          </a:p>
          <a:p>
            <a:pPr lvl="0"/>
            <a:r>
              <a:rPr lang="es-ES" sz="1200" kern="1200" dirty="0">
                <a:solidFill>
                  <a:schemeClr val="tx1"/>
                </a:solidFill>
                <a:effectLst/>
                <a:latin typeface="+mn-lt"/>
                <a:ea typeface="+mn-ea"/>
                <a:cs typeface="+mn-cs"/>
              </a:rPr>
              <a:t>Diagnóstico</a:t>
            </a:r>
            <a:endParaRPr lang="es-ES_tradnl" dirty="0">
              <a:effectLst/>
            </a:endParaRPr>
          </a:p>
          <a:p>
            <a:pPr lvl="0"/>
            <a:r>
              <a:rPr lang="es-ES" sz="1200" kern="1200" dirty="0">
                <a:solidFill>
                  <a:schemeClr val="tx1"/>
                </a:solidFill>
                <a:effectLst/>
                <a:latin typeface="+mn-lt"/>
                <a:ea typeface="+mn-ea"/>
                <a:cs typeface="+mn-cs"/>
              </a:rPr>
              <a:t>Tratamiento</a:t>
            </a:r>
            <a:endParaRPr lang="es-ES_tradnl" dirty="0">
              <a:effectLst/>
            </a:endParaRPr>
          </a:p>
          <a:p>
            <a:pPr lvl="0"/>
            <a:r>
              <a:rPr lang="es-ES" sz="1200" kern="1200" dirty="0">
                <a:solidFill>
                  <a:schemeClr val="tx1"/>
                </a:solidFill>
                <a:effectLst/>
                <a:latin typeface="+mn-lt"/>
                <a:ea typeface="+mn-ea"/>
                <a:cs typeface="+mn-cs"/>
              </a:rPr>
              <a:t>Exacerbaciones</a:t>
            </a:r>
            <a:endParaRPr lang="es-ES_tradnl" dirty="0">
              <a:effectLst/>
            </a:endParaRPr>
          </a:p>
          <a:p>
            <a:pPr lvl="0"/>
            <a:r>
              <a:rPr lang="es-ES" sz="1200" kern="1200" dirty="0">
                <a:solidFill>
                  <a:schemeClr val="tx1"/>
                </a:solidFill>
                <a:effectLst/>
                <a:latin typeface="+mn-lt"/>
                <a:ea typeface="+mn-ea"/>
                <a:cs typeface="+mn-cs"/>
              </a:rPr>
              <a:t>Comorbilidades</a:t>
            </a:r>
            <a:endParaRPr lang="es-ES_tradnl" dirty="0">
              <a:effectLst/>
            </a:endParaRPr>
          </a:p>
          <a:p>
            <a:r>
              <a:rPr lang="es-ES" sz="1200" kern="1200" dirty="0">
                <a:solidFill>
                  <a:schemeClr val="tx1"/>
                </a:solidFill>
                <a:effectLst/>
                <a:latin typeface="+mn-lt"/>
                <a:ea typeface="+mn-ea"/>
                <a:cs typeface="+mn-cs"/>
              </a:rPr>
              <a:t>Cada sub-grupo, tuvo un coordinador a cargo de estimular la toma de decisión por consenso, en comunicación directa con la coordinación general. Se realizaron tres reuniones presenciales de entrenamiento y revisión de trabajo.</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cada subgrupo se realizó una discusión tipo plenaria tanto de las preguntas clínicas como de la estrategia de búsqueda, selección bibliográfica y las recomendaciones.  </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7703C-4CFD-6348-A127-EB094E3C3635}"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659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sz="1200" b="1" kern="1200" dirty="0">
                <a:solidFill>
                  <a:schemeClr val="tx1"/>
                </a:solidFill>
                <a:effectLst/>
                <a:latin typeface="+mn-lt"/>
                <a:ea typeface="+mn-ea"/>
                <a:cs typeface="+mn-cs"/>
              </a:rPr>
              <a:t>CURSO CLÍNICO, DIAGNÓSTICO, BÚSQUEDA DE CASOS, </a:t>
            </a:r>
            <a:r>
              <a:rPr lang="es-ES" sz="1200" b="1" kern="1200" dirty="0">
                <a:solidFill>
                  <a:schemeClr val="tx1"/>
                </a:solidFill>
                <a:effectLst/>
                <a:latin typeface="+mn-lt"/>
                <a:ea typeface="+mn-ea"/>
                <a:cs typeface="+mn-cs"/>
              </a:rPr>
              <a:t>ESTRATIFICACIÓN DE LA GRAVEDAD Y PRONÓSTICO</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CURSO CLÍNICO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Puntos clave:</a:t>
            </a:r>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La EPOC es una enfermedad heterogénea caracterizada por una amplia  variabilidad en su curso clínico, desde formas asintomáticas o con pocos síntomas y exacerbaciones, hasta cuadros graves incapacitantes acompañados habitualmente de exacerbaciones frecuentes. </a:t>
            </a:r>
            <a:endParaRPr lang="es-ES_tradnl" dirty="0">
              <a:effectLst/>
            </a:endParaRPr>
          </a:p>
          <a:p>
            <a:pPr lvl="0"/>
            <a:r>
              <a:rPr lang="es-ES" sz="1200" kern="1200" dirty="0">
                <a:solidFill>
                  <a:schemeClr val="tx1"/>
                </a:solidFill>
                <a:effectLst/>
                <a:latin typeface="+mn-lt"/>
                <a:ea typeface="+mn-ea"/>
                <a:cs typeface="+mn-cs"/>
              </a:rPr>
              <a:t>La variabilidad ocurre también en la función pulmonar identificándose pacientes con muy poca variación de la limitación al flujo de aire y otros con declinación acelerada de la función pulmonar.  </a:t>
            </a:r>
            <a:endParaRPr lang="es-ES_tradnl" dirty="0">
              <a:effectLst/>
            </a:endParaRPr>
          </a:p>
          <a:p>
            <a:pPr lvl="0"/>
            <a:r>
              <a:rPr lang="es-ES" sz="1200" kern="1200" dirty="0">
                <a:solidFill>
                  <a:schemeClr val="tx1"/>
                </a:solidFill>
                <a:effectLst/>
                <a:latin typeface="+mn-lt"/>
                <a:ea typeface="+mn-ea"/>
                <a:cs typeface="+mn-cs"/>
              </a:rPr>
              <a:t>El reconocimiento precoz de la EPOC es importante para modificar la exposición a factores de riesgo y mejorar el pronóstico.</a:t>
            </a:r>
            <a:endParaRPr lang="es-ES_tradnl" dirty="0">
              <a:effectLst/>
            </a:endParaRPr>
          </a:p>
          <a:p>
            <a:pPr lvl="0"/>
            <a:r>
              <a:rPr lang="es-ES" sz="1200" kern="1200" dirty="0">
                <a:solidFill>
                  <a:schemeClr val="tx1"/>
                </a:solidFill>
                <a:effectLst/>
                <a:latin typeface="+mn-lt"/>
                <a:ea typeface="+mn-ea"/>
                <a:cs typeface="+mn-cs"/>
              </a:rPr>
              <a:t>Los pacientes fumadores o expuestos a otros factores de riesgo, especialmente si tienen síntomas respiratorios, aunque no tengan limitación al flujo de aire y no cumplan el criterio diagnóstico de EPOC, requieren seguimiento por su mayor riesgo de desarrollar EPOC y por tener peores desenlaces clínicos.    </a:t>
            </a:r>
            <a:endParaRPr lang="es-ES_tradnl" dirty="0">
              <a:effectLst/>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EPOC es una enfermedad heterogénea cuyo origen, desarrollo y evolución tienen una amplia variabilidad y muchos vacíos de conocimiento(78,103). Cada vez se reconoce más que la aparición de limitación al flujo de aire (que define la enfermedad) es un evento posterior al desarrollo de cambios inflamatorios y estructurales que pueden manifestarse por síntomas o anormalidades en la tomografía y que representan una fase pre obstructiva (Pre-EPOC)(104). Esta observación motivó la realización de una búsqueda estructurada para responder la pregunta:</a:t>
            </a:r>
            <a:r>
              <a:rPr lang="es-ES" sz="1200" b="1" i="1" kern="1200" dirty="0">
                <a:solidFill>
                  <a:schemeClr val="tx1"/>
                </a:solidFill>
                <a:effectLst/>
                <a:latin typeface="+mn-lt"/>
                <a:ea typeface="+mn-ea"/>
                <a:cs typeface="+mn-cs"/>
              </a:rPr>
              <a:t> </a:t>
            </a:r>
            <a:r>
              <a:rPr lang="es-UY" sz="1200" b="1" i="1" kern="1200" dirty="0">
                <a:solidFill>
                  <a:schemeClr val="tx1"/>
                </a:solidFill>
                <a:effectLst/>
                <a:latin typeface="+mn-lt"/>
                <a:ea typeface="+mn-ea"/>
                <a:cs typeface="+mn-cs"/>
              </a:rPr>
              <a:t>Los pacientes sintomáticos (disnea, tos), con factores de riesgo, sin obstrucción tienen más riesgo de desarrollar EPOC?</a:t>
            </a:r>
            <a:r>
              <a:rPr lang="es-UY"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29</a:t>
            </a:fld>
            <a:endParaRPr lang="es-ES_tradnl"/>
          </a:p>
        </p:txBody>
      </p:sp>
    </p:spTree>
    <p:extLst>
      <p:ext uri="{BB962C8B-B14F-4D97-AF65-F5344CB8AC3E}">
        <p14:creationId xmlns:p14="http://schemas.microsoft.com/office/powerpoint/2010/main" val="30090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El documento de ALAT sobre la Enfermedad Pulmonar Obstructiva Crónica   2019, es una actualización de la guía de práctica clínica (GPC) 2014.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 un esfuerzo dirigido a adicionar las evidencias en las áreas en crecimiento y controversia, que ameriten una nueva aproximación diagnóstica y terapéutica.</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Participan colegas de distintos países de América Latina, utilizando nuevamente la metodología de GPC, formulando nuevas preguntas clínicas incorporadas a cada capítulo considerando las nuevas evidencias de las publicaciones realizadas a partir del 2014.</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Se incorporan un capítulo de Comorbilidades y uno con la visión de los pacientes.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Un reto mayor para estas Guías es aumentar la diseminación e implementación. Reconocemos que a pesar de los múltiples esfuerzos que se han hecho en materia de educación la comunidad médica, la industria, las universidades, asociaciones científicas y entes gubernamentales, todavía sigue siendo muy baja la implementación de recomendaciones en la práctica médica diaria, lo que conlleva a mal diagnóstico (sub-diagnóstico o sobre-diagnóstico), sub-tratamiento o tratamiento inadecuado.</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3</a:t>
            </a:fld>
            <a:endParaRPr lang="es-ES_tradnl"/>
          </a:p>
        </p:txBody>
      </p:sp>
    </p:spTree>
    <p:extLst>
      <p:ext uri="{BB962C8B-B14F-4D97-AF65-F5344CB8AC3E}">
        <p14:creationId xmlns:p14="http://schemas.microsoft.com/office/powerpoint/2010/main" val="252539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1" kern="1200" dirty="0" err="1">
                <a:solidFill>
                  <a:schemeClr val="tx1"/>
                </a:solidFill>
                <a:effectLst/>
                <a:latin typeface="+mn-lt"/>
                <a:ea typeface="+mn-ea"/>
                <a:cs typeface="+mn-cs"/>
              </a:rPr>
              <a:t>Puntos</a:t>
            </a:r>
            <a:r>
              <a:rPr lang="en-GB" sz="1200" b="1" kern="1200" dirty="0">
                <a:solidFill>
                  <a:schemeClr val="tx1"/>
                </a:solidFill>
                <a:effectLst/>
                <a:latin typeface="+mn-lt"/>
                <a:ea typeface="+mn-ea"/>
                <a:cs typeface="+mn-cs"/>
              </a:rPr>
              <a:t> clave:</a:t>
            </a:r>
          </a:p>
          <a:p>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El diagnóstico de EPOC se establece con la presencia en la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de limitación al flujo de aire (obstrucción) que persiste después de la administración de broncodilatador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/CVF &lt;0.70 post-BD) en una persona mayor de 40 años, habitualmente expuesta a un factor de riesgo para la enfermedad, y la exclusión de otras condiciones patológicas que expliquen la limitación al flujo de aire. Para establecer el diagnóstico de EPOC es entonces obligatorio realizar una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posbroncodilatador</a:t>
            </a:r>
            <a:r>
              <a:rPr lang="es-ES" sz="1200" kern="1200" dirty="0">
                <a:solidFill>
                  <a:schemeClr val="tx1"/>
                </a:solidFill>
                <a:effectLst/>
                <a:latin typeface="+mn-lt"/>
                <a:ea typeface="+mn-ea"/>
                <a:cs typeface="+mn-cs"/>
              </a:rPr>
              <a:t> y demostrar la presencia de limitación al flujo de aire. </a:t>
            </a:r>
          </a:p>
          <a:p>
            <a:pPr lvl="0"/>
            <a:endParaRPr lang="es-ES_tradnl" dirty="0">
              <a:effectLst/>
            </a:endParaRPr>
          </a:p>
          <a:p>
            <a:pPr lvl="0"/>
            <a:r>
              <a:rPr lang="es-ES" sz="1200" kern="1200" dirty="0">
                <a:solidFill>
                  <a:schemeClr val="tx1"/>
                </a:solidFill>
                <a:effectLst/>
                <a:latin typeface="+mn-lt"/>
                <a:ea typeface="+mn-ea"/>
                <a:cs typeface="+mn-cs"/>
              </a:rPr>
              <a:t>Toda persona mayor de 40 años con historia de exposición a factores de riesgo para EPOC (tabaco, combustibles de biomasa, vapores o polvos ocupacionales), aun siendo asintomática, debe ser estudiada. La presencia de síntomas o signos clínicos apoyan el diagnóstico de EPOC, pero su ausencia no lo excluye. </a:t>
            </a:r>
          </a:p>
          <a:p>
            <a:pPr lvl="0"/>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Toda persona mayor de 40 años con historia de exposición a factores de riesgo para EPOC y síntomas respiratorios o anormalidades </a:t>
            </a:r>
            <a:r>
              <a:rPr lang="es-ES" sz="1200" kern="1200" dirty="0" err="1">
                <a:solidFill>
                  <a:schemeClr val="tx1"/>
                </a:solidFill>
                <a:effectLst/>
                <a:latin typeface="+mn-lt"/>
                <a:ea typeface="+mn-ea"/>
                <a:cs typeface="+mn-cs"/>
              </a:rPr>
              <a:t>tomográficas</a:t>
            </a:r>
            <a:r>
              <a:rPr lang="es-ES" sz="1200" kern="1200" dirty="0">
                <a:solidFill>
                  <a:schemeClr val="tx1"/>
                </a:solidFill>
                <a:effectLst/>
                <a:latin typeface="+mn-lt"/>
                <a:ea typeface="+mn-ea"/>
                <a:cs typeface="+mn-cs"/>
              </a:rPr>
              <a:t> que no tiene limitación al flujo de aire en la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aunque no cumple el criterio diagnóstico de EPOC, no debe considerarse sana y justifica seguimiento periódico por su mayor riesgo de desarrollar obstrucción y tener desenlaces clínicos negativos. </a:t>
            </a:r>
          </a:p>
          <a:p>
            <a:pPr lvl="0"/>
            <a:endParaRPr lang="es-ES_tradnl" dirty="0">
              <a:effectLst/>
            </a:endParaRPr>
          </a:p>
          <a:p>
            <a:pPr lvl="0"/>
            <a:r>
              <a:rPr lang="es-CO" sz="1200" kern="1200" dirty="0">
                <a:solidFill>
                  <a:schemeClr val="tx1"/>
                </a:solidFill>
                <a:effectLst/>
                <a:latin typeface="+mn-lt"/>
                <a:ea typeface="+mn-ea"/>
                <a:cs typeface="+mn-cs"/>
              </a:rPr>
              <a:t>Los </a:t>
            </a:r>
            <a:r>
              <a:rPr lang="es-ES" sz="1200" kern="1200" dirty="0">
                <a:solidFill>
                  <a:schemeClr val="tx1"/>
                </a:solidFill>
                <a:effectLst/>
                <a:latin typeface="+mn-lt"/>
                <a:ea typeface="+mn-ea"/>
                <a:cs typeface="+mn-cs"/>
              </a:rPr>
              <a:t>estudios diagnósticos adicionales a la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son necesarios para descartar diagnósticos diferenciales, reconocer comorbilidades, definir la gravedad de la enfermedad y establecer el pronóstico. </a:t>
            </a:r>
          </a:p>
          <a:p>
            <a:pPr lvl="0"/>
            <a:endParaRPr lang="es-ES_tradnl" dirty="0">
              <a:effectLst/>
            </a:endParaRPr>
          </a:p>
          <a:p>
            <a:pPr lvl="0"/>
            <a:r>
              <a:rPr lang="es-ES" sz="1200" kern="1200" dirty="0">
                <a:solidFill>
                  <a:schemeClr val="tx1"/>
                </a:solidFill>
                <a:effectLst/>
                <a:latin typeface="+mn-lt"/>
                <a:ea typeface="+mn-ea"/>
                <a:cs typeface="+mn-cs"/>
              </a:rPr>
              <a:t>Es necesario identificar las comorbilidades, especialmente enfermedad cardiovascular, disfunción muscular, depresión y cáncer pulmonar, que impactan negativamente la mortalidad y las hospitalizaciones.</a:t>
            </a:r>
            <a:endParaRPr lang="es-ES_tradnl" dirty="0">
              <a:effectLst/>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30</a:t>
            </a:fld>
            <a:endParaRPr lang="es-ES_tradnl"/>
          </a:p>
        </p:txBody>
      </p:sp>
    </p:spTree>
    <p:extLst>
      <p:ext uri="{BB962C8B-B14F-4D97-AF65-F5344CB8AC3E}">
        <p14:creationId xmlns:p14="http://schemas.microsoft.com/office/powerpoint/2010/main" val="1239391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1" kern="1200" dirty="0" err="1">
                <a:solidFill>
                  <a:schemeClr val="tx1"/>
                </a:solidFill>
                <a:effectLst/>
                <a:latin typeface="+mn-lt"/>
                <a:ea typeface="+mn-ea"/>
                <a:cs typeface="+mn-cs"/>
              </a:rPr>
              <a:t>Puntos</a:t>
            </a:r>
            <a:r>
              <a:rPr lang="en-GB" sz="1200" b="1" kern="1200" dirty="0">
                <a:solidFill>
                  <a:schemeClr val="tx1"/>
                </a:solidFill>
                <a:effectLst/>
                <a:latin typeface="+mn-lt"/>
                <a:ea typeface="+mn-ea"/>
                <a:cs typeface="+mn-cs"/>
              </a:rPr>
              <a:t> clave:</a:t>
            </a:r>
          </a:p>
          <a:p>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El diagnóstico de EPOC se establece con la presencia en la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de limitación al flujo de aire (obstrucción) que persiste después de la administración de broncodilatador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/CVF &lt;0.70 post-BD) en una persona mayor de 40 años, habitualmente expuesta a un factor de riesgo para la enfermedad, y la exclusión de otras condiciones patológicas que expliquen la limitación al flujo de aire. Para establecer el diagnóstico de EPOC es entonces obligatorio realizar una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posbroncodilatador</a:t>
            </a:r>
            <a:r>
              <a:rPr lang="es-ES" sz="1200" kern="1200" dirty="0">
                <a:solidFill>
                  <a:schemeClr val="tx1"/>
                </a:solidFill>
                <a:effectLst/>
                <a:latin typeface="+mn-lt"/>
                <a:ea typeface="+mn-ea"/>
                <a:cs typeface="+mn-cs"/>
              </a:rPr>
              <a:t> y demostrar la presencia de limitación al flujo de aire. </a:t>
            </a:r>
          </a:p>
          <a:p>
            <a:pPr lvl="0"/>
            <a:endParaRPr lang="es-ES_tradnl" dirty="0">
              <a:effectLst/>
            </a:endParaRPr>
          </a:p>
          <a:p>
            <a:pPr lvl="0"/>
            <a:r>
              <a:rPr lang="es-ES" sz="1200" kern="1200" dirty="0">
                <a:solidFill>
                  <a:schemeClr val="tx1"/>
                </a:solidFill>
                <a:effectLst/>
                <a:latin typeface="+mn-lt"/>
                <a:ea typeface="+mn-ea"/>
                <a:cs typeface="+mn-cs"/>
              </a:rPr>
              <a:t>Toda persona mayor de 40 años con historia de exposición a factores de riesgo para EPOC (tabaco, combustibles de biomasa, vapores o polvos ocupacionales), aun siendo asintomática, debe ser estudiada. La presencia de síntomas o signos clínicos apoyan el diagnóstico de EPOC, pero su ausencia no lo excluye. </a:t>
            </a:r>
          </a:p>
          <a:p>
            <a:pPr lvl="0"/>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Toda persona mayor de 40 años con historia de exposición a factores de riesgo para EPOC y síntomas respiratorios o anormalidades </a:t>
            </a:r>
            <a:r>
              <a:rPr lang="es-ES" sz="1200" kern="1200" dirty="0" err="1">
                <a:solidFill>
                  <a:schemeClr val="tx1"/>
                </a:solidFill>
                <a:effectLst/>
                <a:latin typeface="+mn-lt"/>
                <a:ea typeface="+mn-ea"/>
                <a:cs typeface="+mn-cs"/>
              </a:rPr>
              <a:t>tomográficas</a:t>
            </a:r>
            <a:r>
              <a:rPr lang="es-ES" sz="1200" kern="1200" dirty="0">
                <a:solidFill>
                  <a:schemeClr val="tx1"/>
                </a:solidFill>
                <a:effectLst/>
                <a:latin typeface="+mn-lt"/>
                <a:ea typeface="+mn-ea"/>
                <a:cs typeface="+mn-cs"/>
              </a:rPr>
              <a:t> que no tiene limitación al flujo de aire en la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aunque no cumple el criterio diagnóstico de EPOC, no debe considerarse sana y justifica seguimiento periódico por su mayor riesgo de desarrollar obstrucción y tener desenlaces clínicos negativos. </a:t>
            </a:r>
          </a:p>
          <a:p>
            <a:pPr lvl="0"/>
            <a:endParaRPr lang="es-ES_tradnl" dirty="0">
              <a:effectLst/>
            </a:endParaRPr>
          </a:p>
          <a:p>
            <a:pPr lvl="0"/>
            <a:r>
              <a:rPr lang="es-CO" sz="1200" kern="1200" dirty="0">
                <a:solidFill>
                  <a:schemeClr val="tx1"/>
                </a:solidFill>
                <a:effectLst/>
                <a:latin typeface="+mn-lt"/>
                <a:ea typeface="+mn-ea"/>
                <a:cs typeface="+mn-cs"/>
              </a:rPr>
              <a:t>Los </a:t>
            </a:r>
            <a:r>
              <a:rPr lang="es-ES" sz="1200" kern="1200" dirty="0">
                <a:solidFill>
                  <a:schemeClr val="tx1"/>
                </a:solidFill>
                <a:effectLst/>
                <a:latin typeface="+mn-lt"/>
                <a:ea typeface="+mn-ea"/>
                <a:cs typeface="+mn-cs"/>
              </a:rPr>
              <a:t>estudios diagnósticos adicionales a la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son necesarios para descartar diagnósticos diferenciales, reconocer comorbilidades, definir la gravedad de la enfermedad y establecer el pronóstico. </a:t>
            </a:r>
          </a:p>
          <a:p>
            <a:pPr lvl="0"/>
            <a:endParaRPr lang="es-ES_tradnl" dirty="0">
              <a:effectLst/>
            </a:endParaRPr>
          </a:p>
          <a:p>
            <a:pPr lvl="0"/>
            <a:r>
              <a:rPr lang="es-ES" sz="1200" kern="1200" dirty="0">
                <a:solidFill>
                  <a:schemeClr val="tx1"/>
                </a:solidFill>
                <a:effectLst/>
                <a:latin typeface="+mn-lt"/>
                <a:ea typeface="+mn-ea"/>
                <a:cs typeface="+mn-cs"/>
              </a:rPr>
              <a:t>Es necesario identificar las comorbilidades, especialmente enfermedad cardiovascular, disfunción muscular, depresión y cáncer pulmonar, que impactan negativamente la mortalidad y las hospitalizaciones.</a:t>
            </a:r>
            <a:endParaRPr lang="es-ES_tradnl" dirty="0">
              <a:effectLst/>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31</a:t>
            </a:fld>
            <a:endParaRPr lang="es-ES_tradnl"/>
          </a:p>
        </p:txBody>
      </p:sp>
    </p:spTree>
    <p:extLst>
      <p:ext uri="{BB962C8B-B14F-4D97-AF65-F5344CB8AC3E}">
        <p14:creationId xmlns:p14="http://schemas.microsoft.com/office/powerpoint/2010/main" val="872431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 sospecha de EPOC se establece por la presencia de factores de riesgo  acompañada o no de síntomas respiratorios(155–158). En algunos casos la sospecha parte de los síntomas, generalmente disnea o tos con o sin expectoración, y en otros casos parte de la exposición a factores de riesgo para el desarrollo de EPOC (tabaco, combustibles de biomasa, vapores o polvos ocupacionales). En todo adulto de 40 años o más con historia de exposición a estos factores, con o sin síntomas respiratorios, se debe considerar el diagnóstico de EPOC y solicitar una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con broncodilatador. La presencia de limitación al flujo de aire post-broncodilatador confirma el diagnóstico de EPOC. Hecho el diagnóstico, la determinación de la intensidad de la disnea, el número de exacerbaciones y hospitalizaciones por exacerbación en el último año y el nivel de la limitación al flujo de aire permiten definir la gravedad de la EPOC y el nivel de asistencia médica requerida. El proceso diagnóstico de la EPOC incluye la sospecha clínica, confirmación, evaluación de la gravedad y pronóstico. En pacientes con limitación leve a moderada al flujo de aire, especialmente en fumadores de edad no avanzada, es recomendable realizar al menos una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en los siguientes dos años para ratificar el diagnóstico de EPOC ya que la limitación podría desaparecer(159,160).</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32</a:t>
            </a:fld>
            <a:endParaRPr lang="es-ES_tradnl"/>
          </a:p>
        </p:txBody>
      </p:sp>
    </p:spTree>
    <p:extLst>
      <p:ext uri="{BB962C8B-B14F-4D97-AF65-F5344CB8AC3E}">
        <p14:creationId xmlns:p14="http://schemas.microsoft.com/office/powerpoint/2010/main" val="1193929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 sospecha de EPOC se establece por la presencia de factores de riesgo  acompañada o no de síntomas respiratorios(155–158). En algunos casos la sospecha parte de los síntomas, generalmente disnea o tos con o sin expectoración, y en otros casos parte de la exposición a factores de riesgo para el desarrollo de EPOC (tabaco, combustibles de biomasa, vapores o polvos ocupacionales). En todo adulto de 40 años o más con historia de exposición a estos factores, con o sin síntomas respiratorios, se debe considerar el diagnóstico de EPOC y solicitar una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con broncodilatador. La presencia de limitación al flujo de aire post-broncodilatador confirma el diagnóstico de EPOC. Hecho el diagnóstico, la determinación de la intensidad de la disnea, el número de exacerbaciones y hospitalizaciones por exacerbación en el último año y el nivel de la limitación al flujo de aire permiten definir la gravedad de la EPOC y el nivel de asistencia médica requerida. El proceso diagnóstico de la EPOC incluye la sospecha clínica, confirmación, evaluación de la gravedad y pronóstico. En pacientes con limitación leve a moderada al flujo de aire, especialmente en fumadores de edad no avanzada, es recomendable realizar al menos una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en los siguientes dos años para ratificar el diagnóstico de EPOC ya que la limitación podría desaparecer(159,160).</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33</a:t>
            </a:fld>
            <a:endParaRPr lang="es-ES_tradnl"/>
          </a:p>
        </p:txBody>
      </p:sp>
    </p:spTree>
    <p:extLst>
      <p:ext uri="{BB962C8B-B14F-4D97-AF65-F5344CB8AC3E}">
        <p14:creationId xmlns:p14="http://schemas.microsoft.com/office/powerpoint/2010/main" val="1245491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1" kern="1200" dirty="0" err="1">
                <a:solidFill>
                  <a:schemeClr val="tx1"/>
                </a:solidFill>
                <a:effectLst/>
                <a:latin typeface="+mn-lt"/>
                <a:ea typeface="+mn-ea"/>
                <a:cs typeface="+mn-cs"/>
              </a:rPr>
              <a:t>Puntos</a:t>
            </a:r>
            <a:r>
              <a:rPr lang="en-GB" sz="1200" b="1" kern="1200" dirty="0">
                <a:solidFill>
                  <a:schemeClr val="tx1"/>
                </a:solidFill>
                <a:effectLst/>
                <a:latin typeface="+mn-lt"/>
                <a:ea typeface="+mn-ea"/>
                <a:cs typeface="+mn-cs"/>
              </a:rPr>
              <a:t> clave:</a:t>
            </a:r>
          </a:p>
          <a:p>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El diagnóstico de EPOC se establece con la presencia en la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de limitación al flujo de aire (obstrucción) que persiste después de la administración de broncodilatador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/CVF &lt;0.70 post-BD) en una persona mayor de 40 años, habitualmente expuesta a un factor de riesgo para la enfermedad, y la exclusión de otras condiciones patológicas que expliquen la limitación al flujo de aire. Para establecer el diagnóstico de EPOC es entonces obligatorio realizar una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posbroncodilatador</a:t>
            </a:r>
            <a:r>
              <a:rPr lang="es-ES" sz="1200" kern="1200" dirty="0">
                <a:solidFill>
                  <a:schemeClr val="tx1"/>
                </a:solidFill>
                <a:effectLst/>
                <a:latin typeface="+mn-lt"/>
                <a:ea typeface="+mn-ea"/>
                <a:cs typeface="+mn-cs"/>
              </a:rPr>
              <a:t> y demostrar la presencia de limitación al flujo de aire. </a:t>
            </a:r>
          </a:p>
          <a:p>
            <a:pPr lvl="0"/>
            <a:endParaRPr lang="es-ES_tradnl" dirty="0">
              <a:effectLst/>
            </a:endParaRPr>
          </a:p>
          <a:p>
            <a:pPr lvl="0"/>
            <a:r>
              <a:rPr lang="es-ES" sz="1200" kern="1200" dirty="0">
                <a:solidFill>
                  <a:schemeClr val="tx1"/>
                </a:solidFill>
                <a:effectLst/>
                <a:latin typeface="+mn-lt"/>
                <a:ea typeface="+mn-ea"/>
                <a:cs typeface="+mn-cs"/>
              </a:rPr>
              <a:t>Toda persona mayor de 40 años con historia de exposición a factores de riesgo para EPOC (tabaco, combustibles de biomasa, vapores o polvos ocupacionales), aun siendo asintomática, debe ser estudiada. La presencia de síntomas o signos clínicos apoyan el diagnóstico de EPOC, pero su ausencia no lo excluye. </a:t>
            </a:r>
          </a:p>
          <a:p>
            <a:pPr lvl="0"/>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Toda persona mayor de 40 años con historia de exposición a factores de riesgo para EPOC y síntomas respiratorios o anormalidades </a:t>
            </a:r>
            <a:r>
              <a:rPr lang="es-ES" sz="1200" kern="1200" dirty="0" err="1">
                <a:solidFill>
                  <a:schemeClr val="tx1"/>
                </a:solidFill>
                <a:effectLst/>
                <a:latin typeface="+mn-lt"/>
                <a:ea typeface="+mn-ea"/>
                <a:cs typeface="+mn-cs"/>
              </a:rPr>
              <a:t>tomográficas</a:t>
            </a:r>
            <a:r>
              <a:rPr lang="es-ES" sz="1200" kern="1200" dirty="0">
                <a:solidFill>
                  <a:schemeClr val="tx1"/>
                </a:solidFill>
                <a:effectLst/>
                <a:latin typeface="+mn-lt"/>
                <a:ea typeface="+mn-ea"/>
                <a:cs typeface="+mn-cs"/>
              </a:rPr>
              <a:t> que no tiene limitación al flujo de aire en la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aunque no cumple el criterio diagnóstico de EPOC, no debe considerarse sana y justifica seguimiento periódico por su mayor riesgo de desarrollar obstrucción y tener desenlaces clínicos negativos. </a:t>
            </a:r>
          </a:p>
          <a:p>
            <a:pPr lvl="0"/>
            <a:endParaRPr lang="es-ES_tradnl" dirty="0">
              <a:effectLst/>
            </a:endParaRPr>
          </a:p>
          <a:p>
            <a:pPr lvl="0"/>
            <a:r>
              <a:rPr lang="es-CO" sz="1200" kern="1200" dirty="0">
                <a:solidFill>
                  <a:schemeClr val="tx1"/>
                </a:solidFill>
                <a:effectLst/>
                <a:latin typeface="+mn-lt"/>
                <a:ea typeface="+mn-ea"/>
                <a:cs typeface="+mn-cs"/>
              </a:rPr>
              <a:t>Los </a:t>
            </a:r>
            <a:r>
              <a:rPr lang="es-ES" sz="1200" kern="1200" dirty="0">
                <a:solidFill>
                  <a:schemeClr val="tx1"/>
                </a:solidFill>
                <a:effectLst/>
                <a:latin typeface="+mn-lt"/>
                <a:ea typeface="+mn-ea"/>
                <a:cs typeface="+mn-cs"/>
              </a:rPr>
              <a:t>estudios diagnósticos adicionales a la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son necesarios para descartar diagnósticos diferenciales, reconocer comorbilidades, definir la gravedad de la enfermedad y establecer el pronóstico. </a:t>
            </a:r>
          </a:p>
          <a:p>
            <a:pPr lvl="0"/>
            <a:endParaRPr lang="es-ES_tradnl" dirty="0">
              <a:effectLst/>
            </a:endParaRPr>
          </a:p>
          <a:p>
            <a:pPr lvl="0"/>
            <a:r>
              <a:rPr lang="es-ES" sz="1200" kern="1200" dirty="0">
                <a:solidFill>
                  <a:schemeClr val="tx1"/>
                </a:solidFill>
                <a:effectLst/>
                <a:latin typeface="+mn-lt"/>
                <a:ea typeface="+mn-ea"/>
                <a:cs typeface="+mn-cs"/>
              </a:rPr>
              <a:t>Es necesario identificar las comorbilidades, especialmente enfermedad cardiovascular, disfunción muscular, depresión y cáncer pulmonar, que impactan negativamente la mortalidad y las hospitalizaciones.</a:t>
            </a:r>
            <a:endParaRPr lang="es-ES_tradnl" dirty="0">
              <a:effectLst/>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34</a:t>
            </a:fld>
            <a:endParaRPr lang="es-ES_tradnl"/>
          </a:p>
        </p:txBody>
      </p:sp>
    </p:spTree>
    <p:extLst>
      <p:ext uri="{BB962C8B-B14F-4D97-AF65-F5344CB8AC3E}">
        <p14:creationId xmlns:p14="http://schemas.microsoft.com/office/powerpoint/2010/main" val="3754452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1"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Escenarios para establecer la sospecha clínica de EPOC. </a:t>
            </a:r>
            <a:r>
              <a:rPr lang="es-ES" sz="1200" kern="1200" dirty="0">
                <a:solidFill>
                  <a:schemeClr val="tx1"/>
                </a:solidFill>
                <a:effectLst/>
                <a:latin typeface="+mn-lt"/>
                <a:ea typeface="+mn-ea"/>
                <a:cs typeface="+mn-cs"/>
              </a:rPr>
              <a:t>En algunos casos el paciente asiste a la consulta médica, en atención primaria o especializada, por sus síntomas respiratorios o, menos frecuentemente, para conocer su condición de salud por saberse expuesto a un factor de riesgo (chequeo). En estos casos, una historia clínica detallada es la base de la sospecha clínica de EPOC y del proceso diagnóstico subsecuente(155,158). En otros casos, que son la gran mayoría, el paciente no consulta porque no tiene síntomas, o los tiene y no les da importancia, o no tiene accesibilidad fácil al sistema de salud, o consulta por otras razones y no es detectado. En todos estos casos es necesario desarrollar estrategias y herramientas de fácil aplicación para hacer la detección de la EPOC de manera oportunista o activa(161–165). Casi todas estas herramientas usan la edad (40 años o más) y los factores de riesgo, con o sin síntomas respiratorios, para establecer la sospecha clínica y realizar la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Toda persona identificada con EPOC por una estrategia de búsqueda oportunista o cribado (tamizaje) debe tener una evaluación médica con una historia clínica detallada y seguir el proceso de estratificación del diagnóstico, evaluación y calificación de gravedad (Figura 2).</a:t>
            </a:r>
            <a:r>
              <a:rPr lang="es-ES"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Figura 2. Proceso diagnóstico de la EPOC</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35</a:t>
            </a:fld>
            <a:endParaRPr lang="es-ES_tradnl"/>
          </a:p>
        </p:txBody>
      </p:sp>
    </p:spTree>
    <p:extLst>
      <p:ext uri="{BB962C8B-B14F-4D97-AF65-F5344CB8AC3E}">
        <p14:creationId xmlns:p14="http://schemas.microsoft.com/office/powerpoint/2010/main" val="1947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1"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Escenarios para establecer la sospecha clínica de EPOC. </a:t>
            </a:r>
            <a:r>
              <a:rPr lang="es-ES" sz="1200" kern="1200" dirty="0">
                <a:solidFill>
                  <a:schemeClr val="tx1"/>
                </a:solidFill>
                <a:effectLst/>
                <a:latin typeface="+mn-lt"/>
                <a:ea typeface="+mn-ea"/>
                <a:cs typeface="+mn-cs"/>
              </a:rPr>
              <a:t>En algunos casos el paciente asiste a la consulta médica, en atención primaria o especializada, por sus síntomas respiratorios o, menos frecuentemente, para conocer su condición de salud por saberse expuesto a un factor de riesgo (chequeo). En estos casos, una historia clínica detallada es la base de la sospecha clínica de EPOC y del proceso diagnóstico subsecuente(155,158). En otros casos, que son la gran mayoría, el paciente no consulta porque no tiene síntomas, o los tiene y no les da importancia, o no tiene accesibilidad fácil al sistema de salud, o consulta por otras razones y no es detectado. En todos estos casos es necesario desarrollar estrategias y herramientas de fácil aplicación para hacer la detección de la EPOC de manera oportunista o activa(161–165). Casi todas estas herramientas usan la edad (40 años o más) y los factores de riesgo, con o sin síntomas respiratorios, para establecer la sospecha clínica y realizar la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Toda persona identificada con EPOC por una estrategia de búsqueda oportunista o cribado (tamizaje) debe tener una evaluación médica con una historia clínica detallada y seguir el proceso de estratificación del diagnóstico, evaluación y calificación de gravedad (Figura 2).</a:t>
            </a:r>
            <a:r>
              <a:rPr lang="es-ES"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Figura 2. Proceso diagnóstico de la EPOC</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36</a:t>
            </a:fld>
            <a:endParaRPr lang="es-ES_tradnl"/>
          </a:p>
        </p:txBody>
      </p:sp>
    </p:spTree>
    <p:extLst>
      <p:ext uri="{BB962C8B-B14F-4D97-AF65-F5344CB8AC3E}">
        <p14:creationId xmlns:p14="http://schemas.microsoft.com/office/powerpoint/2010/main" val="323726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Evaluación de los factores de riesgo: </a:t>
            </a:r>
            <a:r>
              <a:rPr lang="es-ES" sz="1200" kern="1200" dirty="0">
                <a:solidFill>
                  <a:schemeClr val="tx1"/>
                </a:solidFill>
                <a:effectLst/>
                <a:latin typeface="+mn-lt"/>
                <a:ea typeface="+mn-ea"/>
                <a:cs typeface="+mn-cs"/>
              </a:rPr>
              <a:t>El interrogatorio sobre la exposición al humo de tabaco, combustibles de biomasa, vapores, otros humos y polvos de origen ocupacional debe ser rutinario y detallado. Los aspectos principales a precisar son: la duración, intensidad y continuidad de la exposición. Con esto se calculan los índices de paquetes/año para el humo de tabaco (número promedio de cigarrillos fumados al día multiplicado por el número de años que fumó o ha fumado el paciente dividido por 20), el de horas-año para humo de leña (número promedio de horas al día cocinando con fogón de leña multiplicado por el número de años que cocinó con leña) (166) o el número de años usando leña como combustible para cocinar(167). Un sujeto de 40 años o más y fumador de ≥10 paquete/año o expuesto a humo de leña por más de 200 horas-año o 10 años tiene riesgo elevado de EPOC(166,167)</a:t>
            </a:r>
            <a:r>
              <a:rPr lang="es-ES" sz="1200" i="1" kern="1200" dirty="0">
                <a:solidFill>
                  <a:schemeClr val="tx1"/>
                </a:solidFill>
                <a:effectLst/>
                <a:latin typeface="+mn-lt"/>
                <a:ea typeface="+mn-ea"/>
                <a:cs typeface="+mn-cs"/>
              </a:rPr>
              <a:t>.</a:t>
            </a:r>
            <a:r>
              <a:rPr lang="es-ES" sz="1200" kern="1200" dirty="0">
                <a:solidFill>
                  <a:schemeClr val="tx1"/>
                </a:solidFill>
                <a:effectLst/>
                <a:latin typeface="+mn-lt"/>
                <a:ea typeface="+mn-ea"/>
                <a:cs typeface="+mn-cs"/>
              </a:rPr>
              <a:t> Los instrumentos usados para cribado (tamizaje) en búsqueda activa o para búsqueda oportunista pueden usar estos mismos puntos de corte. La asociación entre EPOC y la exposición ocupacional a vapores, polvos, humos y gases es cada vez mejor reconocida y obliga a interrogar de manera detallada sobre la historia ocupacional(168,169).</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Síntomas: </a:t>
            </a:r>
            <a:r>
              <a:rPr lang="es-ES" sz="1200" kern="1200" dirty="0">
                <a:solidFill>
                  <a:schemeClr val="tx1"/>
                </a:solidFill>
                <a:effectLst/>
                <a:latin typeface="+mn-lt"/>
                <a:ea typeface="+mn-ea"/>
                <a:cs typeface="+mn-cs"/>
              </a:rPr>
              <a:t>Alrededor del 30% de los pacientes con EPOC son asintomáticos y pueden pasar varios años entre la aparición de la limitación al flujo de aire y el desarrollo de las manifestaciones clínicas(118–120) con una heterogeneidad significativa de los síntomas respiratorios en la EPOC leve y moderada(170)</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y variabilidad en los casos de EPOC severa(130). La disnea, tos y expectoración son los síntomas cardinales de la EPOC(156,158) y su presencia e intensidad se relacionan con peores desenlaces clínicos(155,171).</a:t>
            </a:r>
          </a:p>
          <a:p>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disnea de esfuerzo es el síntoma más frecuente(120,130,131). La percepción de la disnea es variable entre los sujetos por lo que se recomienda estandarizar su medición con el uso de escalas </a:t>
            </a:r>
            <a:r>
              <a:rPr lang="es-ES" sz="1200" kern="1200" dirty="0" err="1">
                <a:solidFill>
                  <a:schemeClr val="tx1"/>
                </a:solidFill>
                <a:effectLst/>
                <a:latin typeface="+mn-lt"/>
                <a:ea typeface="+mn-ea"/>
                <a:cs typeface="+mn-cs"/>
              </a:rPr>
              <a:t>autoadministradas</a:t>
            </a:r>
            <a:r>
              <a:rPr lang="es-ES" sz="1200" kern="1200" dirty="0">
                <a:solidFill>
                  <a:schemeClr val="tx1"/>
                </a:solidFill>
                <a:effectLst/>
                <a:latin typeface="+mn-lt"/>
                <a:ea typeface="+mn-ea"/>
                <a:cs typeface="+mn-cs"/>
              </a:rPr>
              <a:t>. Por su fácil uso y amplia validación recomendamos utilizar la escala modificada del Medical </a:t>
            </a:r>
            <a:r>
              <a:rPr lang="es-ES" sz="1200" kern="1200" dirty="0" err="1">
                <a:solidFill>
                  <a:schemeClr val="tx1"/>
                </a:solidFill>
                <a:effectLst/>
                <a:latin typeface="+mn-lt"/>
                <a:ea typeface="+mn-ea"/>
                <a:cs typeface="+mn-cs"/>
              </a:rPr>
              <a:t>Research</a:t>
            </a:r>
            <a:r>
              <a:rPr lang="es-ES" sz="1200" kern="1200" dirty="0">
                <a:solidFill>
                  <a:schemeClr val="tx1"/>
                </a:solidFill>
                <a:effectLst/>
                <a:latin typeface="+mn-lt"/>
                <a:ea typeface="+mn-ea"/>
                <a:cs typeface="+mn-cs"/>
              </a:rPr>
              <a:t> Council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(Tabla 1)</a:t>
            </a:r>
            <a:r>
              <a:rPr lang="es-ES" sz="1200" b="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(172–175). Aunque existe una relación débil entre el grado de disnea y la gravedad de la obstrucción al flujo de aire(132,133,176–178), la disnea se correlaciona consistentemente con la mortalidad(179) por lo que su medición objetiva por la escala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debe considerarse un criterio básico de la graduación de la gravedad de la EPOC.</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37</a:t>
            </a:fld>
            <a:endParaRPr lang="es-ES_tradnl"/>
          </a:p>
        </p:txBody>
      </p:sp>
    </p:spTree>
    <p:extLst>
      <p:ext uri="{BB962C8B-B14F-4D97-AF65-F5344CB8AC3E}">
        <p14:creationId xmlns:p14="http://schemas.microsoft.com/office/powerpoint/2010/main" val="305647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Evaluación de los factores de riesgo: </a:t>
            </a:r>
            <a:r>
              <a:rPr lang="es-ES" sz="1200" kern="1200" dirty="0">
                <a:solidFill>
                  <a:schemeClr val="tx1"/>
                </a:solidFill>
                <a:effectLst/>
                <a:latin typeface="+mn-lt"/>
                <a:ea typeface="+mn-ea"/>
                <a:cs typeface="+mn-cs"/>
              </a:rPr>
              <a:t>El interrogatorio sobre la exposición al humo de tabaco, combustibles de biomasa, vapores, otros humos y polvos de origen ocupacional debe ser rutinario y detallado. Los aspectos principales a precisar son: la duración, intensidad y continuidad de la exposición. Con esto se calculan los índices de paquetes/año para el humo de tabaco (número promedio de cigarrillos fumados al día multiplicado por el número de años que fumó o ha fumado el paciente dividido por 20), el de horas-año para humo de leña (número promedio de horas al día cocinando con fogón de leña multiplicado por el número de años que cocinó con leña) (166) o el número de años usando leña como combustible para cocinar(167). Un sujeto de 40 años o más y fumador de ≥10 paquete/año o expuesto a humo de leña por más de 200 horas-año o 10 años tiene riesgo elevado de EPOC(166,167)</a:t>
            </a:r>
            <a:r>
              <a:rPr lang="es-ES" sz="1200" i="1" kern="1200" dirty="0">
                <a:solidFill>
                  <a:schemeClr val="tx1"/>
                </a:solidFill>
                <a:effectLst/>
                <a:latin typeface="+mn-lt"/>
                <a:ea typeface="+mn-ea"/>
                <a:cs typeface="+mn-cs"/>
              </a:rPr>
              <a:t>.</a:t>
            </a:r>
            <a:r>
              <a:rPr lang="es-ES" sz="1200" kern="1200" dirty="0">
                <a:solidFill>
                  <a:schemeClr val="tx1"/>
                </a:solidFill>
                <a:effectLst/>
                <a:latin typeface="+mn-lt"/>
                <a:ea typeface="+mn-ea"/>
                <a:cs typeface="+mn-cs"/>
              </a:rPr>
              <a:t> Los instrumentos usados para cribado (tamizaje) en búsqueda activa o para búsqueda oportunista pueden usar estos mismos puntos de corte. La asociación entre EPOC y la exposición ocupacional a vapores, polvos, humos y gases es cada vez mejor reconocida y obliga a interrogar de manera detallada sobre la historia ocupacional(168,169).</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Síntomas: </a:t>
            </a:r>
            <a:r>
              <a:rPr lang="es-ES" sz="1200" kern="1200" dirty="0">
                <a:solidFill>
                  <a:schemeClr val="tx1"/>
                </a:solidFill>
                <a:effectLst/>
                <a:latin typeface="+mn-lt"/>
                <a:ea typeface="+mn-ea"/>
                <a:cs typeface="+mn-cs"/>
              </a:rPr>
              <a:t>Alrededor del 30% de los pacientes con EPOC son asintomáticos y pueden pasar varios años entre la aparición de la limitación al flujo de aire y el desarrollo de las manifestaciones clínicas(118–120) con una heterogeneidad significativa de los síntomas respiratorios en la EPOC leve y moderada(170)</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y variabilidad en los casos de EPOC severa(130). La disnea, tos y expectoración son los síntomas cardinales de la EPOC(156,158) y su presencia e intensidad se relacionan con peores desenlaces clínicos(155,171).</a:t>
            </a:r>
          </a:p>
          <a:p>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disnea de esfuerzo es el síntoma más frecuente(120,130,131). La percepción de la disnea es variable entre los sujetos por lo que se recomienda estandarizar su medición con el uso de escalas </a:t>
            </a:r>
            <a:r>
              <a:rPr lang="es-ES" sz="1200" kern="1200" dirty="0" err="1">
                <a:solidFill>
                  <a:schemeClr val="tx1"/>
                </a:solidFill>
                <a:effectLst/>
                <a:latin typeface="+mn-lt"/>
                <a:ea typeface="+mn-ea"/>
                <a:cs typeface="+mn-cs"/>
              </a:rPr>
              <a:t>autoadministradas</a:t>
            </a:r>
            <a:r>
              <a:rPr lang="es-ES" sz="1200" kern="1200" dirty="0">
                <a:solidFill>
                  <a:schemeClr val="tx1"/>
                </a:solidFill>
                <a:effectLst/>
                <a:latin typeface="+mn-lt"/>
                <a:ea typeface="+mn-ea"/>
                <a:cs typeface="+mn-cs"/>
              </a:rPr>
              <a:t>. Por su fácil uso y amplia validación recomendamos utilizar la escala modificada del Medical </a:t>
            </a:r>
            <a:r>
              <a:rPr lang="es-ES" sz="1200" kern="1200" dirty="0" err="1">
                <a:solidFill>
                  <a:schemeClr val="tx1"/>
                </a:solidFill>
                <a:effectLst/>
                <a:latin typeface="+mn-lt"/>
                <a:ea typeface="+mn-ea"/>
                <a:cs typeface="+mn-cs"/>
              </a:rPr>
              <a:t>Research</a:t>
            </a:r>
            <a:r>
              <a:rPr lang="es-ES" sz="1200" kern="1200" dirty="0">
                <a:solidFill>
                  <a:schemeClr val="tx1"/>
                </a:solidFill>
                <a:effectLst/>
                <a:latin typeface="+mn-lt"/>
                <a:ea typeface="+mn-ea"/>
                <a:cs typeface="+mn-cs"/>
              </a:rPr>
              <a:t> Council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(Tabla 1)</a:t>
            </a:r>
            <a:r>
              <a:rPr lang="es-ES" sz="1200" b="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(172–175). Aunque existe una relación débil entre el grado de disnea y la gravedad de la obstrucción al flujo de aire(132,133,176–178), la disnea se correlaciona consistentemente con la mortalidad(179) por lo que su medición objetiva por la escala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debe considerarse un criterio básico de la graduación de la gravedad de la EPOC.</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38</a:t>
            </a:fld>
            <a:endParaRPr lang="es-ES_tradnl"/>
          </a:p>
        </p:txBody>
      </p:sp>
    </p:spTree>
    <p:extLst>
      <p:ext uri="{BB962C8B-B14F-4D97-AF65-F5344CB8AC3E}">
        <p14:creationId xmlns:p14="http://schemas.microsoft.com/office/powerpoint/2010/main" val="378956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Confirmación diagnóstica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a:solidFill>
                <a:schemeClr val="tx1"/>
              </a:solidFill>
              <a:effectLst/>
              <a:latin typeface="+mn-lt"/>
              <a:ea typeface="+mn-ea"/>
              <a:cs typeface="+mn-cs"/>
            </a:endParaRPr>
          </a:p>
          <a:p>
            <a:r>
              <a:rPr lang="es-ES" sz="1200" b="1" kern="1200" dirty="0" err="1">
                <a:solidFill>
                  <a:schemeClr val="tx1"/>
                </a:solidFill>
                <a:effectLst/>
                <a:latin typeface="+mn-lt"/>
                <a:ea typeface="+mn-ea"/>
                <a:cs typeface="+mn-cs"/>
              </a:rPr>
              <a:t>Espirometría</a:t>
            </a:r>
            <a:r>
              <a:rPr lang="es-ES" sz="1200" b="1" kern="1200" dirty="0">
                <a:solidFill>
                  <a:schemeClr val="tx1"/>
                </a:solidFill>
                <a:effectLst/>
                <a:latin typeface="+mn-lt"/>
                <a:ea typeface="+mn-ea"/>
                <a:cs typeface="+mn-cs"/>
              </a:rPr>
              <a:t> post-broncodilatador</a:t>
            </a:r>
            <a:r>
              <a:rPr lang="es-ES" sz="1200" kern="1200" dirty="0">
                <a:solidFill>
                  <a:schemeClr val="tx1"/>
                </a:solidFill>
                <a:effectLst/>
                <a:latin typeface="+mn-lt"/>
                <a:ea typeface="+mn-ea"/>
                <a:cs typeface="+mn-cs"/>
              </a:rPr>
              <a:t>. Para el diagnóstico de la EPOC es imprescindible realizar una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que permita confirmar la presencia de limitación al flujo de aire. Esta se establece por una relación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/CVF &lt;0,70 post-BD(155,156).  Este criterio, por su fácil aplicabilidad, es el parámetro de elección para el diagnóstico de la EPOC. Sin embargo, puede </a:t>
            </a:r>
            <a:r>
              <a:rPr lang="es-ES" sz="1200" kern="1200" dirty="0" err="1">
                <a:solidFill>
                  <a:schemeClr val="tx1"/>
                </a:solidFill>
                <a:effectLst/>
                <a:latin typeface="+mn-lt"/>
                <a:ea typeface="+mn-ea"/>
                <a:cs typeface="+mn-cs"/>
              </a:rPr>
              <a:t>subdiagnosticar</a:t>
            </a:r>
            <a:r>
              <a:rPr lang="es-ES" sz="1200" kern="1200" dirty="0">
                <a:solidFill>
                  <a:schemeClr val="tx1"/>
                </a:solidFill>
                <a:effectLst/>
                <a:latin typeface="+mn-lt"/>
                <a:ea typeface="+mn-ea"/>
                <a:cs typeface="+mn-cs"/>
              </a:rPr>
              <a:t> la presencia de limitación al flujo de aire en jóvenes con factores de riesgo y </a:t>
            </a:r>
            <a:r>
              <a:rPr lang="es-ES" sz="1200" kern="1200" dirty="0" err="1">
                <a:solidFill>
                  <a:schemeClr val="tx1"/>
                </a:solidFill>
                <a:effectLst/>
                <a:latin typeface="+mn-lt"/>
                <a:ea typeface="+mn-ea"/>
                <a:cs typeface="+mn-cs"/>
              </a:rPr>
              <a:t>sobrediagnosticarla</a:t>
            </a:r>
            <a:r>
              <a:rPr lang="es-ES" sz="1200" kern="1200" dirty="0">
                <a:solidFill>
                  <a:schemeClr val="tx1"/>
                </a:solidFill>
                <a:effectLst/>
                <a:latin typeface="+mn-lt"/>
                <a:ea typeface="+mn-ea"/>
                <a:cs typeface="+mn-cs"/>
              </a:rPr>
              <a:t> en personas mayores de 65 años sin factores de riesgo(188,189). Por esta razón se han propuesto criterios alternativos como la relación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/CVF post-BD por debajo del límite inferior de la normalidad (&lt;percentil 5)  o la relación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/VEF</a:t>
            </a:r>
            <a:r>
              <a:rPr lang="es-ES" sz="1200" kern="1200" baseline="-25000" dirty="0">
                <a:solidFill>
                  <a:schemeClr val="tx1"/>
                </a:solidFill>
                <a:effectLst/>
                <a:latin typeface="+mn-lt"/>
                <a:ea typeface="+mn-ea"/>
                <a:cs typeface="+mn-cs"/>
              </a:rPr>
              <a:t>6</a:t>
            </a:r>
            <a:r>
              <a:rPr lang="es-ES" sz="1200" kern="1200" dirty="0">
                <a:solidFill>
                  <a:schemeClr val="tx1"/>
                </a:solidFill>
                <a:effectLst/>
                <a:latin typeface="+mn-lt"/>
                <a:ea typeface="+mn-ea"/>
                <a:cs typeface="+mn-cs"/>
              </a:rPr>
              <a:t> &lt;0.70 post-BD(35,190). Para esta Guía recomendamos como criterio diagnóstico de EPOC una relación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/CVF &lt;0.70 post-BD (criterio del cociente fijo). Comprobada la limitación al flujo de aire, 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expresado como porcentaje del valor esperado, es la variable que define la gravedad de la limitación al flujo de aire (Tabla 2).</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39</a:t>
            </a:fld>
            <a:endParaRPr lang="es-ES_tradnl"/>
          </a:p>
        </p:txBody>
      </p:sp>
    </p:spTree>
    <p:extLst>
      <p:ext uri="{BB962C8B-B14F-4D97-AF65-F5344CB8AC3E}">
        <p14:creationId xmlns:p14="http://schemas.microsoft.com/office/powerpoint/2010/main" val="1488955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METODOLOGÍA DE ELABORACIÓN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Se realizó un manual de procedimientos o guía metodológica, utilizando herramientas provenientes de diferentes centros (</a:t>
            </a:r>
            <a:r>
              <a:rPr lang="es-ES" sz="1200" u="none" strike="noStrike" kern="1200" dirty="0">
                <a:solidFill>
                  <a:schemeClr val="tx1"/>
                </a:solidFill>
                <a:effectLst/>
                <a:latin typeface="+mn-lt"/>
                <a:ea typeface="+mn-ea"/>
                <a:cs typeface="+mn-cs"/>
                <a:hlinkClick r:id="rId3"/>
              </a:rPr>
              <a:t>www.g-i-n.net</a:t>
            </a:r>
            <a:r>
              <a:rPr lang="es-ES" sz="1200" kern="1200" dirty="0">
                <a:solidFill>
                  <a:schemeClr val="tx1"/>
                </a:solidFill>
                <a:effectLst/>
                <a:latin typeface="+mn-lt"/>
                <a:ea typeface="+mn-ea"/>
                <a:cs typeface="+mn-cs"/>
              </a:rPr>
              <a:t>, </a:t>
            </a:r>
            <a:r>
              <a:rPr lang="es-ES" sz="1200" u="none" strike="noStrike" kern="1200" dirty="0">
                <a:solidFill>
                  <a:schemeClr val="tx1"/>
                </a:solidFill>
                <a:effectLst/>
                <a:latin typeface="+mn-lt"/>
                <a:ea typeface="+mn-ea"/>
                <a:cs typeface="+mn-cs"/>
                <a:hlinkClick r:id="rId4"/>
              </a:rPr>
              <a:t>www.guiasalud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www.agreetrust.org</a:t>
            </a:r>
            <a:r>
              <a:rPr lang="es-ES" sz="1200" kern="1200" dirty="0">
                <a:solidFill>
                  <a:schemeClr val="tx1"/>
                </a:solidFill>
                <a:effectLst/>
                <a:latin typeface="+mn-lt"/>
                <a:ea typeface="+mn-ea"/>
                <a:cs typeface="+mn-cs"/>
              </a:rPr>
              <a:t>) dedicados a la elaboración, diseminación y/o implementación de GPC.</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Formación del grupo de trabajo y</a:t>
            </a:r>
            <a:r>
              <a:rPr lang="es-ES" sz="1200" b="1" i="1" kern="1200" dirty="0">
                <a:solidFill>
                  <a:schemeClr val="tx1"/>
                </a:solidFill>
                <a:effectLst/>
                <a:latin typeface="+mn-lt"/>
                <a:ea typeface="+mn-ea"/>
                <a:cs typeface="+mn-cs"/>
              </a:rPr>
              <a:t> distribución de roles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Se convocó a un grupo de asociados con experiencia en elaboración y/o evaluación de GPC para conformar el grupo de trabajo. Los participantes se integraron en 6 sub-grupos: </a:t>
            </a:r>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Epidemiología</a:t>
            </a:r>
            <a:endParaRPr lang="es-ES_tradnl" dirty="0">
              <a:effectLst/>
            </a:endParaRPr>
          </a:p>
          <a:p>
            <a:pPr lvl="0"/>
            <a:r>
              <a:rPr lang="es-ES" sz="1200" kern="1200" dirty="0">
                <a:solidFill>
                  <a:schemeClr val="tx1"/>
                </a:solidFill>
                <a:effectLst/>
                <a:latin typeface="+mn-lt"/>
                <a:ea typeface="+mn-ea"/>
                <a:cs typeface="+mn-cs"/>
              </a:rPr>
              <a:t>Metodología</a:t>
            </a:r>
            <a:endParaRPr lang="es-ES_tradnl" dirty="0">
              <a:effectLst/>
            </a:endParaRPr>
          </a:p>
          <a:p>
            <a:pPr lvl="0"/>
            <a:r>
              <a:rPr lang="es-ES" sz="1200" kern="1200" dirty="0">
                <a:solidFill>
                  <a:schemeClr val="tx1"/>
                </a:solidFill>
                <a:effectLst/>
                <a:latin typeface="+mn-lt"/>
                <a:ea typeface="+mn-ea"/>
                <a:cs typeface="+mn-cs"/>
              </a:rPr>
              <a:t>Diagnóstico</a:t>
            </a:r>
            <a:endParaRPr lang="es-ES_tradnl" dirty="0">
              <a:effectLst/>
            </a:endParaRPr>
          </a:p>
          <a:p>
            <a:pPr lvl="0"/>
            <a:r>
              <a:rPr lang="es-ES" sz="1200" kern="1200" dirty="0">
                <a:solidFill>
                  <a:schemeClr val="tx1"/>
                </a:solidFill>
                <a:effectLst/>
                <a:latin typeface="+mn-lt"/>
                <a:ea typeface="+mn-ea"/>
                <a:cs typeface="+mn-cs"/>
              </a:rPr>
              <a:t>Tratamiento</a:t>
            </a:r>
            <a:endParaRPr lang="es-ES_tradnl" dirty="0">
              <a:effectLst/>
            </a:endParaRPr>
          </a:p>
          <a:p>
            <a:pPr lvl="0"/>
            <a:r>
              <a:rPr lang="es-ES" sz="1200" kern="1200" dirty="0">
                <a:solidFill>
                  <a:schemeClr val="tx1"/>
                </a:solidFill>
                <a:effectLst/>
                <a:latin typeface="+mn-lt"/>
                <a:ea typeface="+mn-ea"/>
                <a:cs typeface="+mn-cs"/>
              </a:rPr>
              <a:t>Exacerbaciones</a:t>
            </a:r>
            <a:endParaRPr lang="es-ES_tradnl" dirty="0">
              <a:effectLst/>
            </a:endParaRPr>
          </a:p>
          <a:p>
            <a:pPr lvl="0"/>
            <a:r>
              <a:rPr lang="es-ES" sz="1200" kern="1200" dirty="0">
                <a:solidFill>
                  <a:schemeClr val="tx1"/>
                </a:solidFill>
                <a:effectLst/>
                <a:latin typeface="+mn-lt"/>
                <a:ea typeface="+mn-ea"/>
                <a:cs typeface="+mn-cs"/>
              </a:rPr>
              <a:t>Comorbilidades</a:t>
            </a:r>
            <a:endParaRPr lang="es-ES_tradnl" dirty="0">
              <a:effectLst/>
            </a:endParaRPr>
          </a:p>
          <a:p>
            <a:r>
              <a:rPr lang="es-ES" sz="1200" kern="1200" dirty="0">
                <a:solidFill>
                  <a:schemeClr val="tx1"/>
                </a:solidFill>
                <a:effectLst/>
                <a:latin typeface="+mn-lt"/>
                <a:ea typeface="+mn-ea"/>
                <a:cs typeface="+mn-cs"/>
              </a:rPr>
              <a:t>Cada sub-grupo, tuvo un coordinador a cargo de estimular la toma de decisión por consenso, en comunicación directa con la coordinación general. Se realizaron tres reuniones presenciales de entrenamiento y revisión de trabajo.</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cada subgrupo se realizó una discusión tipo plenaria tanto de las preguntas clínicas como de la estrategia de búsqueda, selección bibliográfica y las recomendaciones.  </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4</a:t>
            </a:fld>
            <a:endParaRPr lang="es-ES_tradnl"/>
          </a:p>
        </p:txBody>
      </p:sp>
    </p:spTree>
    <p:extLst>
      <p:ext uri="{BB962C8B-B14F-4D97-AF65-F5344CB8AC3E}">
        <p14:creationId xmlns:p14="http://schemas.microsoft.com/office/powerpoint/2010/main" val="20077439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Reversibilidad aguda con los broncodilatadores. </a:t>
            </a:r>
            <a:r>
              <a:rPr lang="es-ES" sz="1200" kern="1200" dirty="0">
                <a:solidFill>
                  <a:schemeClr val="tx1"/>
                </a:solidFill>
                <a:effectLst/>
                <a:latin typeface="+mn-lt"/>
                <a:ea typeface="+mn-ea"/>
                <a:cs typeface="+mn-cs"/>
              </a:rPr>
              <a:t>Se considera que hay reversibilidad al broncodilatador cuando el VEF</a:t>
            </a:r>
            <a:r>
              <a:rPr lang="es-ES" sz="1200" kern="1200" baseline="-25000" dirty="0">
                <a:solidFill>
                  <a:schemeClr val="tx1"/>
                </a:solidFill>
                <a:effectLst/>
                <a:latin typeface="+mn-lt"/>
                <a:ea typeface="+mn-ea"/>
                <a:cs typeface="+mn-cs"/>
              </a:rPr>
              <a:t>1 </a:t>
            </a:r>
            <a:r>
              <a:rPr lang="es-ES" sz="1200" kern="1200" dirty="0">
                <a:solidFill>
                  <a:schemeClr val="tx1"/>
                </a:solidFill>
                <a:effectLst/>
                <a:latin typeface="+mn-lt"/>
                <a:ea typeface="+mn-ea"/>
                <a:cs typeface="+mn-cs"/>
              </a:rPr>
              <a:t>y/o la CVF aumentan ≥12% y ≥200 ml, 15 a 20 minutos después de administrar un broncodilatador(120,191).  Se estima que aproximadamente una tercera parte de los pacientes con EPOC tiene reversibilidad(120,192–194). La presencia de reversibilidad aguda al broncodilatador no permite discriminar el asma de la EPOC.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Diagnóstico diferencial</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Se debe hacer diagnóstico diferencial con otras enfermedades respiratorias que causan limitación al flujo de aire como asma, tuberculosis o sus secuelas, neumoconiosis, bronquiectasias, bronquiolitis constrictiva y obstrucción de la vía aérea superior(195,196).</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diagnóstico diferencial con el asma es importante por las diferencias en pronóstico y enfoque terapéutico y puede ser difícil(197). En general, en el asma la edad de inicio de los síntomas es más temprana (antes de los 40 años) y los síntomas tienen un carácter episódico, predominando las sibilancias, con períodos variables asintomáticos. Con frecuencia hay síntomas alérgicos asociados, antecedentes personales o familiares de manifestaciones atópicas o historia de enfermedad respiratoria no precisada en la infancia o adolescencia (Tabla 3)(198–200). Por ser dos enfermedades prevalentes no es raro, sin embargo, que la EPOC y el asma coexistan(107,145,146,201,202).</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Tabla 3. Diagnóstico diferencial entre la EPOC y Asma</a:t>
            </a:r>
          </a:p>
          <a:p>
            <a:endParaRPr lang="es-ES" sz="1200" b="1"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Broncodilatadores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Estos fármacos son la piedra angular del tratamiento farmacológico de la EPOC.  De acuerdo a la duración de acción se clasifican en broncodilatadores de acción corta y de acción prolongada y por el mecanismo de acción en </a:t>
            </a:r>
            <a:r>
              <a:rPr lang="es-ES" sz="1200" kern="1200" dirty="0" err="1">
                <a:solidFill>
                  <a:schemeClr val="tx1"/>
                </a:solidFill>
                <a:effectLst/>
                <a:latin typeface="+mn-lt"/>
                <a:ea typeface="+mn-ea"/>
                <a:cs typeface="+mn-cs"/>
              </a:rPr>
              <a:t>antimuscarínicos</a:t>
            </a:r>
            <a:r>
              <a:rPr lang="es-ES" sz="1200" kern="1200" dirty="0">
                <a:solidFill>
                  <a:schemeClr val="tx1"/>
                </a:solidFill>
                <a:effectLst/>
                <a:latin typeface="+mn-lt"/>
                <a:ea typeface="+mn-ea"/>
                <a:cs typeface="+mn-cs"/>
              </a:rPr>
              <a:t> y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El tratamiento regular con broncodilatadores de acción prolongada es más efectivo y conveniente que el tratamiento con los de acción corta(313–316).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Broncodilatadores de acción corta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La duración del efecto de los broncodilatadores de acción corta como los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(salbutamol, </a:t>
            </a:r>
            <a:r>
              <a:rPr lang="es-ES" sz="1200" kern="1200" dirty="0" err="1">
                <a:solidFill>
                  <a:schemeClr val="tx1"/>
                </a:solidFill>
                <a:effectLst/>
                <a:latin typeface="+mn-lt"/>
                <a:ea typeface="+mn-ea"/>
                <a:cs typeface="+mn-cs"/>
              </a:rPr>
              <a:t>fenoterol</a:t>
            </a:r>
            <a:r>
              <a:rPr lang="es-ES" sz="1200" kern="1200" dirty="0">
                <a:solidFill>
                  <a:schemeClr val="tx1"/>
                </a:solidFill>
                <a:effectLst/>
                <a:latin typeface="+mn-lt"/>
                <a:ea typeface="+mn-ea"/>
                <a:cs typeface="+mn-cs"/>
              </a:rPr>
              <a:t> y </a:t>
            </a:r>
            <a:r>
              <a:rPr lang="es-ES" sz="1200" kern="1200" dirty="0" err="1">
                <a:solidFill>
                  <a:schemeClr val="tx1"/>
                </a:solidFill>
                <a:effectLst/>
                <a:latin typeface="+mn-lt"/>
                <a:ea typeface="+mn-ea"/>
                <a:cs typeface="+mn-cs"/>
              </a:rPr>
              <a:t>terbutalina</a:t>
            </a:r>
            <a:r>
              <a:rPr lang="es-ES" sz="1200" kern="1200" dirty="0">
                <a:solidFill>
                  <a:schemeClr val="tx1"/>
                </a:solidFill>
                <a:effectLst/>
                <a:latin typeface="+mn-lt"/>
                <a:ea typeface="+mn-ea"/>
                <a:cs typeface="+mn-cs"/>
              </a:rPr>
              <a:t>) y </a:t>
            </a:r>
            <a:r>
              <a:rPr lang="es-ES" sz="1200" kern="1200" dirty="0" err="1">
                <a:solidFill>
                  <a:schemeClr val="tx1"/>
                </a:solidFill>
                <a:effectLst/>
                <a:latin typeface="+mn-lt"/>
                <a:ea typeface="+mn-ea"/>
                <a:cs typeface="+mn-cs"/>
              </a:rPr>
              <a:t>antimuscarínicos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es de 6-8 horas. Pueden ser usados en forma regular en caso de no estar disponibles los de acción prolongada.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Los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de acción corta tienen un inicio de acción rápido que permite su uso como medicación de rescate, aun cuando el paciente utilice broncodilatadores de acción prolongada regularmente. Esta recomendación no está basada en la evidencia, por lo que el uso de altas dosis de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de acción corta no puede ser recomendado.</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Broncodilatadores de acción prolongada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pacientes sintomáticos se recomienda el uso de broncodilatadores de acción prolongada en forma regular. Los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de acción prolongada (LABA por su nombre en inglés, </a:t>
            </a:r>
            <a:r>
              <a:rPr lang="es-ES" sz="1200" kern="1200" dirty="0" err="1">
                <a:solidFill>
                  <a:schemeClr val="tx1"/>
                </a:solidFill>
                <a:effectLst/>
                <a:latin typeface="+mn-lt"/>
                <a:ea typeface="+mn-ea"/>
                <a:cs typeface="+mn-cs"/>
              </a:rPr>
              <a:t>long-acting</a:t>
            </a:r>
            <a:r>
              <a:rPr lang="es-ES" sz="1200" kern="1200" dirty="0">
                <a:solidFill>
                  <a:schemeClr val="tx1"/>
                </a:solidFill>
                <a:effectLst/>
                <a:latin typeface="+mn-lt"/>
                <a:ea typeface="+mn-ea"/>
                <a:cs typeface="+mn-cs"/>
              </a:rPr>
              <a:t>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-agonists) y </a:t>
            </a:r>
            <a:r>
              <a:rPr lang="es-ES" sz="1200" kern="1200" dirty="0" err="1">
                <a:solidFill>
                  <a:schemeClr val="tx1"/>
                </a:solidFill>
                <a:effectLst/>
                <a:latin typeface="+mn-lt"/>
                <a:ea typeface="+mn-ea"/>
                <a:cs typeface="+mn-cs"/>
              </a:rPr>
              <a:t>antimuscarínicos</a:t>
            </a:r>
            <a:r>
              <a:rPr lang="es-ES" sz="1200" kern="1200" dirty="0">
                <a:solidFill>
                  <a:schemeClr val="tx1"/>
                </a:solidFill>
                <a:effectLst/>
                <a:latin typeface="+mn-lt"/>
                <a:ea typeface="+mn-ea"/>
                <a:cs typeface="+mn-cs"/>
              </a:rPr>
              <a:t> de acción prolongada (LAMA por su nombre en inglés, </a:t>
            </a:r>
            <a:r>
              <a:rPr lang="es-ES" sz="1200" kern="1200" dirty="0" err="1">
                <a:solidFill>
                  <a:schemeClr val="tx1"/>
                </a:solidFill>
                <a:effectLst/>
                <a:latin typeface="+mn-lt"/>
                <a:ea typeface="+mn-ea"/>
                <a:cs typeface="+mn-cs"/>
              </a:rPr>
              <a:t>long-acting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muscarinic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antagonists</a:t>
            </a:r>
            <a:r>
              <a:rPr lang="es-ES" sz="1200" kern="1200" dirty="0">
                <a:solidFill>
                  <a:schemeClr val="tx1"/>
                </a:solidFill>
                <a:effectLst/>
                <a:latin typeface="+mn-lt"/>
                <a:ea typeface="+mn-ea"/>
                <a:cs typeface="+mn-cs"/>
              </a:rPr>
              <a:t>) han demostrado beneficios sobre la calidad de vida, disnea, exacerbaciones y función pulmonar con un perfil de seguridad adecuado</a:t>
            </a:r>
            <a:r>
              <a:rPr lang="es-VE" sz="1200" kern="1200" dirty="0">
                <a:solidFill>
                  <a:schemeClr val="tx1"/>
                </a:solidFill>
                <a:effectLst/>
                <a:latin typeface="+mn-lt"/>
                <a:ea typeface="+mn-ea"/>
                <a:cs typeface="+mn-cs"/>
              </a:rPr>
              <a:t>(317,318,327–331,319–326).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β</a:t>
            </a:r>
            <a:r>
              <a:rPr lang="es-ES" sz="1200" b="1" kern="1200" baseline="-25000" dirty="0">
                <a:solidFill>
                  <a:schemeClr val="tx1"/>
                </a:solidFill>
                <a:effectLst/>
                <a:latin typeface="+mn-lt"/>
                <a:ea typeface="+mn-ea"/>
                <a:cs typeface="+mn-cs"/>
              </a:rPr>
              <a:t>2</a:t>
            </a:r>
            <a:r>
              <a:rPr lang="es-ES" sz="1200" b="1" kern="1200" dirty="0">
                <a:solidFill>
                  <a:schemeClr val="tx1"/>
                </a:solidFill>
                <a:effectLst/>
                <a:latin typeface="+mn-lt"/>
                <a:ea typeface="+mn-ea"/>
                <a:cs typeface="+mn-cs"/>
              </a:rPr>
              <a:t>-agonistas de acción prolongada (</a:t>
            </a:r>
            <a:r>
              <a:rPr lang="es-ES" sz="1200" b="1" kern="1200" dirty="0" err="1">
                <a:solidFill>
                  <a:schemeClr val="tx1"/>
                </a:solidFill>
                <a:effectLst/>
                <a:latin typeface="+mn-lt"/>
                <a:ea typeface="+mn-ea"/>
                <a:cs typeface="+mn-cs"/>
              </a:rPr>
              <a:t>LABAs</a:t>
            </a:r>
            <a:r>
              <a:rPr lang="es-ES" sz="1200" b="1" kern="1200" dirty="0">
                <a:solidFill>
                  <a:schemeClr val="tx1"/>
                </a:solidFill>
                <a:effectLst/>
                <a:latin typeface="+mn-lt"/>
                <a:ea typeface="+mn-ea"/>
                <a:cs typeface="+mn-cs"/>
              </a:rPr>
              <a:t>)</a:t>
            </a:r>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Estos medicamentos estimulan los receptores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adrenérgicos e incrementan la concentración intracelular de AMP-c, lo que favorece la relajación del músculo liso de la vía aérea. Actualmente se dispone de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de 12 y 24 horas de efecto broncodilatador (</a:t>
            </a:r>
            <a:r>
              <a:rPr lang="es-ES" sz="1200" kern="1200" dirty="0" err="1">
                <a:solidFill>
                  <a:schemeClr val="tx1"/>
                </a:solidFill>
                <a:effectLst/>
                <a:latin typeface="+mn-lt"/>
                <a:ea typeface="+mn-ea"/>
                <a:cs typeface="+mn-cs"/>
              </a:rPr>
              <a:t>salmeterol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formoterol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indacaterol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vilanterol</a:t>
            </a:r>
            <a:r>
              <a:rPr lang="es-ES" sz="1200" kern="1200" dirty="0">
                <a:solidFill>
                  <a:schemeClr val="tx1"/>
                </a:solidFill>
                <a:effectLst/>
                <a:latin typeface="+mn-lt"/>
                <a:ea typeface="+mn-ea"/>
                <a:cs typeface="+mn-cs"/>
              </a:rPr>
              <a:t> y </a:t>
            </a:r>
            <a:r>
              <a:rPr lang="es-ES" sz="1200" kern="1200" dirty="0" err="1">
                <a:solidFill>
                  <a:schemeClr val="tx1"/>
                </a:solidFill>
                <a:effectLst/>
                <a:latin typeface="+mn-lt"/>
                <a:ea typeface="+mn-ea"/>
                <a:cs typeface="+mn-cs"/>
              </a:rPr>
              <a:t>olodaterol</a:t>
            </a:r>
            <a:r>
              <a:rPr lang="es-ES" sz="1200" kern="1200" dirty="0">
                <a:solidFill>
                  <a:schemeClr val="tx1"/>
                </a:solidFill>
                <a:effectLst/>
                <a:latin typeface="+mn-lt"/>
                <a:ea typeface="+mn-ea"/>
                <a:cs typeface="+mn-cs"/>
              </a:rPr>
              <a:t>). La eficacia de estos fármacos reside en su vida media prolongada y la mayor selectividad sobre los receptores ß</a:t>
            </a:r>
            <a:r>
              <a:rPr lang="es-ES" sz="1200" kern="1200" baseline="-25000" dirty="0">
                <a:solidFill>
                  <a:schemeClr val="tx1"/>
                </a:solidFill>
                <a:effectLst/>
                <a:latin typeface="+mn-lt"/>
                <a:ea typeface="+mn-ea"/>
                <a:cs typeface="+mn-cs"/>
              </a:rPr>
              <a:t>2 </a:t>
            </a:r>
            <a:r>
              <a:rPr lang="es-ES" sz="1200" kern="1200" dirty="0">
                <a:solidFill>
                  <a:schemeClr val="tx1"/>
                </a:solidFill>
                <a:effectLst/>
                <a:latin typeface="+mn-lt"/>
                <a:ea typeface="+mn-ea"/>
                <a:cs typeface="+mn-cs"/>
              </a:rPr>
              <a:t>respecto a los ß</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de acción corta(332).</a:t>
            </a:r>
            <a:r>
              <a:rPr lang="es-ES" sz="1200" kern="1200" baseline="-250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En pacientes con EPOC los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han demostrado beneficios sobre la calidad de vida, disnea, frecuencia de exacerbaciones y función pulmonar con un perfil de seguridad y tolerabilidad adecuado(320,322–325,333,334).  </a:t>
            </a:r>
            <a:endParaRPr lang="es-ES_tradnl"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		</a:t>
            </a:r>
            <a:r>
              <a:rPr lang="es-VE" sz="1200" b="1" kern="1200" dirty="0">
                <a:solidFill>
                  <a:schemeClr val="tx1"/>
                </a:solidFill>
                <a:effectLst/>
                <a:latin typeface="+mn-lt"/>
                <a:ea typeface="+mn-ea"/>
                <a:cs typeface="+mn-cs"/>
              </a:rPr>
              <a:t>Antimuscarínicos de acción prolongada (LAMAs)</a:t>
            </a:r>
            <a:endParaRPr lang="es-ES_tradnl"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Estos fármacos inducen </a:t>
            </a:r>
            <a:r>
              <a:rPr lang="es-ES" sz="1200" kern="1200" dirty="0" err="1">
                <a:solidFill>
                  <a:schemeClr val="tx1"/>
                </a:solidFill>
                <a:effectLst/>
                <a:latin typeface="+mn-lt"/>
                <a:ea typeface="+mn-ea"/>
                <a:cs typeface="+mn-cs"/>
              </a:rPr>
              <a:t>broncodilatación</a:t>
            </a:r>
            <a:r>
              <a:rPr lang="es-ES" sz="1200" kern="1200" dirty="0">
                <a:solidFill>
                  <a:schemeClr val="tx1"/>
                </a:solidFill>
                <a:effectLst/>
                <a:latin typeface="+mn-lt"/>
                <a:ea typeface="+mn-ea"/>
                <a:cs typeface="+mn-cs"/>
              </a:rPr>
              <a:t> a través del  bloqueo de los recep­tores </a:t>
            </a:r>
            <a:r>
              <a:rPr lang="es-ES" sz="1200" kern="1200" dirty="0" err="1">
                <a:solidFill>
                  <a:schemeClr val="tx1"/>
                </a:solidFill>
                <a:effectLst/>
                <a:latin typeface="+mn-lt"/>
                <a:ea typeface="+mn-ea"/>
                <a:cs typeface="+mn-cs"/>
              </a:rPr>
              <a:t>muscarínicos</a:t>
            </a:r>
            <a:r>
              <a:rPr lang="es-ES" sz="1200" kern="1200" dirty="0">
                <a:solidFill>
                  <a:schemeClr val="tx1"/>
                </a:solidFill>
                <a:effectLst/>
                <a:latin typeface="+mn-lt"/>
                <a:ea typeface="+mn-ea"/>
                <a:cs typeface="+mn-cs"/>
              </a:rPr>
              <a:t> de la vía </a:t>
            </a:r>
            <a:r>
              <a:rPr lang="es-ES" sz="1200" kern="1200" dirty="0" err="1">
                <a:solidFill>
                  <a:schemeClr val="tx1"/>
                </a:solidFill>
                <a:effectLst/>
                <a:latin typeface="+mn-lt"/>
                <a:ea typeface="+mn-ea"/>
                <a:cs typeface="+mn-cs"/>
              </a:rPr>
              <a:t>aéreala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vemplazarla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porios</a:t>
            </a:r>
            <a:r>
              <a:rPr lang="es-ES" sz="1200" kern="1200" dirty="0">
                <a:solidFill>
                  <a:schemeClr val="tx1"/>
                </a:solidFill>
                <a:effectLst/>
                <a:latin typeface="+mn-lt"/>
                <a:ea typeface="+mn-ea"/>
                <a:cs typeface="+mn-cs"/>
              </a:rPr>
              <a:t> de la  los efectos de la  que es la vida media m.  Los </a:t>
            </a:r>
            <a:r>
              <a:rPr lang="es-ES" sz="1200" kern="1200" dirty="0" err="1">
                <a:solidFill>
                  <a:schemeClr val="tx1"/>
                </a:solidFill>
                <a:effectLst/>
                <a:latin typeface="+mn-lt"/>
                <a:ea typeface="+mn-ea"/>
                <a:cs typeface="+mn-cs"/>
              </a:rPr>
              <a:t>LAMAs</a:t>
            </a:r>
            <a:r>
              <a:rPr lang="es-ES" sz="1200" kern="1200" dirty="0">
                <a:solidFill>
                  <a:schemeClr val="tx1"/>
                </a:solidFill>
                <a:effectLst/>
                <a:latin typeface="+mn-lt"/>
                <a:ea typeface="+mn-ea"/>
                <a:cs typeface="+mn-cs"/>
              </a:rPr>
              <a:t>, tienen una mayor selectividad por los receptores </a:t>
            </a:r>
            <a:r>
              <a:rPr lang="es-ES" sz="1200" kern="1200" dirty="0" err="1">
                <a:solidFill>
                  <a:schemeClr val="tx1"/>
                </a:solidFill>
                <a:effectLst/>
                <a:latin typeface="+mn-lt"/>
                <a:ea typeface="+mn-ea"/>
                <a:cs typeface="+mn-cs"/>
              </a:rPr>
              <a:t>muscarínicos</a:t>
            </a:r>
            <a:r>
              <a:rPr lang="es-ES" sz="1200" kern="1200" dirty="0">
                <a:solidFill>
                  <a:schemeClr val="tx1"/>
                </a:solidFill>
                <a:effectLst/>
                <a:latin typeface="+mn-lt"/>
                <a:ea typeface="+mn-ea"/>
                <a:cs typeface="+mn-cs"/>
              </a:rPr>
              <a:t> M</a:t>
            </a:r>
            <a:r>
              <a:rPr lang="es-ES" sz="1200" kern="1200" baseline="-25000" dirty="0">
                <a:solidFill>
                  <a:schemeClr val="tx1"/>
                </a:solidFill>
                <a:effectLst/>
                <a:latin typeface="+mn-lt"/>
                <a:ea typeface="+mn-ea"/>
                <a:cs typeface="+mn-cs"/>
              </a:rPr>
              <a:t>3</a:t>
            </a:r>
            <a:r>
              <a:rPr lang="es-ES" sz="1200" kern="1200" dirty="0">
                <a:solidFill>
                  <a:schemeClr val="tx1"/>
                </a:solidFill>
                <a:effectLst/>
                <a:latin typeface="+mn-lt"/>
                <a:ea typeface="+mn-ea"/>
                <a:cs typeface="+mn-cs"/>
              </a:rPr>
              <a:t> y M</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con una duración de acción mayor de 24 horas, se administran una (</a:t>
            </a:r>
            <a:r>
              <a:rPr lang="es-ES" sz="1200" kern="1200" dirty="0" err="1">
                <a:solidFill>
                  <a:schemeClr val="tx1"/>
                </a:solidFill>
                <a:effectLst/>
                <a:latin typeface="+mn-lt"/>
                <a:ea typeface="+mn-ea"/>
                <a:cs typeface="+mn-cs"/>
              </a:rPr>
              <a:t>tiotroprio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glicopirronio</a:t>
            </a:r>
            <a:r>
              <a:rPr lang="es-ES" sz="1200" kern="1200" dirty="0">
                <a:solidFill>
                  <a:schemeClr val="tx1"/>
                </a:solidFill>
                <a:effectLst/>
                <a:latin typeface="+mn-lt"/>
                <a:ea typeface="+mn-ea"/>
                <a:cs typeface="+mn-cs"/>
              </a:rPr>
              <a:t> y </a:t>
            </a:r>
            <a:r>
              <a:rPr lang="es-ES" sz="1200" kern="1200" dirty="0" err="1">
                <a:solidFill>
                  <a:schemeClr val="tx1"/>
                </a:solidFill>
                <a:effectLst/>
                <a:latin typeface="+mn-lt"/>
                <a:ea typeface="+mn-ea"/>
                <a:cs typeface="+mn-cs"/>
              </a:rPr>
              <a:t>umeclidinio</a:t>
            </a:r>
            <a:r>
              <a:rPr lang="es-ES" sz="1200" kern="1200" dirty="0">
                <a:solidFill>
                  <a:schemeClr val="tx1"/>
                </a:solidFill>
                <a:effectLst/>
                <a:latin typeface="+mn-lt"/>
                <a:ea typeface="+mn-ea"/>
                <a:cs typeface="+mn-cs"/>
              </a:rPr>
              <a:t>) o dos (</a:t>
            </a:r>
            <a:r>
              <a:rPr lang="es-ES" sz="1200" kern="1200" dirty="0" err="1">
                <a:solidFill>
                  <a:schemeClr val="tx1"/>
                </a:solidFill>
                <a:effectLst/>
                <a:latin typeface="+mn-lt"/>
                <a:ea typeface="+mn-ea"/>
                <a:cs typeface="+mn-cs"/>
              </a:rPr>
              <a:t>aclidinio</a:t>
            </a:r>
            <a:r>
              <a:rPr lang="es-ES" sz="1200" kern="1200" dirty="0">
                <a:solidFill>
                  <a:schemeClr val="tx1"/>
                </a:solidFill>
                <a:effectLst/>
                <a:latin typeface="+mn-lt"/>
                <a:ea typeface="+mn-ea"/>
                <a:cs typeface="+mn-cs"/>
              </a:rPr>
              <a:t>) veces al día, lo cual aumenta la adherencia al tratamiento(335,336).</a:t>
            </a:r>
            <a:r>
              <a:rPr lang="es-ES"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mejora la calidad de vida, reduce el riesgo de exacerbaciones y las hospitalizaciones por exacerbación con un adecuado perfil de seguridad y tolerancia(317,318,326,337–339). Estudios a largo plazo en un gran número de pacientes confirman la seguridad del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en sus dos formas de administración (</a:t>
            </a:r>
            <a:r>
              <a:rPr lang="es-ES" sz="1200" kern="1200" dirty="0" err="1">
                <a:solidFill>
                  <a:schemeClr val="tx1"/>
                </a:solidFill>
                <a:effectLst/>
                <a:latin typeface="+mn-lt"/>
                <a:ea typeface="+mn-ea"/>
                <a:cs typeface="+mn-cs"/>
              </a:rPr>
              <a:t>HandiHaler</a:t>
            </a:r>
            <a:r>
              <a:rPr lang="es-ES" sz="1200" kern="1200" dirty="0">
                <a:solidFill>
                  <a:schemeClr val="tx1"/>
                </a:solidFill>
                <a:effectLst/>
                <a:latin typeface="+mn-lt"/>
                <a:ea typeface="+mn-ea"/>
                <a:cs typeface="+mn-cs"/>
              </a:rPr>
              <a:t> y </a:t>
            </a:r>
            <a:r>
              <a:rPr lang="es-ES" sz="1200" kern="1200" dirty="0" err="1">
                <a:solidFill>
                  <a:schemeClr val="tx1"/>
                </a:solidFill>
                <a:effectLst/>
                <a:latin typeface="+mn-lt"/>
                <a:ea typeface="+mn-ea"/>
                <a:cs typeface="+mn-cs"/>
              </a:rPr>
              <a:t>Respimat</a:t>
            </a:r>
            <a:r>
              <a:rPr lang="es-ES" sz="1200" kern="1200" dirty="0">
                <a:solidFill>
                  <a:schemeClr val="tx1"/>
                </a:solidFill>
                <a:effectLst/>
                <a:latin typeface="+mn-lt"/>
                <a:ea typeface="+mn-ea"/>
                <a:cs typeface="+mn-cs"/>
              </a:rPr>
              <a:t>)(192,318). Sin embargo, existe limitada información sobre el perfil de seguridad de los </a:t>
            </a:r>
            <a:r>
              <a:rPr lang="es-ES" sz="1200" kern="1200" dirty="0" err="1">
                <a:solidFill>
                  <a:schemeClr val="tx1"/>
                </a:solidFill>
                <a:effectLst/>
                <a:latin typeface="+mn-lt"/>
                <a:ea typeface="+mn-ea"/>
                <a:cs typeface="+mn-cs"/>
              </a:rPr>
              <a:t>LAMAs</a:t>
            </a:r>
            <a:r>
              <a:rPr lang="es-ES" sz="1200" kern="1200" dirty="0">
                <a:solidFill>
                  <a:schemeClr val="tx1"/>
                </a:solidFill>
                <a:effectLst/>
                <a:latin typeface="+mn-lt"/>
                <a:ea typeface="+mn-ea"/>
                <a:cs typeface="+mn-cs"/>
              </a:rPr>
              <a:t> en pacientes con comorbilidad cardiovascular significativa, por lo que su uso en estos pacientes debe ser cuidadosamente monitoreado.</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Otros </a:t>
            </a:r>
            <a:r>
              <a:rPr lang="es-ES" sz="1200" kern="1200" dirty="0" err="1">
                <a:solidFill>
                  <a:schemeClr val="tx1"/>
                </a:solidFill>
                <a:effectLst/>
                <a:latin typeface="+mn-lt"/>
                <a:ea typeface="+mn-ea"/>
                <a:cs typeface="+mn-cs"/>
              </a:rPr>
              <a:t>LAMAs</a:t>
            </a:r>
            <a:r>
              <a:rPr lang="es-ES" sz="1200" kern="1200" dirty="0">
                <a:solidFill>
                  <a:schemeClr val="tx1"/>
                </a:solidFill>
                <a:effectLst/>
                <a:latin typeface="+mn-lt"/>
                <a:ea typeface="+mn-ea"/>
                <a:cs typeface="+mn-cs"/>
              </a:rPr>
              <a:t> como el bromuro de </a:t>
            </a:r>
            <a:r>
              <a:rPr lang="es-ES" sz="1200" kern="1200" dirty="0" err="1">
                <a:solidFill>
                  <a:schemeClr val="tx1"/>
                </a:solidFill>
                <a:effectLst/>
                <a:latin typeface="+mn-lt"/>
                <a:ea typeface="+mn-ea"/>
                <a:cs typeface="+mn-cs"/>
              </a:rPr>
              <a:t>aclidinio</a:t>
            </a:r>
            <a:r>
              <a:rPr lang="es-ES" sz="1200" kern="1200" dirty="0">
                <a:solidFill>
                  <a:schemeClr val="tx1"/>
                </a:solidFill>
                <a:effectLst/>
                <a:latin typeface="+mn-lt"/>
                <a:ea typeface="+mn-ea"/>
                <a:cs typeface="+mn-cs"/>
              </a:rPr>
              <a:t>, el </a:t>
            </a:r>
            <a:r>
              <a:rPr lang="es-ES" sz="1200" kern="1200" dirty="0" err="1">
                <a:solidFill>
                  <a:schemeClr val="tx1"/>
                </a:solidFill>
                <a:effectLst/>
                <a:latin typeface="+mn-lt"/>
                <a:ea typeface="+mn-ea"/>
                <a:cs typeface="+mn-cs"/>
              </a:rPr>
              <a:t>glicopirronio</a:t>
            </a:r>
            <a:r>
              <a:rPr lang="es-ES" sz="1200" kern="1200" dirty="0">
                <a:solidFill>
                  <a:schemeClr val="tx1"/>
                </a:solidFill>
                <a:effectLst/>
                <a:latin typeface="+mn-lt"/>
                <a:ea typeface="+mn-ea"/>
                <a:cs typeface="+mn-cs"/>
              </a:rPr>
              <a:t> y </a:t>
            </a:r>
            <a:r>
              <a:rPr lang="es-ES" sz="1200" kern="1200" dirty="0" err="1">
                <a:solidFill>
                  <a:schemeClr val="tx1"/>
                </a:solidFill>
                <a:effectLst/>
                <a:latin typeface="+mn-lt"/>
                <a:ea typeface="+mn-ea"/>
                <a:cs typeface="+mn-cs"/>
              </a:rPr>
              <a:t>umeclidinio</a:t>
            </a:r>
            <a:r>
              <a:rPr lang="es-ES" sz="1200" kern="1200" dirty="0">
                <a:solidFill>
                  <a:schemeClr val="tx1"/>
                </a:solidFill>
                <a:effectLst/>
                <a:latin typeface="+mn-lt"/>
                <a:ea typeface="+mn-ea"/>
                <a:cs typeface="+mn-cs"/>
              </a:rPr>
              <a:t> están disponibles y los estudios muestran un adecuado perfil de eficacia sobre la función pulmonar, disnea, frecuencia de exacerbaciones y calidad de vida, así como de seguridad y tolerancia en pacientes con EPOC(319,327–331). </a:t>
            </a:r>
            <a:endParaRPr lang="es-ES_tradnl"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VE" sz="1200" b="1" kern="1200" dirty="0">
                <a:solidFill>
                  <a:schemeClr val="tx1"/>
                </a:solidFill>
                <a:effectLst/>
                <a:latin typeface="+mn-lt"/>
                <a:ea typeface="+mn-ea"/>
                <a:cs typeface="+mn-cs"/>
              </a:rPr>
              <a:t>	Metilxantinas </a:t>
            </a:r>
            <a:endParaRPr lang="es-ES_tradnl"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La teofilina es un inhibidor no es­pecífico de la fosfodiesterasa (PDE), que incrementa el AMP-c intracelular, relajando así el músculo liso de la vía aérea. </a:t>
            </a:r>
            <a:r>
              <a:rPr lang="es-ES" sz="1200" kern="1200" dirty="0">
                <a:solidFill>
                  <a:schemeClr val="tx1"/>
                </a:solidFill>
                <a:effectLst/>
                <a:latin typeface="+mn-lt"/>
                <a:ea typeface="+mn-ea"/>
                <a:cs typeface="+mn-cs"/>
              </a:rPr>
              <a:t>Tiene un discreto efecto broncodilatador a concentraciones plasmáticas relativamente altas (10-20 mg/l)(340–342). </a:t>
            </a:r>
            <a:r>
              <a:rPr lang="es-ES"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Existe un estrecho margen entre el nivel terapéutico y su toxicidad, por lo que su uso es muy limitado. Se recomienda monitorear los niveles séricos de teofilina y utilizar rangos más bajos que los aceptados como broncodilatador (por debajo de 10 mg/l), los cuales han mostrado efecto inhibitorio sobre la inflamación de la vía aérea con mejor perfil de seguridad(343–346).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Los resultados de un estudio en pacientes con EPOC que recibían </a:t>
            </a:r>
            <a:r>
              <a:rPr lang="es-ES" sz="1200" kern="1200" dirty="0" err="1">
                <a:solidFill>
                  <a:schemeClr val="tx1"/>
                </a:solidFill>
                <a:effectLst/>
                <a:latin typeface="+mn-lt"/>
                <a:ea typeface="+mn-ea"/>
                <a:cs typeface="+mn-cs"/>
              </a:rPr>
              <a:t>corticosteroides</a:t>
            </a:r>
            <a:r>
              <a:rPr lang="es-ES" sz="1200" kern="1200" dirty="0">
                <a:solidFill>
                  <a:schemeClr val="tx1"/>
                </a:solidFill>
                <a:effectLst/>
                <a:latin typeface="+mn-lt"/>
                <a:ea typeface="+mn-ea"/>
                <a:cs typeface="+mn-cs"/>
              </a:rPr>
              <a:t> inhalados y tenían antecedentes de ≥2 exacerbaciones en el año anterior mostro que dosis baja de teofilina (200 mg una vez al día, para proporcionar una concentración plasmática de 1 a 5 mg/l determinada por el peso corporal ideal) en comparación con el placebo, no tuvo efecto sobre la frecuencia de exacerbaciones(347).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Inhibidor de la </a:t>
            </a:r>
            <a:r>
              <a:rPr lang="es-ES" sz="1200" b="1" kern="1200" dirty="0" err="1">
                <a:solidFill>
                  <a:schemeClr val="tx1"/>
                </a:solidFill>
                <a:effectLst/>
                <a:latin typeface="+mn-lt"/>
                <a:ea typeface="+mn-ea"/>
                <a:cs typeface="+mn-cs"/>
              </a:rPr>
              <a:t>fosfodiesterasa</a:t>
            </a:r>
            <a:r>
              <a:rPr lang="es-ES" sz="1200" b="1" kern="1200" dirty="0">
                <a:solidFill>
                  <a:schemeClr val="tx1"/>
                </a:solidFill>
                <a:effectLst/>
                <a:latin typeface="+mn-lt"/>
                <a:ea typeface="+mn-ea"/>
                <a:cs typeface="+mn-cs"/>
              </a:rPr>
              <a:t> tipo 4: </a:t>
            </a:r>
            <a:r>
              <a:rPr lang="es-ES" sz="1200" b="1" kern="1200" dirty="0" err="1">
                <a:solidFill>
                  <a:schemeClr val="tx1"/>
                </a:solidFill>
                <a:effectLst/>
                <a:latin typeface="+mn-lt"/>
                <a:ea typeface="+mn-ea"/>
                <a:cs typeface="+mn-cs"/>
              </a:rPr>
              <a:t>Roflumilast</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Las </a:t>
            </a:r>
            <a:r>
              <a:rPr lang="es-ES" sz="1200" kern="1200" dirty="0" err="1">
                <a:solidFill>
                  <a:schemeClr val="tx1"/>
                </a:solidFill>
                <a:effectLst/>
                <a:latin typeface="+mn-lt"/>
                <a:ea typeface="+mn-ea"/>
                <a:cs typeface="+mn-cs"/>
              </a:rPr>
              <a:t>fosfodiesterasas</a:t>
            </a:r>
            <a:r>
              <a:rPr lang="es-ES" sz="1200" kern="1200" dirty="0">
                <a:solidFill>
                  <a:schemeClr val="tx1"/>
                </a:solidFill>
                <a:effectLst/>
                <a:latin typeface="+mn-lt"/>
                <a:ea typeface="+mn-ea"/>
                <a:cs typeface="+mn-cs"/>
              </a:rPr>
              <a:t> son enzimas distribuidas en todo el organismo cuya función es hidrolizar el </a:t>
            </a:r>
            <a:r>
              <a:rPr lang="es-ES" sz="1200" kern="1200" dirty="0" err="1">
                <a:solidFill>
                  <a:schemeClr val="tx1"/>
                </a:solidFill>
                <a:effectLst/>
                <a:latin typeface="+mn-lt"/>
                <a:ea typeface="+mn-ea"/>
                <a:cs typeface="+mn-cs"/>
              </a:rPr>
              <a:t>AMPc</a:t>
            </a:r>
            <a:r>
              <a:rPr lang="es-ES" sz="1200" kern="1200" dirty="0">
                <a:solidFill>
                  <a:schemeClr val="tx1"/>
                </a:solidFill>
                <a:effectLst/>
                <a:latin typeface="+mn-lt"/>
                <a:ea typeface="+mn-ea"/>
                <a:cs typeface="+mn-cs"/>
              </a:rPr>
              <a:t>. La acción de este segundo mensajero que es reconocido por sus efectos antiinflamatorios en células </a:t>
            </a:r>
            <a:r>
              <a:rPr lang="es-ES" sz="1200" kern="1200" dirty="0" err="1">
                <a:solidFill>
                  <a:schemeClr val="tx1"/>
                </a:solidFill>
                <a:effectLst/>
                <a:latin typeface="+mn-lt"/>
                <a:ea typeface="+mn-ea"/>
                <a:cs typeface="+mn-cs"/>
              </a:rPr>
              <a:t>proinflamatorias</a:t>
            </a:r>
            <a:r>
              <a:rPr lang="es-ES" sz="1200" kern="1200" dirty="0">
                <a:solidFill>
                  <a:schemeClr val="tx1"/>
                </a:solidFill>
                <a:effectLst/>
                <a:latin typeface="+mn-lt"/>
                <a:ea typeface="+mn-ea"/>
                <a:cs typeface="+mn-cs"/>
              </a:rPr>
              <a:t> e </a:t>
            </a:r>
            <a:r>
              <a:rPr lang="es-ES" sz="1200" kern="1200" dirty="0" err="1">
                <a:solidFill>
                  <a:schemeClr val="tx1"/>
                </a:solidFill>
                <a:effectLst/>
                <a:latin typeface="+mn-lt"/>
                <a:ea typeface="+mn-ea"/>
                <a:cs typeface="+mn-cs"/>
              </a:rPr>
              <a:t>inmunocompetentes</a:t>
            </a:r>
            <a:r>
              <a:rPr lang="es-ES" sz="1200" kern="1200" dirty="0">
                <a:solidFill>
                  <a:schemeClr val="tx1"/>
                </a:solidFill>
                <a:effectLst/>
                <a:latin typeface="+mn-lt"/>
                <a:ea typeface="+mn-ea"/>
                <a:cs typeface="+mn-cs"/>
              </a:rPr>
              <a:t> puede ser reforzada inhibiendo las </a:t>
            </a:r>
            <a:r>
              <a:rPr lang="es-ES" sz="1200" kern="1200" dirty="0" err="1">
                <a:solidFill>
                  <a:schemeClr val="tx1"/>
                </a:solidFill>
                <a:effectLst/>
                <a:latin typeface="+mn-lt"/>
                <a:ea typeface="+mn-ea"/>
                <a:cs typeface="+mn-cs"/>
              </a:rPr>
              <a:t>fosfodiesterasas</a:t>
            </a:r>
            <a:r>
              <a:rPr lang="es-ES" sz="1200" kern="1200" dirty="0">
                <a:solidFill>
                  <a:schemeClr val="tx1"/>
                </a:solidFill>
                <a:effectLst/>
                <a:latin typeface="+mn-lt"/>
                <a:ea typeface="+mn-ea"/>
                <a:cs typeface="+mn-cs"/>
              </a:rPr>
              <a:t>. Esta acción propiciaría un efecto antiinflamatorio(348) Una de las 11 </a:t>
            </a:r>
            <a:r>
              <a:rPr lang="es-ES" sz="1200" kern="1200" dirty="0" err="1">
                <a:solidFill>
                  <a:schemeClr val="tx1"/>
                </a:solidFill>
                <a:effectLst/>
                <a:latin typeface="+mn-lt"/>
                <a:ea typeface="+mn-ea"/>
                <a:cs typeface="+mn-cs"/>
              </a:rPr>
              <a:t>isoformas</a:t>
            </a:r>
            <a:r>
              <a:rPr lang="es-ES" sz="1200" kern="1200" dirty="0">
                <a:solidFill>
                  <a:schemeClr val="tx1"/>
                </a:solidFill>
                <a:effectLst/>
                <a:latin typeface="+mn-lt"/>
                <a:ea typeface="+mn-ea"/>
                <a:cs typeface="+mn-cs"/>
              </a:rPr>
              <a:t> de la enzima, la PDE4 podría ser importante en este mecanismo y el </a:t>
            </a:r>
            <a:r>
              <a:rPr lang="es-ES" sz="1200" kern="1200" dirty="0" err="1">
                <a:solidFill>
                  <a:schemeClr val="tx1"/>
                </a:solidFill>
                <a:effectLst/>
                <a:latin typeface="+mn-lt"/>
                <a:ea typeface="+mn-ea"/>
                <a:cs typeface="+mn-cs"/>
              </a:rPr>
              <a:t>roflumilast</a:t>
            </a:r>
            <a:r>
              <a:rPr lang="es-ES" sz="1200" kern="1200" dirty="0">
                <a:solidFill>
                  <a:schemeClr val="tx1"/>
                </a:solidFill>
                <a:effectLst/>
                <a:latin typeface="+mn-lt"/>
                <a:ea typeface="+mn-ea"/>
                <a:cs typeface="+mn-cs"/>
              </a:rPr>
              <a:t> que es un inhibidor específico de la misma se considera un antiinflamatorio de segunda línea de potencial utilidad en la EPOC. Estos fármacos mejoran la función pulmonar y reducen la probabilidad de exacerbaciones, con poco impacto en la calidad de vida o los síntomas(349). Algunos efectos adversos gastrointestinales (diarrea, nauseas) y la pérdida de peso son comunes. Datos de seguridad presentados a la FDA han generado también preocupación por efectos adversos psiquiátricos(349). El </a:t>
            </a:r>
            <a:r>
              <a:rPr lang="es-ES" sz="1200" kern="1200" dirty="0" err="1">
                <a:solidFill>
                  <a:schemeClr val="tx1"/>
                </a:solidFill>
                <a:effectLst/>
                <a:latin typeface="+mn-lt"/>
                <a:ea typeface="+mn-ea"/>
                <a:cs typeface="+mn-cs"/>
              </a:rPr>
              <a:t>roflumilast</a:t>
            </a:r>
            <a:r>
              <a:rPr lang="es-ES" sz="1200" kern="1200" dirty="0">
                <a:solidFill>
                  <a:schemeClr val="tx1"/>
                </a:solidFill>
                <a:effectLst/>
                <a:latin typeface="+mn-lt"/>
                <a:ea typeface="+mn-ea"/>
                <a:cs typeface="+mn-cs"/>
              </a:rPr>
              <a:t> puede ser útil como terapia adicional para disminuir el número de exacerbaciones en pacientes con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sym typeface="Symbol" charset="2"/>
              </a:rPr>
              <a:t></a:t>
            </a:r>
            <a:r>
              <a:rPr lang="es-ES" sz="1200" kern="1200" dirty="0">
                <a:solidFill>
                  <a:schemeClr val="tx1"/>
                </a:solidFill>
                <a:effectLst/>
                <a:latin typeface="+mn-lt"/>
                <a:ea typeface="+mn-ea"/>
                <a:cs typeface="+mn-cs"/>
              </a:rPr>
              <a:t>50%, presencia de bronquitis crónica (tos y expectoración habitual) y exacerbaciones frecuentes no controladas con broncodilatadores de acción prolongada(349).  </a:t>
            </a:r>
            <a:endParaRPr lang="es-ES_tradnl" sz="1200" kern="1200" dirty="0">
              <a:solidFill>
                <a:schemeClr val="tx1"/>
              </a:solidFill>
              <a:effectLst/>
              <a:latin typeface="+mn-lt"/>
              <a:ea typeface="+mn-ea"/>
              <a:cs typeface="+mn-cs"/>
            </a:endParaRPr>
          </a:p>
          <a:p>
            <a:r>
              <a:rPr lang="es-VE"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err="1">
                <a:solidFill>
                  <a:schemeClr val="tx1"/>
                </a:solidFill>
                <a:effectLst/>
                <a:latin typeface="+mn-lt"/>
                <a:ea typeface="+mn-ea"/>
                <a:cs typeface="+mn-cs"/>
              </a:rPr>
              <a:t>Corticosteroides</a:t>
            </a:r>
            <a:r>
              <a:rPr lang="es-ES" sz="1200" b="1" kern="1200" dirty="0">
                <a:solidFill>
                  <a:schemeClr val="tx1"/>
                </a:solidFill>
                <a:effectLst/>
                <a:latin typeface="+mn-lt"/>
                <a:ea typeface="+mn-ea"/>
                <a:cs typeface="+mn-cs"/>
              </a:rPr>
              <a:t> inhalados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efecto de los </a:t>
            </a:r>
            <a:r>
              <a:rPr lang="es-ES" sz="1200" kern="1200" dirty="0" err="1">
                <a:solidFill>
                  <a:schemeClr val="tx1"/>
                </a:solidFill>
                <a:effectLst/>
                <a:latin typeface="+mn-lt"/>
                <a:ea typeface="+mn-ea"/>
                <a:cs typeface="+mn-cs"/>
              </a:rPr>
              <a:t>corticosteroides</a:t>
            </a:r>
            <a:r>
              <a:rPr lang="es-ES" sz="1200" kern="1200" dirty="0">
                <a:solidFill>
                  <a:schemeClr val="tx1"/>
                </a:solidFill>
                <a:effectLst/>
                <a:latin typeface="+mn-lt"/>
                <a:ea typeface="+mn-ea"/>
                <a:cs typeface="+mn-cs"/>
              </a:rPr>
              <a:t> inhalados (CI) sobre la inflamación pulmonar y sistémica en la EPOC ha sido motivo de controversia. El beneficio terapéutico de estas drogas sería a través de la disminución de citoquinas, proteína C reactiva y células inflamatorias.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Varios estudios han evaluado el uso de CI solos o asociados a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en la EPOC estable(350,351).</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Los potenciales beneficios de los CI en la EPOC (disminución de la frecuencia de exacerbaciones, y reducción del deterioro de la calidad de vida) deben balancearse con los efectos adversos como son la candidiasis </a:t>
            </a:r>
            <a:r>
              <a:rPr lang="es-ES" sz="1200" kern="1200" dirty="0" err="1">
                <a:solidFill>
                  <a:schemeClr val="tx1"/>
                </a:solidFill>
                <a:effectLst/>
                <a:latin typeface="+mn-lt"/>
                <a:ea typeface="+mn-ea"/>
                <a:cs typeface="+mn-cs"/>
              </a:rPr>
              <a:t>orofaríngea</a:t>
            </a:r>
            <a:r>
              <a:rPr lang="es-ES" sz="1200" kern="1200" dirty="0">
                <a:solidFill>
                  <a:schemeClr val="tx1"/>
                </a:solidFill>
                <a:effectLst/>
                <a:latin typeface="+mn-lt"/>
                <a:ea typeface="+mn-ea"/>
                <a:cs typeface="+mn-cs"/>
              </a:rPr>
              <a:t>, la disfonía y el incremento del riesgo de neumonía(350,352,353). </a:t>
            </a:r>
            <a:endParaRPr lang="es-ES_tradnl"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No se recomienda la monoterapia a largo plazo con CI en pacientes con EPOC, ya que es menos eficaz que la monoterapia con LABA o la combinación de LABA/CI y aumenta el riesgo de neumonía(354,355).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Evidencias provenientes de varios estudios clínicos sugieren que el recuento de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en sangre se correlaciona con el recuento de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en esputo y que puede ser usado como un marcador sustituto de la </a:t>
            </a:r>
            <a:r>
              <a:rPr lang="es-ES" sz="1200" kern="1200" dirty="0" err="1">
                <a:solidFill>
                  <a:schemeClr val="tx1"/>
                </a:solidFill>
                <a:effectLst/>
                <a:latin typeface="+mn-lt"/>
                <a:ea typeface="+mn-ea"/>
                <a:cs typeface="+mn-cs"/>
              </a:rPr>
              <a:t>eosinofilia</a:t>
            </a:r>
            <a:r>
              <a:rPr lang="es-ES" sz="1200" kern="1200" dirty="0">
                <a:solidFill>
                  <a:schemeClr val="tx1"/>
                </a:solidFill>
                <a:effectLst/>
                <a:latin typeface="+mn-lt"/>
                <a:ea typeface="+mn-ea"/>
                <a:cs typeface="+mn-cs"/>
              </a:rPr>
              <a:t> de la vía aérea(356). También se ha reportado que el recuento de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en sangre puede ser usado como un potencial </a:t>
            </a:r>
            <a:r>
              <a:rPr lang="es-ES" sz="1200" kern="1200" dirty="0" err="1">
                <a:solidFill>
                  <a:schemeClr val="tx1"/>
                </a:solidFill>
                <a:effectLst/>
                <a:latin typeface="+mn-lt"/>
                <a:ea typeface="+mn-ea"/>
                <a:cs typeface="+mn-cs"/>
              </a:rPr>
              <a:t>biomarcador</a:t>
            </a:r>
            <a:r>
              <a:rPr lang="es-ES" sz="1200" kern="1200" dirty="0">
                <a:solidFill>
                  <a:schemeClr val="tx1"/>
                </a:solidFill>
                <a:effectLst/>
                <a:latin typeface="+mn-lt"/>
                <a:ea typeface="+mn-ea"/>
                <a:cs typeface="+mn-cs"/>
              </a:rPr>
              <a:t> para dirigir con mayor precisión el tratamiento con CI en pacientes de alto riesgo de exacerbación(357–366). Se sugiere un punto de corte de ≥300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/µL para identificar aquellos pacientes de alta probabilidad de beneficio con el uso de CI, mientras que recuentos de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&lt;100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µL identifica a los pacientes con baja probabilidad de beneficios con los CI. Sobre la base de estas evidencias el uso de CI en pacientes con EPOC estaría reservado para aquellos pacientes con recuentos de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en sangre ≥300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/µL, en </a:t>
            </a:r>
            <a:r>
              <a:rPr lang="es-ES" sz="1200" kern="1200" dirty="0" err="1">
                <a:solidFill>
                  <a:schemeClr val="tx1"/>
                </a:solidFill>
                <a:effectLst/>
                <a:latin typeface="+mn-lt"/>
                <a:ea typeface="+mn-ea"/>
                <a:cs typeface="+mn-cs"/>
              </a:rPr>
              <a:t>exacerbadores</a:t>
            </a:r>
            <a:r>
              <a:rPr lang="es-ES" sz="1200" kern="1200" dirty="0">
                <a:solidFill>
                  <a:schemeClr val="tx1"/>
                </a:solidFill>
                <a:effectLst/>
                <a:latin typeface="+mn-lt"/>
                <a:ea typeface="+mn-ea"/>
                <a:cs typeface="+mn-cs"/>
              </a:rPr>
              <a:t> frecuentes (≥2 exacerbaciones que requiera el uso de </a:t>
            </a:r>
            <a:r>
              <a:rPr lang="es-ES" sz="1200" kern="1200" dirty="0" err="1">
                <a:solidFill>
                  <a:schemeClr val="tx1"/>
                </a:solidFill>
                <a:effectLst/>
                <a:latin typeface="+mn-lt"/>
                <a:ea typeface="+mn-ea"/>
                <a:cs typeface="+mn-cs"/>
              </a:rPr>
              <a:t>corticosteroides</a:t>
            </a:r>
            <a:r>
              <a:rPr lang="es-ES" sz="1200" kern="1200" dirty="0">
                <a:solidFill>
                  <a:schemeClr val="tx1"/>
                </a:solidFill>
                <a:effectLst/>
                <a:latin typeface="+mn-lt"/>
                <a:ea typeface="+mn-ea"/>
                <a:cs typeface="+mn-cs"/>
              </a:rPr>
              <a:t> y/o antibióticos o ≥1 hospitalizaciones por exacerbación en el último año) con recuento de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≥100 </a:t>
            </a:r>
            <a:r>
              <a:rPr lang="es-ES" sz="1200" kern="1200" dirty="0" err="1">
                <a:solidFill>
                  <a:schemeClr val="tx1"/>
                </a:solidFill>
                <a:effectLst/>
                <a:latin typeface="+mn-lt"/>
                <a:ea typeface="+mn-ea"/>
                <a:cs typeface="+mn-cs"/>
              </a:rPr>
              <a:t>cels</a:t>
            </a:r>
            <a:r>
              <a:rPr lang="es-ES" sz="1200" kern="1200" dirty="0">
                <a:solidFill>
                  <a:schemeClr val="tx1"/>
                </a:solidFill>
                <a:effectLst/>
                <a:latin typeface="+mn-lt"/>
                <a:ea typeface="+mn-ea"/>
                <a:cs typeface="+mn-cs"/>
              </a:rPr>
              <a:t>/µL o aquellos con antecedente de diagnóstico médico previo de asma antes de los 40 años.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uso de </a:t>
            </a:r>
            <a:r>
              <a:rPr lang="es-ES" sz="1200" kern="1200" dirty="0" err="1">
                <a:solidFill>
                  <a:schemeClr val="tx1"/>
                </a:solidFill>
                <a:effectLst/>
                <a:latin typeface="+mn-lt"/>
                <a:ea typeface="+mn-ea"/>
                <a:cs typeface="+mn-cs"/>
              </a:rPr>
              <a:t>corticosteroides</a:t>
            </a:r>
            <a:r>
              <a:rPr lang="es-ES" sz="1200" kern="1200" dirty="0">
                <a:solidFill>
                  <a:schemeClr val="tx1"/>
                </a:solidFill>
                <a:effectLst/>
                <a:latin typeface="+mn-lt"/>
                <a:ea typeface="+mn-ea"/>
                <a:cs typeface="+mn-cs"/>
              </a:rPr>
              <a:t> sistémicos en la EPOC sólo está indicado durante las exacerbaciones.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Monoterapia Broncodilatadora (LABA o LAMA): </a:t>
            </a:r>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La monoterapia broncodilatadora de preferencia de acción prolongada está indicada en aquellos pacientes sintomáticos que requieren tratamiento regular.</a:t>
            </a:r>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La selección inicial del broncodilatador tendrá en consideración la condición particular del paciente y la disponibilidad local.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40</a:t>
            </a:fld>
            <a:endParaRPr lang="es-ES_tradnl"/>
          </a:p>
        </p:txBody>
      </p:sp>
    </p:spTree>
    <p:extLst>
      <p:ext uri="{BB962C8B-B14F-4D97-AF65-F5344CB8AC3E}">
        <p14:creationId xmlns:p14="http://schemas.microsoft.com/office/powerpoint/2010/main" val="775096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BÚSQUEDA ACTIVA Y DETECCIÓN OPORTUNISTA DE CASOS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Hay un interés creciente por la </a:t>
            </a:r>
            <a:r>
              <a:rPr lang="es-ES" sz="1200" b="1" kern="1200" dirty="0">
                <a:solidFill>
                  <a:schemeClr val="tx1"/>
                </a:solidFill>
                <a:effectLst/>
                <a:latin typeface="+mn-lt"/>
                <a:ea typeface="+mn-ea"/>
                <a:cs typeface="+mn-cs"/>
              </a:rPr>
              <a:t>detección temprana de la EPOC</a:t>
            </a:r>
            <a:r>
              <a:rPr lang="es-ES" sz="1200" kern="1200" dirty="0">
                <a:solidFill>
                  <a:schemeClr val="tx1"/>
                </a:solidFill>
                <a:effectLst/>
                <a:latin typeface="+mn-lt"/>
                <a:ea typeface="+mn-ea"/>
                <a:cs typeface="+mn-cs"/>
              </a:rPr>
              <a:t> que incluye el diagnóstico precoz, definido como aquél que se realiza antes de la aparición de síntomas, y la identificación de pacientes con EPOC leve, definida en esta Guía (ver adelante en este mismo capítulo) por puntaje de disnea de 0 o 1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VEF1 ≥80% y ausencia de exacerbaciones(203,204). La detección temprana incluye la búsqueda activa de personas asintomáticas expuestas a factores de riesgo que no consultan espontáneamente. Se ha cuestionado si la búsqueda activa de estos pacientes con EPOC que no tienen síntomas tiene importancia clínica y es costo-efectiva.</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Pregunta: </a:t>
            </a:r>
            <a:endParaRPr lang="es-ES_tradnl" sz="1200" kern="1200" dirty="0">
              <a:solidFill>
                <a:schemeClr val="tx1"/>
              </a:solidFill>
              <a:effectLst/>
              <a:latin typeface="+mn-lt"/>
              <a:ea typeface="+mn-ea"/>
              <a:cs typeface="+mn-cs"/>
            </a:endParaRPr>
          </a:p>
          <a:p>
            <a:r>
              <a:rPr lang="es-ES" sz="1200" b="1" i="1" kern="1200" dirty="0">
                <a:solidFill>
                  <a:schemeClr val="tx1"/>
                </a:solidFill>
                <a:effectLst/>
                <a:latin typeface="+mn-lt"/>
                <a:ea typeface="+mn-ea"/>
                <a:cs typeface="+mn-cs"/>
              </a:rPr>
              <a:t>¿Existe relevancia clínica en la detección de pacientes con EPOC asintomáticos?</a:t>
            </a:r>
            <a:endParaRPr lang="es-ES_tradnl" sz="1200" kern="1200" dirty="0">
              <a:solidFill>
                <a:schemeClr val="tx1"/>
              </a:solidFill>
              <a:effectLst/>
              <a:latin typeface="+mn-lt"/>
              <a:ea typeface="+mn-ea"/>
              <a:cs typeface="+mn-cs"/>
            </a:endParaRPr>
          </a:p>
          <a:p>
            <a:pPr fontAlgn="base"/>
            <a:r>
              <a:rPr lang="es-UY" sz="1200" b="1" kern="1200" dirty="0">
                <a:solidFill>
                  <a:schemeClr val="tx1"/>
                </a:solidFill>
                <a:effectLst/>
                <a:latin typeface="+mn-lt"/>
                <a:ea typeface="+mn-ea"/>
                <a:cs typeface="+mn-cs"/>
              </a:rPr>
              <a:t>Justificación </a:t>
            </a:r>
            <a:r>
              <a:rPr lang="es-UY"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fontAlgn="base"/>
            <a:r>
              <a:rPr lang="es-UY" sz="1200" kern="1200" dirty="0">
                <a:solidFill>
                  <a:schemeClr val="tx1"/>
                </a:solidFill>
                <a:effectLst/>
                <a:latin typeface="+mn-lt"/>
                <a:ea typeface="+mn-ea"/>
                <a:cs typeface="+mn-cs"/>
              </a:rPr>
              <a:t>El problema del sub-diagnóstico de EPOC es universal</a:t>
            </a:r>
            <a:r>
              <a:rPr lang="es-ES" sz="1200" kern="1200" dirty="0">
                <a:solidFill>
                  <a:schemeClr val="tx1"/>
                </a:solidFill>
                <a:effectLst/>
                <a:latin typeface="+mn-lt"/>
                <a:ea typeface="+mn-ea"/>
                <a:cs typeface="+mn-cs"/>
              </a:rPr>
              <a:t>(26,33)</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La guía ALAT 2014 recomienda el uso de la espirometría para la detección de casos de EPOC en población con síntomas respiratorios, ≥40 años de edad expuesta a factores de riesgo conocidos, como tabaco (≥10 paquetes/año), humo de leña (≥200 horas/año o ≥10 años) u ocupación. Siendo esta recomendación débil para individuos asintomáticos</a:t>
            </a:r>
            <a:r>
              <a:rPr lang="es-ES" sz="1200" kern="1200" dirty="0">
                <a:solidFill>
                  <a:schemeClr val="tx1"/>
                </a:solidFill>
                <a:effectLst/>
                <a:latin typeface="+mn-lt"/>
                <a:ea typeface="+mn-ea"/>
                <a:cs typeface="+mn-cs"/>
              </a:rPr>
              <a:t>(205). </a:t>
            </a:r>
            <a:r>
              <a:rPr lang="es-UY" sz="1200" kern="1200" dirty="0">
                <a:solidFill>
                  <a:schemeClr val="tx1"/>
                </a:solidFill>
                <a:effectLst/>
                <a:latin typeface="+mn-lt"/>
                <a:ea typeface="+mn-ea"/>
                <a:cs typeface="+mn-cs"/>
              </a:rPr>
              <a:t>No obstante, persiste la controversia sobre la realización de espirometrías para el diagnóstico temprano de EPOC en fumadores asintomáticos y la relevancia clínica de esta conducta diagnóstica</a:t>
            </a:r>
            <a:r>
              <a:rPr lang="es-ES" sz="1200" kern="1200" dirty="0">
                <a:solidFill>
                  <a:schemeClr val="tx1"/>
                </a:solidFill>
                <a:effectLst/>
                <a:latin typeface="+mn-lt"/>
                <a:ea typeface="+mn-ea"/>
                <a:cs typeface="+mn-cs"/>
              </a:rPr>
              <a:t>(196).</a:t>
            </a:r>
            <a:r>
              <a:rPr lang="es-ES"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fontAlgn="base"/>
            <a:r>
              <a:rPr lang="es-UY" sz="1200" kern="1200" dirty="0">
                <a:solidFill>
                  <a:schemeClr val="tx1"/>
                </a:solidFill>
                <a:effectLst/>
                <a:latin typeface="+mn-lt"/>
                <a:ea typeface="+mn-ea"/>
                <a:cs typeface="+mn-cs"/>
              </a:rPr>
              <a:t>Los pacientes con EPOC pueden ser poco perceptores de su enfermedad, atribuyendo sus limitaciones funcionales a otras causas (sedentarismo, sobrepeso, edad, etc). Las alteraciones espirométricas frecuentemente son la única evidencia de la enfermedad y pueden inicialmente aparecer solo con el esfuerzo(206).  </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El diagnóstico </a:t>
            </a:r>
            <a:r>
              <a:rPr lang="es-ES" sz="1200" kern="1200" dirty="0" err="1">
                <a:solidFill>
                  <a:schemeClr val="tx1"/>
                </a:solidFill>
                <a:effectLst/>
                <a:latin typeface="+mn-lt"/>
                <a:ea typeface="+mn-ea"/>
                <a:cs typeface="+mn-cs"/>
              </a:rPr>
              <a:t>espirométrico</a:t>
            </a:r>
            <a:r>
              <a:rPr lang="es-ES" sz="1200" kern="1200" dirty="0">
                <a:solidFill>
                  <a:schemeClr val="tx1"/>
                </a:solidFill>
                <a:effectLst/>
                <a:latin typeface="+mn-lt"/>
                <a:ea typeface="+mn-ea"/>
                <a:cs typeface="+mn-cs"/>
              </a:rPr>
              <a:t> en fase preclínica (sujetos fumadores asintomáticos) puede promover la intervención temprana(207)</a:t>
            </a:r>
            <a:r>
              <a:rPr lang="en-US" sz="1200" kern="12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mejorando el estado de salud al incentivar la actividad física, la cesación tabáquica y tratamiento farmacológico(206); </a:t>
            </a:r>
            <a:r>
              <a:rPr lang="es-VE" sz="1200" kern="1200" dirty="0">
                <a:solidFill>
                  <a:schemeClr val="tx1"/>
                </a:solidFill>
                <a:effectLst/>
                <a:latin typeface="+mn-lt"/>
                <a:ea typeface="+mn-ea"/>
                <a:cs typeface="+mn-cs"/>
              </a:rPr>
              <a:t>Sin embargo, </a:t>
            </a:r>
            <a:r>
              <a:rPr lang="es-UY" sz="1200" kern="1200" dirty="0">
                <a:solidFill>
                  <a:schemeClr val="tx1"/>
                </a:solidFill>
                <a:effectLst/>
                <a:latin typeface="+mn-lt"/>
                <a:ea typeface="+mn-ea"/>
                <a:cs typeface="+mn-cs"/>
              </a:rPr>
              <a:t>esta práctica, tiene implicaciones de coste-efectividad debido a que una proporción significativa de estos pacientes tendrían una forma leve de la enfermedad, con mínimo beneficio de intervenciones terapéuticas</a:t>
            </a:r>
            <a:r>
              <a:rPr lang="es-ES" sz="1200" kern="1200" dirty="0">
                <a:solidFill>
                  <a:schemeClr val="tx1"/>
                </a:solidFill>
                <a:effectLst/>
                <a:latin typeface="+mn-lt"/>
                <a:ea typeface="+mn-ea"/>
                <a:cs typeface="+mn-cs"/>
              </a:rPr>
              <a:t>(208). </a:t>
            </a:r>
            <a:endParaRPr lang="es-ES_tradnl" sz="1200" kern="1200" dirty="0">
              <a:solidFill>
                <a:schemeClr val="tx1"/>
              </a:solidFill>
              <a:effectLst/>
              <a:latin typeface="+mn-lt"/>
              <a:ea typeface="+mn-ea"/>
              <a:cs typeface="+mn-cs"/>
            </a:endParaRPr>
          </a:p>
          <a:p>
            <a:pPr fontAlgn="base"/>
            <a:r>
              <a:rPr lang="es-UY" sz="1200" b="1" kern="1200" dirty="0">
                <a:solidFill>
                  <a:schemeClr val="tx1"/>
                </a:solidFill>
                <a:effectLst/>
                <a:latin typeface="+mn-lt"/>
                <a:ea typeface="+mn-ea"/>
                <a:cs typeface="+mn-cs"/>
              </a:rPr>
              <a:t>Selección de búsqueda</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Se capturaron en total 432 referencias (MeSH: 74; Tripdatabase: 358) seleccionando 4 estudios para responder la pregunta (1 revisión sistemática)</a:t>
            </a:r>
            <a:r>
              <a:rPr lang="en-GB" sz="1200" kern="1200" dirty="0">
                <a:solidFill>
                  <a:schemeClr val="tx1"/>
                </a:solidFill>
                <a:effectLst/>
                <a:latin typeface="+mn-lt"/>
                <a:ea typeface="+mn-ea"/>
                <a:cs typeface="+mn-cs"/>
              </a:rPr>
              <a:t>(209)</a:t>
            </a:r>
            <a:r>
              <a:rPr lang="es-UY" sz="1200" kern="1200" dirty="0">
                <a:solidFill>
                  <a:schemeClr val="tx1"/>
                </a:solidFill>
                <a:effectLst/>
                <a:latin typeface="+mn-lt"/>
                <a:ea typeface="+mn-ea"/>
                <a:cs typeface="+mn-cs"/>
              </a:rPr>
              <a:t>, 2 estudios de cohorte(106,210) </a:t>
            </a:r>
            <a:r>
              <a:rPr lang="en-US" sz="1200" kern="1200" dirty="0">
                <a:solidFill>
                  <a:schemeClr val="tx1"/>
                </a:solidFill>
                <a:effectLst/>
                <a:latin typeface="+mn-lt"/>
                <a:ea typeface="+mn-ea"/>
                <a:cs typeface="+mn-cs"/>
              </a:rPr>
              <a:t>y 1 </a:t>
            </a:r>
            <a:r>
              <a:rPr lang="en-US" sz="1200" kern="1200" dirty="0" err="1">
                <a:solidFill>
                  <a:schemeClr val="tx1"/>
                </a:solidFill>
                <a:effectLst/>
                <a:latin typeface="+mn-lt"/>
                <a:ea typeface="+mn-ea"/>
                <a:cs typeface="+mn-cs"/>
              </a:rPr>
              <a:t>estudio</a:t>
            </a:r>
            <a:r>
              <a:rPr lang="en-US" sz="1200" kern="1200" dirty="0">
                <a:solidFill>
                  <a:schemeClr val="tx1"/>
                </a:solidFill>
                <a:effectLst/>
                <a:latin typeface="+mn-lt"/>
                <a:ea typeface="+mn-ea"/>
                <a:cs typeface="+mn-cs"/>
              </a:rPr>
              <a:t> longitudinal</a:t>
            </a:r>
            <a:r>
              <a:rPr lang="es-ES" sz="1200" kern="1200" dirty="0">
                <a:solidFill>
                  <a:schemeClr val="tx1"/>
                </a:solidFill>
                <a:effectLst/>
                <a:latin typeface="+mn-lt"/>
                <a:ea typeface="+mn-ea"/>
                <a:cs typeface="+mn-cs"/>
              </a:rPr>
              <a:t>(211).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Resumen de la evidencia</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Los estudios que evalúan el rendimiento de la detección de casos lo </a:t>
            </a:r>
            <a:r>
              <a:rPr lang="es-UY" sz="1200" kern="1200" dirty="0">
                <a:solidFill>
                  <a:schemeClr val="tx1"/>
                </a:solidFill>
                <a:effectLst/>
                <a:latin typeface="+mn-lt"/>
                <a:ea typeface="+mn-ea"/>
                <a:cs typeface="+mn-cs"/>
              </a:rPr>
              <a:t>hacen fundamentalmente en términos de prevalencia, proporción de nuevos casos y costos de la estrategia y no por el impacto sobre el curso natural de la enfermedad o la morbi-mortalidad. </a:t>
            </a:r>
            <a:endParaRPr lang="es-ES_tradnl" sz="1200" kern="1200" dirty="0">
              <a:solidFill>
                <a:schemeClr val="tx1"/>
              </a:solidFill>
              <a:effectLst/>
              <a:latin typeface="+mn-lt"/>
              <a:ea typeface="+mn-ea"/>
              <a:cs typeface="+mn-cs"/>
            </a:endParaRPr>
          </a:p>
          <a:p>
            <a:pPr fontAlgn="base"/>
            <a:r>
              <a:rPr lang="es-UY" sz="1200" kern="1200" dirty="0">
                <a:solidFill>
                  <a:schemeClr val="tx1"/>
                </a:solidFill>
                <a:effectLst/>
                <a:latin typeface="+mn-lt"/>
                <a:ea typeface="+mn-ea"/>
                <a:cs typeface="+mn-cs"/>
              </a:rPr>
              <a:t>Una revisión sistemática sobre el tamizaje en la EPOC</a:t>
            </a:r>
            <a:r>
              <a:rPr lang="es-ES" sz="1200" kern="1200" dirty="0">
                <a:solidFill>
                  <a:schemeClr val="tx1"/>
                </a:solidFill>
                <a:effectLst/>
                <a:latin typeface="+mn-lt"/>
                <a:ea typeface="+mn-ea"/>
                <a:cs typeface="+mn-cs"/>
              </a:rPr>
              <a:t>(209)</a:t>
            </a:r>
            <a:r>
              <a:rPr lang="es-UY" sz="1200" kern="1200" dirty="0">
                <a:solidFill>
                  <a:schemeClr val="tx1"/>
                </a:solidFill>
                <a:effectLst/>
                <a:latin typeface="+mn-lt"/>
                <a:ea typeface="+mn-ea"/>
                <a:cs typeface="+mn-cs"/>
              </a:rPr>
              <a:t> muestra que no existe evidencia directa para determinar los beneficios o daños de detectar EPOC en adultos asintomáticos mediante cuestionarios o espirometría ni para determinar el beneficio del tratamiento  sobre la calidad de vida u otros desenlaces clínicos en esta población. En pacientes con EPOC leve a moderada el beneficio de la farmacoterapia para reducir las exacerbaciones es modesto, sin beneficio en la mortalidad por todas las causas. </a:t>
            </a:r>
            <a:endParaRPr lang="es-ES_tradnl" sz="1200" kern="1200" dirty="0">
              <a:solidFill>
                <a:schemeClr val="tx1"/>
              </a:solidFill>
              <a:effectLst/>
              <a:latin typeface="+mn-lt"/>
              <a:ea typeface="+mn-ea"/>
              <a:cs typeface="+mn-cs"/>
            </a:endParaRPr>
          </a:p>
          <a:p>
            <a:pPr fontAlgn="base"/>
            <a:r>
              <a:rPr lang="es-UY" sz="1200" kern="1200" dirty="0">
                <a:solidFill>
                  <a:schemeClr val="tx1"/>
                </a:solidFill>
                <a:effectLst/>
                <a:latin typeface="+mn-lt"/>
                <a:ea typeface="+mn-ea"/>
                <a:cs typeface="+mn-cs"/>
              </a:rPr>
              <a:t>En esa misma línea, un estudio de cohorte realizado en Latinoamérica(127) no muestra diferencia en la tasa de declinación anual del VEF</a:t>
            </a:r>
            <a:r>
              <a:rPr lang="es-UY" sz="1200" kern="1200" baseline="-25000" dirty="0">
                <a:solidFill>
                  <a:schemeClr val="tx1"/>
                </a:solidFill>
                <a:effectLst/>
                <a:latin typeface="+mn-lt"/>
                <a:ea typeface="+mn-ea"/>
                <a:cs typeface="+mn-cs"/>
              </a:rPr>
              <a:t>1</a:t>
            </a:r>
            <a:r>
              <a:rPr lang="es-UY" sz="1200" kern="1200" dirty="0">
                <a:solidFill>
                  <a:schemeClr val="tx1"/>
                </a:solidFill>
                <a:effectLst/>
                <a:latin typeface="+mn-lt"/>
                <a:ea typeface="+mn-ea"/>
                <a:cs typeface="+mn-cs"/>
              </a:rPr>
              <a:t> entre individuos con y sin limitación al flujo de aire (27 ml/año, 0,22% del predictivo, 1,32 % del basal vs. 36 ml/año, 0.14% del predictivo, 1.36 % del basal; respectivamente). La tasa de declinación del VEF</a:t>
            </a:r>
            <a:r>
              <a:rPr lang="es-UY" sz="1200" kern="1200" baseline="-25000" dirty="0">
                <a:solidFill>
                  <a:schemeClr val="tx1"/>
                </a:solidFill>
                <a:effectLst/>
                <a:latin typeface="+mn-lt"/>
                <a:ea typeface="+mn-ea"/>
                <a:cs typeface="+mn-cs"/>
              </a:rPr>
              <a:t>1</a:t>
            </a:r>
            <a:r>
              <a:rPr lang="es-UY" sz="1200" kern="1200" dirty="0">
                <a:solidFill>
                  <a:schemeClr val="tx1"/>
                </a:solidFill>
                <a:effectLst/>
                <a:latin typeface="+mn-lt"/>
                <a:ea typeface="+mn-ea"/>
                <a:cs typeface="+mn-cs"/>
              </a:rPr>
              <a:t> se asoció con una función pulmonar basal más alta, edad avanzada, respuesta significativa a los broncodilatadores, fumadores y mujeres con síntomas o 2 exacerbaciones en el año anterior. Los pacientes asintomáticos no tuvieron diferencias con los sintomáticos.</a:t>
            </a:r>
            <a:endParaRPr lang="es-ES_tradnl" sz="1200" kern="1200" dirty="0">
              <a:solidFill>
                <a:schemeClr val="tx1"/>
              </a:solidFill>
              <a:effectLst/>
              <a:latin typeface="+mn-lt"/>
              <a:ea typeface="+mn-ea"/>
              <a:cs typeface="+mn-cs"/>
            </a:endParaRPr>
          </a:p>
          <a:p>
            <a:pPr fontAlgn="base"/>
            <a:r>
              <a:rPr lang="es-UY" sz="1200" kern="1200" dirty="0">
                <a:solidFill>
                  <a:schemeClr val="tx1"/>
                </a:solidFill>
                <a:effectLst/>
                <a:latin typeface="+mn-lt"/>
                <a:ea typeface="+mn-ea"/>
                <a:cs typeface="+mn-cs"/>
              </a:rPr>
              <a:t>Otro estudio observacional</a:t>
            </a:r>
            <a:r>
              <a:rPr lang="es-ES" sz="1200" kern="1200" dirty="0">
                <a:solidFill>
                  <a:schemeClr val="tx1"/>
                </a:solidFill>
                <a:effectLst/>
                <a:latin typeface="+mn-lt"/>
                <a:ea typeface="+mn-ea"/>
                <a:cs typeface="+mn-cs"/>
              </a:rPr>
              <a:t>(106)</a:t>
            </a:r>
            <a:r>
              <a:rPr lang="es-UY" sz="1200" kern="1200" dirty="0">
                <a:solidFill>
                  <a:schemeClr val="tx1"/>
                </a:solidFill>
                <a:effectLst/>
                <a:latin typeface="+mn-lt"/>
                <a:ea typeface="+mn-ea"/>
                <a:cs typeface="+mn-cs"/>
              </a:rPr>
              <a:t> encontró que los pacientes con EPOC leve o moderado asintomáticos </a:t>
            </a:r>
            <a:r>
              <a:rPr lang="es-VE" sz="1200" kern="1200" dirty="0">
                <a:solidFill>
                  <a:schemeClr val="tx1"/>
                </a:solidFill>
                <a:effectLst/>
                <a:latin typeface="+mn-lt"/>
                <a:ea typeface="+mn-ea"/>
                <a:cs typeface="+mn-cs"/>
              </a:rPr>
              <a:t>(puntuación de CAT &lt;10) </a:t>
            </a:r>
            <a:r>
              <a:rPr lang="es-UY" sz="1200" kern="1200" dirty="0">
                <a:solidFill>
                  <a:schemeClr val="tx1"/>
                </a:solidFill>
                <a:effectLst/>
                <a:latin typeface="+mn-lt"/>
                <a:ea typeface="+mn-ea"/>
                <a:cs typeface="+mn-cs"/>
              </a:rPr>
              <a:t>comparado con el grupo control (no fumadores, con función pulmonar preservada) presentaban más exacerbaciones anuales </a:t>
            </a:r>
            <a:r>
              <a:rPr lang="es-VE" sz="1200" kern="1200" dirty="0">
                <a:solidFill>
                  <a:schemeClr val="tx1"/>
                </a:solidFill>
                <a:effectLst/>
                <a:latin typeface="+mn-lt"/>
                <a:ea typeface="+mn-ea"/>
                <a:cs typeface="+mn-cs"/>
              </a:rPr>
              <a:t>(0,18±0.38 vs. 0,03±0.21, p&lt;0,05; respectivamente); más exacerbaciones severas (0,04±0.17 vs. 0,01±0.10, p&lt;0,05; respectivamente) y visitas a centros de salud (0,16±0,36 vs. 0,02±0,18, p&lt;0,05; respectivamente) </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Recientemente, un estudio prospectivo(121)</a:t>
            </a:r>
            <a:r>
              <a:rPr lang="en-GB" sz="1200" kern="12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demostró un incremento del riesgo de exacerbaciones (HR=5; 95%IC 2,8-8,9) y de diagnóstico de neumonía (HR=1,7; 95%IC: 1,3-2,2), en pacientes con EPOC asintomáticos no diagnosticados comparados con población sin EPOC.  </a:t>
            </a:r>
          </a:p>
          <a:p>
            <a:pPr fontAlgn="base"/>
            <a:endParaRPr lang="es-UY" sz="1200" kern="1200" dirty="0">
              <a:solidFill>
                <a:schemeClr val="tx1"/>
              </a:solidFill>
              <a:effectLst/>
              <a:latin typeface="+mn-lt"/>
              <a:ea typeface="+mn-ea"/>
              <a:cs typeface="+mn-cs"/>
            </a:endParaRPr>
          </a:p>
          <a:p>
            <a:pPr fontAlgn="base"/>
            <a:r>
              <a:rPr lang="es-UY" sz="1200" b="1" kern="1200" dirty="0">
                <a:solidFill>
                  <a:schemeClr val="tx1"/>
                </a:solidFill>
                <a:effectLst/>
                <a:latin typeface="+mn-lt"/>
                <a:ea typeface="+mn-ea"/>
                <a:cs typeface="+mn-cs"/>
              </a:rPr>
              <a:t>Conclusiones y Recomendaciones</a:t>
            </a:r>
            <a:endParaRPr lang="es-ES_tradnl" sz="1200" kern="1200" dirty="0">
              <a:solidFill>
                <a:schemeClr val="tx1"/>
              </a:solidFill>
              <a:effectLst/>
              <a:latin typeface="+mn-lt"/>
              <a:ea typeface="+mn-ea"/>
              <a:cs typeface="+mn-cs"/>
            </a:endParaRPr>
          </a:p>
          <a:p>
            <a:pPr fontAlgn="base"/>
            <a:r>
              <a:rPr lang="es-UY" sz="1200" kern="1200" dirty="0">
                <a:solidFill>
                  <a:schemeClr val="tx1"/>
                </a:solidFill>
                <a:effectLst/>
                <a:latin typeface="+mn-lt"/>
                <a:ea typeface="+mn-ea"/>
                <a:cs typeface="+mn-cs"/>
              </a:rPr>
              <a:t>Los pacientes con EPOC asintomáticos tienen mayor riesgo de exacerbaciones, neumonía y uso de los recursos de salud comparados con la población sin EPOC.  </a:t>
            </a:r>
            <a:endParaRPr lang="es-ES_tradnl" sz="1200" kern="1200" dirty="0">
              <a:solidFill>
                <a:schemeClr val="tx1"/>
              </a:solidFill>
              <a:effectLst/>
              <a:latin typeface="+mn-lt"/>
              <a:ea typeface="+mn-ea"/>
              <a:cs typeface="+mn-cs"/>
            </a:endParaRPr>
          </a:p>
          <a:p>
            <a:pPr fontAlgn="base"/>
            <a:r>
              <a:rPr lang="es-UY" sz="1200" kern="1200" dirty="0">
                <a:solidFill>
                  <a:schemeClr val="tx1"/>
                </a:solidFill>
                <a:effectLst/>
                <a:latin typeface="+mn-lt"/>
                <a:ea typeface="+mn-ea"/>
                <a:cs typeface="+mn-cs"/>
              </a:rPr>
              <a:t>No existe evidencia de que la detección de EPOC por espirometría en fumadores asintomáticos tenga relevancia sobre la enfermedad en términos de progresión, mejoría de la cesación de tabaquismo o beneficio de la intervención farmacológica en la calidad de vida u otros desenlaces clínicos. </a:t>
            </a:r>
          </a:p>
          <a:p>
            <a:pPr fontAlgn="base"/>
            <a:endParaRPr lang="es-UY" sz="1200" kern="1200" dirty="0">
              <a:solidFill>
                <a:schemeClr val="tx1"/>
              </a:solidFill>
              <a:effectLst/>
              <a:latin typeface="+mn-lt"/>
              <a:ea typeface="+mn-ea"/>
              <a:cs typeface="+mn-cs"/>
            </a:endParaRPr>
          </a:p>
          <a:p>
            <a:pPr fontAlgn="base"/>
            <a:r>
              <a:rPr lang="es-UY" sz="1200" b="1" kern="1200" dirty="0">
                <a:solidFill>
                  <a:schemeClr val="tx1"/>
                </a:solidFill>
                <a:effectLst/>
                <a:latin typeface="+mn-lt"/>
                <a:ea typeface="+mn-ea"/>
                <a:cs typeface="+mn-cs"/>
              </a:rPr>
              <a:t>EVIDENCIA MODERADA</a:t>
            </a:r>
            <a:r>
              <a:rPr lang="es-UY" sz="1200" kern="1200" dirty="0">
                <a:solidFill>
                  <a:schemeClr val="tx1"/>
                </a:solidFill>
                <a:effectLst/>
                <a:latin typeface="+mn-lt"/>
                <a:ea typeface="+mn-ea"/>
                <a:cs typeface="+mn-cs"/>
              </a:rPr>
              <a:t> de que la detección de individuos con EPOC asintomáticos tiene relevancia clínica en términos de evitar mayor riesgo en exacerbaciones, neumonía y uso de recursos de salud.</a:t>
            </a:r>
            <a:endParaRPr lang="es-ES_tradnl" sz="1200" kern="1200" dirty="0">
              <a:solidFill>
                <a:schemeClr val="tx1"/>
              </a:solidFill>
              <a:effectLst/>
              <a:latin typeface="+mn-lt"/>
              <a:ea typeface="+mn-ea"/>
              <a:cs typeface="+mn-cs"/>
            </a:endParaRPr>
          </a:p>
          <a:p>
            <a:pPr fontAlgn="base"/>
            <a:r>
              <a:rPr lang="es-UY" sz="1200" b="1" kern="1200" dirty="0">
                <a:solidFill>
                  <a:schemeClr val="tx1"/>
                </a:solidFill>
                <a:effectLst/>
                <a:latin typeface="+mn-lt"/>
                <a:ea typeface="+mn-ea"/>
                <a:cs typeface="+mn-cs"/>
              </a:rPr>
              <a:t>RECOMENDACIÓN DEBIL</a:t>
            </a:r>
            <a:r>
              <a:rPr lang="es-UY" sz="1200" kern="1200" dirty="0">
                <a:solidFill>
                  <a:schemeClr val="tx1"/>
                </a:solidFill>
                <a:effectLst/>
                <a:latin typeface="+mn-lt"/>
                <a:ea typeface="+mn-ea"/>
                <a:cs typeface="+mn-cs"/>
              </a:rPr>
              <a:t> para realizar tamizaje en esta población.</a:t>
            </a:r>
            <a:endParaRPr lang="es-ES_tradnl" sz="1200" kern="1200" dirty="0">
              <a:solidFill>
                <a:schemeClr val="tx1"/>
              </a:solidFill>
              <a:effectLst/>
              <a:latin typeface="+mn-lt"/>
              <a:ea typeface="+mn-ea"/>
              <a:cs typeface="+mn-cs"/>
            </a:endParaRPr>
          </a:p>
          <a:p>
            <a:pPr fontAlgn="base"/>
            <a:endParaRPr lang="es-ES_tradnl" sz="1200" kern="1200" dirty="0">
              <a:solidFill>
                <a:schemeClr val="tx1"/>
              </a:solidFill>
              <a:effectLst/>
              <a:latin typeface="+mn-lt"/>
              <a:ea typeface="+mn-ea"/>
              <a:cs typeface="+mn-cs"/>
            </a:endParaRPr>
          </a:p>
          <a:p>
            <a:pPr fontAlgn="base"/>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41</a:t>
            </a:fld>
            <a:endParaRPr lang="es-ES_tradnl"/>
          </a:p>
        </p:txBody>
      </p:sp>
    </p:spTree>
    <p:extLst>
      <p:ext uri="{BB962C8B-B14F-4D97-AF65-F5344CB8AC3E}">
        <p14:creationId xmlns:p14="http://schemas.microsoft.com/office/powerpoint/2010/main" val="255210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BÚSQUEDA ACTIVA Y DETECCIÓN OPORTUNISTA DE CASOS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Hay un interés creciente por la </a:t>
            </a:r>
            <a:r>
              <a:rPr lang="es-ES" sz="1200" b="1" kern="1200" dirty="0">
                <a:solidFill>
                  <a:schemeClr val="tx1"/>
                </a:solidFill>
                <a:effectLst/>
                <a:latin typeface="+mn-lt"/>
                <a:ea typeface="+mn-ea"/>
                <a:cs typeface="+mn-cs"/>
              </a:rPr>
              <a:t>detección temprana de la EPOC</a:t>
            </a:r>
            <a:r>
              <a:rPr lang="es-ES" sz="1200" kern="1200" dirty="0">
                <a:solidFill>
                  <a:schemeClr val="tx1"/>
                </a:solidFill>
                <a:effectLst/>
                <a:latin typeface="+mn-lt"/>
                <a:ea typeface="+mn-ea"/>
                <a:cs typeface="+mn-cs"/>
              </a:rPr>
              <a:t> que incluye el diagnóstico precoz, definido como aquél que se realiza antes de la aparición de síntomas, y la identificación de pacientes con EPOC leve, definida en esta Guía (ver adelante en este mismo capítulo) por puntaje de disnea de 0 o 1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VEF1 ≥80% y ausencia de exacerbaciones(203,204). La detección temprana incluye la búsqueda activa de personas asintomáticas expuestas a factores de riesgo que no consultan espontáneamente. Se ha cuestionado si la búsqueda activa de estos pacientes con EPOC que no tienen síntomas tiene importancia clínica y es costo-efectiva.</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Pregunta: </a:t>
            </a:r>
            <a:endParaRPr lang="es-ES_tradnl" sz="1200" kern="1200" dirty="0">
              <a:solidFill>
                <a:schemeClr val="tx1"/>
              </a:solidFill>
              <a:effectLst/>
              <a:latin typeface="+mn-lt"/>
              <a:ea typeface="+mn-ea"/>
              <a:cs typeface="+mn-cs"/>
            </a:endParaRPr>
          </a:p>
          <a:p>
            <a:r>
              <a:rPr lang="es-ES" sz="1200" b="1" i="1" kern="1200" dirty="0">
                <a:solidFill>
                  <a:schemeClr val="tx1"/>
                </a:solidFill>
                <a:effectLst/>
                <a:latin typeface="+mn-lt"/>
                <a:ea typeface="+mn-ea"/>
                <a:cs typeface="+mn-cs"/>
              </a:rPr>
              <a:t>¿Existe relevancia clínica en la detección de pacientes con EPOC asintomáticos?</a:t>
            </a:r>
            <a:endParaRPr lang="es-ES_tradnl" sz="1200" kern="1200" dirty="0">
              <a:solidFill>
                <a:schemeClr val="tx1"/>
              </a:solidFill>
              <a:effectLst/>
              <a:latin typeface="+mn-lt"/>
              <a:ea typeface="+mn-ea"/>
              <a:cs typeface="+mn-cs"/>
            </a:endParaRPr>
          </a:p>
          <a:p>
            <a:pPr fontAlgn="base"/>
            <a:r>
              <a:rPr lang="es-UY" sz="1200" b="1" kern="1200" dirty="0">
                <a:solidFill>
                  <a:schemeClr val="tx1"/>
                </a:solidFill>
                <a:effectLst/>
                <a:latin typeface="+mn-lt"/>
                <a:ea typeface="+mn-ea"/>
                <a:cs typeface="+mn-cs"/>
              </a:rPr>
              <a:t>Justificación </a:t>
            </a:r>
            <a:r>
              <a:rPr lang="es-UY"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fontAlgn="base"/>
            <a:r>
              <a:rPr lang="es-UY" sz="1200" kern="1200" dirty="0">
                <a:solidFill>
                  <a:schemeClr val="tx1"/>
                </a:solidFill>
                <a:effectLst/>
                <a:latin typeface="+mn-lt"/>
                <a:ea typeface="+mn-ea"/>
                <a:cs typeface="+mn-cs"/>
              </a:rPr>
              <a:t>El problema del sub-diagnóstico de EPOC es universal</a:t>
            </a:r>
            <a:r>
              <a:rPr lang="es-ES" sz="1200" kern="1200" dirty="0">
                <a:solidFill>
                  <a:schemeClr val="tx1"/>
                </a:solidFill>
                <a:effectLst/>
                <a:latin typeface="+mn-lt"/>
                <a:ea typeface="+mn-ea"/>
                <a:cs typeface="+mn-cs"/>
              </a:rPr>
              <a:t>(26,33)</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La guía ALAT 2014 recomienda el uso de la espirometría para la detección de casos de EPOC en población con síntomas respiratorios, ≥40 años de edad expuesta a factores de riesgo conocidos, como tabaco (≥10 paquetes/año), humo de leña (≥200 horas/año o ≥10 años) u ocupación. Siendo esta recomendación débil para individuos asintomáticos</a:t>
            </a:r>
            <a:r>
              <a:rPr lang="es-ES" sz="1200" kern="1200" dirty="0">
                <a:solidFill>
                  <a:schemeClr val="tx1"/>
                </a:solidFill>
                <a:effectLst/>
                <a:latin typeface="+mn-lt"/>
                <a:ea typeface="+mn-ea"/>
                <a:cs typeface="+mn-cs"/>
              </a:rPr>
              <a:t>(205). </a:t>
            </a:r>
            <a:r>
              <a:rPr lang="es-UY" sz="1200" kern="1200" dirty="0">
                <a:solidFill>
                  <a:schemeClr val="tx1"/>
                </a:solidFill>
                <a:effectLst/>
                <a:latin typeface="+mn-lt"/>
                <a:ea typeface="+mn-ea"/>
                <a:cs typeface="+mn-cs"/>
              </a:rPr>
              <a:t>No obstante, persiste la controversia sobre la realización de espirometrías para el diagnóstico temprano de EPOC en fumadores asintomáticos y la relevancia clínica de esta conducta diagnóstica</a:t>
            </a:r>
            <a:r>
              <a:rPr lang="es-ES" sz="1200" kern="1200" dirty="0">
                <a:solidFill>
                  <a:schemeClr val="tx1"/>
                </a:solidFill>
                <a:effectLst/>
                <a:latin typeface="+mn-lt"/>
                <a:ea typeface="+mn-ea"/>
                <a:cs typeface="+mn-cs"/>
              </a:rPr>
              <a:t>(196).</a:t>
            </a:r>
            <a:r>
              <a:rPr lang="es-ES"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fontAlgn="base"/>
            <a:r>
              <a:rPr lang="es-UY" sz="1200" kern="1200" dirty="0">
                <a:solidFill>
                  <a:schemeClr val="tx1"/>
                </a:solidFill>
                <a:effectLst/>
                <a:latin typeface="+mn-lt"/>
                <a:ea typeface="+mn-ea"/>
                <a:cs typeface="+mn-cs"/>
              </a:rPr>
              <a:t>Los pacientes con EPOC pueden ser poco perceptores de su enfermedad, atribuyendo sus limitaciones funcionales a otras causas (sedentarismo, sobrepeso, edad, etc). Las alteraciones espirométricas frecuentemente son la única evidencia de la enfermedad y pueden inicialmente aparecer solo con el esfuerzo(206).  </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El diagnóstico </a:t>
            </a:r>
            <a:r>
              <a:rPr lang="es-ES" sz="1200" kern="1200" dirty="0" err="1">
                <a:solidFill>
                  <a:schemeClr val="tx1"/>
                </a:solidFill>
                <a:effectLst/>
                <a:latin typeface="+mn-lt"/>
                <a:ea typeface="+mn-ea"/>
                <a:cs typeface="+mn-cs"/>
              </a:rPr>
              <a:t>espirométrico</a:t>
            </a:r>
            <a:r>
              <a:rPr lang="es-ES" sz="1200" kern="1200" dirty="0">
                <a:solidFill>
                  <a:schemeClr val="tx1"/>
                </a:solidFill>
                <a:effectLst/>
                <a:latin typeface="+mn-lt"/>
                <a:ea typeface="+mn-ea"/>
                <a:cs typeface="+mn-cs"/>
              </a:rPr>
              <a:t> en fase preclínica (sujetos fumadores asintomáticos) puede promover la intervención temprana(207)</a:t>
            </a:r>
            <a:r>
              <a:rPr lang="en-US" sz="1200" kern="12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mejorando el estado de salud al incentivar la actividad física, la cesación tabáquica y tratamiento farmacológico(206); </a:t>
            </a:r>
            <a:r>
              <a:rPr lang="es-VE" sz="1200" kern="1200" dirty="0">
                <a:solidFill>
                  <a:schemeClr val="tx1"/>
                </a:solidFill>
                <a:effectLst/>
                <a:latin typeface="+mn-lt"/>
                <a:ea typeface="+mn-ea"/>
                <a:cs typeface="+mn-cs"/>
              </a:rPr>
              <a:t>Sin embargo, </a:t>
            </a:r>
            <a:r>
              <a:rPr lang="es-UY" sz="1200" kern="1200" dirty="0">
                <a:solidFill>
                  <a:schemeClr val="tx1"/>
                </a:solidFill>
                <a:effectLst/>
                <a:latin typeface="+mn-lt"/>
                <a:ea typeface="+mn-ea"/>
                <a:cs typeface="+mn-cs"/>
              </a:rPr>
              <a:t>esta práctica, tiene implicaciones de coste-efectividad debido a que una proporción significativa de estos pacientes tendrían una forma leve de la enfermedad, con mínimo beneficio de intervenciones terapéuticas</a:t>
            </a:r>
            <a:r>
              <a:rPr lang="es-ES" sz="1200" kern="1200" dirty="0">
                <a:solidFill>
                  <a:schemeClr val="tx1"/>
                </a:solidFill>
                <a:effectLst/>
                <a:latin typeface="+mn-lt"/>
                <a:ea typeface="+mn-ea"/>
                <a:cs typeface="+mn-cs"/>
              </a:rPr>
              <a:t>(208). </a:t>
            </a:r>
            <a:endParaRPr lang="es-ES_tradnl" sz="1200" kern="1200" dirty="0">
              <a:solidFill>
                <a:schemeClr val="tx1"/>
              </a:solidFill>
              <a:effectLst/>
              <a:latin typeface="+mn-lt"/>
              <a:ea typeface="+mn-ea"/>
              <a:cs typeface="+mn-cs"/>
            </a:endParaRPr>
          </a:p>
          <a:p>
            <a:pPr fontAlgn="base"/>
            <a:r>
              <a:rPr lang="es-UY" sz="1200" b="1" kern="1200" dirty="0">
                <a:solidFill>
                  <a:schemeClr val="tx1"/>
                </a:solidFill>
                <a:effectLst/>
                <a:latin typeface="+mn-lt"/>
                <a:ea typeface="+mn-ea"/>
                <a:cs typeface="+mn-cs"/>
              </a:rPr>
              <a:t>Selección de búsqueda</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Se capturaron en total 432 referencias (MeSH: 74; Tripdatabase: 358) seleccionando 4 estudios para responder la pregunta (1 revisión sistemática)</a:t>
            </a:r>
            <a:r>
              <a:rPr lang="en-GB" sz="1200" kern="1200" dirty="0">
                <a:solidFill>
                  <a:schemeClr val="tx1"/>
                </a:solidFill>
                <a:effectLst/>
                <a:latin typeface="+mn-lt"/>
                <a:ea typeface="+mn-ea"/>
                <a:cs typeface="+mn-cs"/>
              </a:rPr>
              <a:t>(209)</a:t>
            </a:r>
            <a:r>
              <a:rPr lang="es-UY" sz="1200" kern="1200" dirty="0">
                <a:solidFill>
                  <a:schemeClr val="tx1"/>
                </a:solidFill>
                <a:effectLst/>
                <a:latin typeface="+mn-lt"/>
                <a:ea typeface="+mn-ea"/>
                <a:cs typeface="+mn-cs"/>
              </a:rPr>
              <a:t>, 2 estudios de cohorte(106,210) </a:t>
            </a:r>
            <a:r>
              <a:rPr lang="en-US" sz="1200" kern="1200" dirty="0">
                <a:solidFill>
                  <a:schemeClr val="tx1"/>
                </a:solidFill>
                <a:effectLst/>
                <a:latin typeface="+mn-lt"/>
                <a:ea typeface="+mn-ea"/>
                <a:cs typeface="+mn-cs"/>
              </a:rPr>
              <a:t>y 1 </a:t>
            </a:r>
            <a:r>
              <a:rPr lang="en-US" sz="1200" kern="1200" dirty="0" err="1">
                <a:solidFill>
                  <a:schemeClr val="tx1"/>
                </a:solidFill>
                <a:effectLst/>
                <a:latin typeface="+mn-lt"/>
                <a:ea typeface="+mn-ea"/>
                <a:cs typeface="+mn-cs"/>
              </a:rPr>
              <a:t>estudio</a:t>
            </a:r>
            <a:r>
              <a:rPr lang="en-US" sz="1200" kern="1200" dirty="0">
                <a:solidFill>
                  <a:schemeClr val="tx1"/>
                </a:solidFill>
                <a:effectLst/>
                <a:latin typeface="+mn-lt"/>
                <a:ea typeface="+mn-ea"/>
                <a:cs typeface="+mn-cs"/>
              </a:rPr>
              <a:t> longitudinal</a:t>
            </a:r>
            <a:r>
              <a:rPr lang="es-ES" sz="1200" kern="1200" dirty="0">
                <a:solidFill>
                  <a:schemeClr val="tx1"/>
                </a:solidFill>
                <a:effectLst/>
                <a:latin typeface="+mn-lt"/>
                <a:ea typeface="+mn-ea"/>
                <a:cs typeface="+mn-cs"/>
              </a:rPr>
              <a:t>(211).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Resumen de la evidencia</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Los estudios que evalúan el rendimiento de la detección de casos lo </a:t>
            </a:r>
            <a:r>
              <a:rPr lang="es-UY" sz="1200" kern="1200" dirty="0">
                <a:solidFill>
                  <a:schemeClr val="tx1"/>
                </a:solidFill>
                <a:effectLst/>
                <a:latin typeface="+mn-lt"/>
                <a:ea typeface="+mn-ea"/>
                <a:cs typeface="+mn-cs"/>
              </a:rPr>
              <a:t>hacen fundamentalmente en términos de prevalencia, proporción de nuevos casos y costos de la estrategia y no por el impacto sobre el curso natural de la enfermedad o la morbi-mortalidad. </a:t>
            </a:r>
            <a:endParaRPr lang="es-ES_tradnl" sz="1200" kern="1200" dirty="0">
              <a:solidFill>
                <a:schemeClr val="tx1"/>
              </a:solidFill>
              <a:effectLst/>
              <a:latin typeface="+mn-lt"/>
              <a:ea typeface="+mn-ea"/>
              <a:cs typeface="+mn-cs"/>
            </a:endParaRPr>
          </a:p>
          <a:p>
            <a:pPr fontAlgn="base"/>
            <a:r>
              <a:rPr lang="es-UY" sz="1200" kern="1200" dirty="0">
                <a:solidFill>
                  <a:schemeClr val="tx1"/>
                </a:solidFill>
                <a:effectLst/>
                <a:latin typeface="+mn-lt"/>
                <a:ea typeface="+mn-ea"/>
                <a:cs typeface="+mn-cs"/>
              </a:rPr>
              <a:t>Una revisión sistemática sobre el tamizaje en la EPOC</a:t>
            </a:r>
            <a:r>
              <a:rPr lang="es-ES" sz="1200" kern="1200" dirty="0">
                <a:solidFill>
                  <a:schemeClr val="tx1"/>
                </a:solidFill>
                <a:effectLst/>
                <a:latin typeface="+mn-lt"/>
                <a:ea typeface="+mn-ea"/>
                <a:cs typeface="+mn-cs"/>
              </a:rPr>
              <a:t>(209)</a:t>
            </a:r>
            <a:r>
              <a:rPr lang="es-UY" sz="1200" kern="1200" dirty="0">
                <a:solidFill>
                  <a:schemeClr val="tx1"/>
                </a:solidFill>
                <a:effectLst/>
                <a:latin typeface="+mn-lt"/>
                <a:ea typeface="+mn-ea"/>
                <a:cs typeface="+mn-cs"/>
              </a:rPr>
              <a:t> muestra que no existe evidencia directa para determinar los beneficios o daños de detectar EPOC en adultos asintomáticos mediante cuestionarios o espirometría ni para determinar el beneficio del tratamiento  sobre la calidad de vida u otros desenlaces clínicos en esta población. En pacientes con EPOC leve a moderada el beneficio de la farmacoterapia para reducir las exacerbaciones es modesto, sin beneficio en la mortalidad por todas las causas. </a:t>
            </a:r>
            <a:endParaRPr lang="es-ES_tradnl" sz="1200" kern="1200" dirty="0">
              <a:solidFill>
                <a:schemeClr val="tx1"/>
              </a:solidFill>
              <a:effectLst/>
              <a:latin typeface="+mn-lt"/>
              <a:ea typeface="+mn-ea"/>
              <a:cs typeface="+mn-cs"/>
            </a:endParaRPr>
          </a:p>
          <a:p>
            <a:pPr fontAlgn="base"/>
            <a:r>
              <a:rPr lang="es-UY" sz="1200" kern="1200" dirty="0">
                <a:solidFill>
                  <a:schemeClr val="tx1"/>
                </a:solidFill>
                <a:effectLst/>
                <a:latin typeface="+mn-lt"/>
                <a:ea typeface="+mn-ea"/>
                <a:cs typeface="+mn-cs"/>
              </a:rPr>
              <a:t>En esa misma línea, un estudio de cohorte realizado en Latinoamérica(127) no muestra diferencia en la tasa de declinación anual del VEF</a:t>
            </a:r>
            <a:r>
              <a:rPr lang="es-UY" sz="1200" kern="1200" baseline="-25000" dirty="0">
                <a:solidFill>
                  <a:schemeClr val="tx1"/>
                </a:solidFill>
                <a:effectLst/>
                <a:latin typeface="+mn-lt"/>
                <a:ea typeface="+mn-ea"/>
                <a:cs typeface="+mn-cs"/>
              </a:rPr>
              <a:t>1</a:t>
            </a:r>
            <a:r>
              <a:rPr lang="es-UY" sz="1200" kern="1200" dirty="0">
                <a:solidFill>
                  <a:schemeClr val="tx1"/>
                </a:solidFill>
                <a:effectLst/>
                <a:latin typeface="+mn-lt"/>
                <a:ea typeface="+mn-ea"/>
                <a:cs typeface="+mn-cs"/>
              </a:rPr>
              <a:t> entre individuos con y sin limitación al flujo de aire (27 ml/año, 0,22% del predictivo, 1,32 % del basal vs. 36 ml/año, 0.14% del predictivo, 1.36 % del basal; respectivamente). La tasa de declinación del VEF</a:t>
            </a:r>
            <a:r>
              <a:rPr lang="es-UY" sz="1200" kern="1200" baseline="-25000" dirty="0">
                <a:solidFill>
                  <a:schemeClr val="tx1"/>
                </a:solidFill>
                <a:effectLst/>
                <a:latin typeface="+mn-lt"/>
                <a:ea typeface="+mn-ea"/>
                <a:cs typeface="+mn-cs"/>
              </a:rPr>
              <a:t>1</a:t>
            </a:r>
            <a:r>
              <a:rPr lang="es-UY" sz="1200" kern="1200" dirty="0">
                <a:solidFill>
                  <a:schemeClr val="tx1"/>
                </a:solidFill>
                <a:effectLst/>
                <a:latin typeface="+mn-lt"/>
                <a:ea typeface="+mn-ea"/>
                <a:cs typeface="+mn-cs"/>
              </a:rPr>
              <a:t> se asoció con una función pulmonar basal más alta, edad avanzada, respuesta significativa a los broncodilatadores, fumadores y mujeres con síntomas o 2 exacerbaciones en el año anterior. Los pacientes asintomáticos no tuvieron diferencias con los sintomáticos.</a:t>
            </a:r>
            <a:endParaRPr lang="es-ES_tradnl" sz="1200" kern="1200" dirty="0">
              <a:solidFill>
                <a:schemeClr val="tx1"/>
              </a:solidFill>
              <a:effectLst/>
              <a:latin typeface="+mn-lt"/>
              <a:ea typeface="+mn-ea"/>
              <a:cs typeface="+mn-cs"/>
            </a:endParaRPr>
          </a:p>
          <a:p>
            <a:pPr fontAlgn="base"/>
            <a:r>
              <a:rPr lang="es-UY" sz="1200" kern="1200" dirty="0">
                <a:solidFill>
                  <a:schemeClr val="tx1"/>
                </a:solidFill>
                <a:effectLst/>
                <a:latin typeface="+mn-lt"/>
                <a:ea typeface="+mn-ea"/>
                <a:cs typeface="+mn-cs"/>
              </a:rPr>
              <a:t>Otro estudio observacional</a:t>
            </a:r>
            <a:r>
              <a:rPr lang="es-ES" sz="1200" kern="1200" dirty="0">
                <a:solidFill>
                  <a:schemeClr val="tx1"/>
                </a:solidFill>
                <a:effectLst/>
                <a:latin typeface="+mn-lt"/>
                <a:ea typeface="+mn-ea"/>
                <a:cs typeface="+mn-cs"/>
              </a:rPr>
              <a:t>(106)</a:t>
            </a:r>
            <a:r>
              <a:rPr lang="es-UY" sz="1200" kern="1200" dirty="0">
                <a:solidFill>
                  <a:schemeClr val="tx1"/>
                </a:solidFill>
                <a:effectLst/>
                <a:latin typeface="+mn-lt"/>
                <a:ea typeface="+mn-ea"/>
                <a:cs typeface="+mn-cs"/>
              </a:rPr>
              <a:t> encontró que los pacientes con EPOC leve o moderado asintomáticos </a:t>
            </a:r>
            <a:r>
              <a:rPr lang="es-VE" sz="1200" kern="1200" dirty="0">
                <a:solidFill>
                  <a:schemeClr val="tx1"/>
                </a:solidFill>
                <a:effectLst/>
                <a:latin typeface="+mn-lt"/>
                <a:ea typeface="+mn-ea"/>
                <a:cs typeface="+mn-cs"/>
              </a:rPr>
              <a:t>(puntuación de CAT &lt;10) </a:t>
            </a:r>
            <a:r>
              <a:rPr lang="es-UY" sz="1200" kern="1200" dirty="0">
                <a:solidFill>
                  <a:schemeClr val="tx1"/>
                </a:solidFill>
                <a:effectLst/>
                <a:latin typeface="+mn-lt"/>
                <a:ea typeface="+mn-ea"/>
                <a:cs typeface="+mn-cs"/>
              </a:rPr>
              <a:t>comparado con el grupo control (no fumadores, con función pulmonar preservada) presentaban más exacerbaciones anuales </a:t>
            </a:r>
            <a:r>
              <a:rPr lang="es-VE" sz="1200" kern="1200" dirty="0">
                <a:solidFill>
                  <a:schemeClr val="tx1"/>
                </a:solidFill>
                <a:effectLst/>
                <a:latin typeface="+mn-lt"/>
                <a:ea typeface="+mn-ea"/>
                <a:cs typeface="+mn-cs"/>
              </a:rPr>
              <a:t>(0,18±0.38 vs. 0,03±0.21, p&lt;0,05; respectivamente); más exacerbaciones severas (0,04±0.17 vs. 0,01±0.10, p&lt;0,05; respectivamente) y visitas a centros de salud (0,16±0,36 vs. 0,02±0,18, p&lt;0,05; respectivamente) </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Recientemente, un estudio prospectivo(121)</a:t>
            </a:r>
            <a:r>
              <a:rPr lang="en-GB" sz="1200" kern="12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demostró un incremento del riesgo de exacerbaciones (HR=5; 95%IC 2,8-8,9) y de diagnóstico de neumonía (HR=1,7; 95%IC: 1,3-2,2), en pacientes con EPOC asintomáticos no diagnosticados comparados con población sin EPOC.  </a:t>
            </a:r>
          </a:p>
          <a:p>
            <a:pPr fontAlgn="base"/>
            <a:endParaRPr lang="es-UY" sz="1200" kern="1200" dirty="0">
              <a:solidFill>
                <a:schemeClr val="tx1"/>
              </a:solidFill>
              <a:effectLst/>
              <a:latin typeface="+mn-lt"/>
              <a:ea typeface="+mn-ea"/>
              <a:cs typeface="+mn-cs"/>
            </a:endParaRPr>
          </a:p>
          <a:p>
            <a:pPr fontAlgn="base"/>
            <a:r>
              <a:rPr lang="es-UY" sz="1200" b="1" kern="1200" dirty="0">
                <a:solidFill>
                  <a:schemeClr val="tx1"/>
                </a:solidFill>
                <a:effectLst/>
                <a:latin typeface="+mn-lt"/>
                <a:ea typeface="+mn-ea"/>
                <a:cs typeface="+mn-cs"/>
              </a:rPr>
              <a:t>Conclusiones y Recomendaciones</a:t>
            </a:r>
            <a:endParaRPr lang="es-ES_tradnl" sz="1200" kern="1200" dirty="0">
              <a:solidFill>
                <a:schemeClr val="tx1"/>
              </a:solidFill>
              <a:effectLst/>
              <a:latin typeface="+mn-lt"/>
              <a:ea typeface="+mn-ea"/>
              <a:cs typeface="+mn-cs"/>
            </a:endParaRPr>
          </a:p>
          <a:p>
            <a:pPr fontAlgn="base"/>
            <a:r>
              <a:rPr lang="es-UY" sz="1200" kern="1200" dirty="0">
                <a:solidFill>
                  <a:schemeClr val="tx1"/>
                </a:solidFill>
                <a:effectLst/>
                <a:latin typeface="+mn-lt"/>
                <a:ea typeface="+mn-ea"/>
                <a:cs typeface="+mn-cs"/>
              </a:rPr>
              <a:t>Los pacientes con EPOC asintomáticos tienen mayor riesgo de exacerbaciones, neumonía y uso de los recursos de salud comparados con la población sin EPOC.  </a:t>
            </a:r>
            <a:endParaRPr lang="es-ES_tradnl" sz="1200" kern="1200" dirty="0">
              <a:solidFill>
                <a:schemeClr val="tx1"/>
              </a:solidFill>
              <a:effectLst/>
              <a:latin typeface="+mn-lt"/>
              <a:ea typeface="+mn-ea"/>
              <a:cs typeface="+mn-cs"/>
            </a:endParaRPr>
          </a:p>
          <a:p>
            <a:pPr fontAlgn="base"/>
            <a:r>
              <a:rPr lang="es-UY" sz="1200" kern="1200" dirty="0">
                <a:solidFill>
                  <a:schemeClr val="tx1"/>
                </a:solidFill>
                <a:effectLst/>
                <a:latin typeface="+mn-lt"/>
                <a:ea typeface="+mn-ea"/>
                <a:cs typeface="+mn-cs"/>
              </a:rPr>
              <a:t>No existe evidencia de que la detección de EPOC por espirometría en fumadores asintomáticos tenga relevancia sobre la enfermedad en términos de progresión, mejoría de la cesación de tabaquismo o beneficio de la intervención farmacológica en la calidad de vida u otros desenlaces clínicos. </a:t>
            </a:r>
          </a:p>
          <a:p>
            <a:pPr fontAlgn="base"/>
            <a:endParaRPr lang="es-UY" sz="1200" kern="1200" dirty="0">
              <a:solidFill>
                <a:schemeClr val="tx1"/>
              </a:solidFill>
              <a:effectLst/>
              <a:latin typeface="+mn-lt"/>
              <a:ea typeface="+mn-ea"/>
              <a:cs typeface="+mn-cs"/>
            </a:endParaRPr>
          </a:p>
          <a:p>
            <a:pPr fontAlgn="base"/>
            <a:r>
              <a:rPr lang="es-UY" sz="1200" b="1" kern="1200" dirty="0">
                <a:solidFill>
                  <a:schemeClr val="tx1"/>
                </a:solidFill>
                <a:effectLst/>
                <a:latin typeface="+mn-lt"/>
                <a:ea typeface="+mn-ea"/>
                <a:cs typeface="+mn-cs"/>
              </a:rPr>
              <a:t>EVIDENCIA MODERADA</a:t>
            </a:r>
            <a:r>
              <a:rPr lang="es-UY" sz="1200" kern="1200" dirty="0">
                <a:solidFill>
                  <a:schemeClr val="tx1"/>
                </a:solidFill>
                <a:effectLst/>
                <a:latin typeface="+mn-lt"/>
                <a:ea typeface="+mn-ea"/>
                <a:cs typeface="+mn-cs"/>
              </a:rPr>
              <a:t> de que la detección de individuos con EPOC asintomáticos tiene relevancia clínica en términos de evitar mayor riesgo en exacerbaciones, neumonía y uso de recursos de salud.</a:t>
            </a:r>
            <a:endParaRPr lang="es-ES_tradnl" sz="1200" kern="1200" dirty="0">
              <a:solidFill>
                <a:schemeClr val="tx1"/>
              </a:solidFill>
              <a:effectLst/>
              <a:latin typeface="+mn-lt"/>
              <a:ea typeface="+mn-ea"/>
              <a:cs typeface="+mn-cs"/>
            </a:endParaRPr>
          </a:p>
          <a:p>
            <a:pPr fontAlgn="base"/>
            <a:r>
              <a:rPr lang="es-UY" sz="1200" b="1" kern="1200" dirty="0">
                <a:solidFill>
                  <a:schemeClr val="tx1"/>
                </a:solidFill>
                <a:effectLst/>
                <a:latin typeface="+mn-lt"/>
                <a:ea typeface="+mn-ea"/>
                <a:cs typeface="+mn-cs"/>
              </a:rPr>
              <a:t>RECOMENDACIÓN DEBIL</a:t>
            </a:r>
            <a:r>
              <a:rPr lang="es-UY" sz="1200" kern="1200" dirty="0">
                <a:solidFill>
                  <a:schemeClr val="tx1"/>
                </a:solidFill>
                <a:effectLst/>
                <a:latin typeface="+mn-lt"/>
                <a:ea typeface="+mn-ea"/>
                <a:cs typeface="+mn-cs"/>
              </a:rPr>
              <a:t> para realizar tamizaje en esta población.</a:t>
            </a:r>
            <a:endParaRPr lang="es-ES_tradnl" sz="1200" kern="1200" dirty="0">
              <a:solidFill>
                <a:schemeClr val="tx1"/>
              </a:solidFill>
              <a:effectLst/>
              <a:latin typeface="+mn-lt"/>
              <a:ea typeface="+mn-ea"/>
              <a:cs typeface="+mn-cs"/>
            </a:endParaRPr>
          </a:p>
          <a:p>
            <a:pPr fontAlgn="base"/>
            <a:endParaRPr lang="es-ES_tradnl" sz="1200" kern="1200" dirty="0">
              <a:solidFill>
                <a:schemeClr val="tx1"/>
              </a:solidFill>
              <a:effectLst/>
              <a:latin typeface="+mn-lt"/>
              <a:ea typeface="+mn-ea"/>
              <a:cs typeface="+mn-cs"/>
            </a:endParaRPr>
          </a:p>
          <a:p>
            <a:pPr fontAlgn="base"/>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42</a:t>
            </a:fld>
            <a:endParaRPr lang="es-ES_tradnl"/>
          </a:p>
        </p:txBody>
      </p:sp>
    </p:spTree>
    <p:extLst>
      <p:ext uri="{BB962C8B-B14F-4D97-AF65-F5344CB8AC3E}">
        <p14:creationId xmlns:p14="http://schemas.microsoft.com/office/powerpoint/2010/main" val="13878200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EVALUACIÓN COMPLEMENTARIA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Las evaluaciones complementarias a la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son útiles para el diagnóstico diferencial, la evaluación de la gravedad de la EPOC, la individualización del tratamiento y la definición del pronóstico de la enfermedad.  Se recomienda realizar las siguientes:  </a:t>
            </a:r>
            <a:endParaRPr lang="es-ES_tradnl"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Índice de masa corporal</a:t>
            </a:r>
            <a:r>
              <a:rPr lang="es-ES" sz="1200" kern="1200" dirty="0">
                <a:solidFill>
                  <a:schemeClr val="tx1"/>
                </a:solidFill>
                <a:effectLst/>
                <a:latin typeface="+mn-lt"/>
                <a:ea typeface="+mn-ea"/>
                <a:cs typeface="+mn-cs"/>
              </a:rPr>
              <a:t> (IMC=peso [kg]/talla [m]</a:t>
            </a:r>
            <a:r>
              <a:rPr lang="es-ES" sz="1200" kern="1200" baseline="30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 En la EPOC, valores de IMC menores a 20 kg/m</a:t>
            </a:r>
            <a:r>
              <a:rPr lang="es-ES" sz="1200" kern="1200" baseline="30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 se asocian con mayor mortalidad(212,213).  Adicionalmente, un IMC en valores menores a 20 kg/m</a:t>
            </a:r>
            <a:r>
              <a:rPr lang="es-ES" sz="1200" kern="1200" baseline="30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 o mayores a 30 kg/m</a:t>
            </a:r>
            <a:r>
              <a:rPr lang="es-ES" sz="1200" kern="1200" baseline="30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 se asocia con peor calidad de vida, disnea, distancia recorrida en la prueba de caminata de seis minutos y expresión clínica de las comorbilidades</a:t>
            </a:r>
            <a:r>
              <a:rPr lang="en-GB" sz="1200" kern="1200" dirty="0">
                <a:solidFill>
                  <a:schemeClr val="tx1"/>
                </a:solidFill>
                <a:effectLst/>
                <a:latin typeface="+mn-lt"/>
                <a:ea typeface="+mn-ea"/>
                <a:cs typeface="+mn-cs"/>
              </a:rPr>
              <a:t>(214–216)</a:t>
            </a:r>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Frecuencia y gravedad de las exacerbaciones y hospitalizaciones </a:t>
            </a:r>
            <a:r>
              <a:rPr lang="es-ES" sz="1200" kern="1200" dirty="0">
                <a:solidFill>
                  <a:schemeClr val="tx1"/>
                </a:solidFill>
                <a:effectLst/>
                <a:latin typeface="+mn-lt"/>
                <a:ea typeface="+mn-ea"/>
                <a:cs typeface="+mn-cs"/>
              </a:rPr>
              <a:t>por la EPOC en el año anterior. Aunque se requiere mayor precisión en la definición de las exacerbaciones(217,218), la mayor frecuencia y gravedad de éstas y de las hospitalizaciones relacionadas se asocia con peor calidad de vida, altos costos sanitarios y mayor mortalidad(123,219–221). Su registro apropiado hace parte esencial de la calificación gravedad de la EPOC(2,196).</a:t>
            </a:r>
            <a:endParaRPr lang="es-ES_tradnl"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Identificación  de comorbilidades y su impacto clínico y pronóstico (índice COTE). </a:t>
            </a:r>
            <a:r>
              <a:rPr lang="es-ES" sz="1200" kern="1200" dirty="0">
                <a:solidFill>
                  <a:schemeClr val="tx1"/>
                </a:solidFill>
                <a:effectLst/>
                <a:latin typeface="+mn-lt"/>
                <a:ea typeface="+mn-ea"/>
                <a:cs typeface="+mn-cs"/>
              </a:rPr>
              <a:t>Las comorbilidades son frecuentes en la EPOC y tienen un alto impacto negativo, especialmente las cardiovasculares, en síntomas, calidad de vida, mortalidad y costos de atención(222–226). Por esta razón, su registro y calificación apropiados son necesarios. Se recomienda el índice de COTE cuya explicación detallada se presenta en la sección de evaluación de comorbilidades (Tabla 4)</a:t>
            </a:r>
            <a:r>
              <a:rPr lang="en-GB" sz="1200" kern="1200" dirty="0">
                <a:solidFill>
                  <a:schemeClr val="tx1"/>
                </a:solidFill>
                <a:effectLst/>
                <a:latin typeface="+mn-lt"/>
                <a:ea typeface="+mn-ea"/>
                <a:cs typeface="+mn-cs"/>
              </a:rPr>
              <a:t>(227)</a:t>
            </a:r>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Tabla 4. </a:t>
            </a:r>
            <a:r>
              <a:rPr lang="es-UY" sz="1200" b="1" kern="1200" dirty="0">
                <a:solidFill>
                  <a:schemeClr val="tx1"/>
                </a:solidFill>
                <a:effectLst/>
                <a:latin typeface="+mn-lt"/>
                <a:ea typeface="+mn-ea"/>
                <a:cs typeface="+mn-cs"/>
              </a:rPr>
              <a:t>Índice de comorbilidad COTE </a:t>
            </a:r>
            <a:endParaRPr lang="es-ES_tradnl" sz="1200"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Comorbilidad</a:t>
            </a:r>
            <a:endParaRPr lang="es-ES_tradnl" sz="1200"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Puntos</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Cáncer de pulmón, esófago, páncreas y mama*</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6</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Ansiedad*</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6</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Todos los otros tipos de cáncer</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Cirrosis hepática</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Fibrilación auricular / aleteo</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Diabetes con neuropatía</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Fibrosis pulmonar</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Insuficiencia cardíaca congestiva</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Úlcera gástrica/duodenal</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Enfermedad coronaria</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a:t>
            </a:r>
            <a:endParaRPr lang="es-ES_tradnl"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Gravedad de la disnea. </a:t>
            </a:r>
            <a:r>
              <a:rPr lang="es-ES" sz="1200" kern="1200" dirty="0">
                <a:solidFill>
                  <a:schemeClr val="tx1"/>
                </a:solidFill>
                <a:effectLst/>
                <a:latin typeface="+mn-lt"/>
                <a:ea typeface="+mn-ea"/>
                <a:cs typeface="+mn-cs"/>
              </a:rPr>
              <a:t>Para su cuantificación se recomienda la escala modificada del Medical </a:t>
            </a:r>
            <a:r>
              <a:rPr lang="es-ES" sz="1200" kern="1200" dirty="0" err="1">
                <a:solidFill>
                  <a:schemeClr val="tx1"/>
                </a:solidFill>
                <a:effectLst/>
                <a:latin typeface="+mn-lt"/>
                <a:ea typeface="+mn-ea"/>
                <a:cs typeface="+mn-cs"/>
              </a:rPr>
              <a:t>Research</a:t>
            </a:r>
            <a:r>
              <a:rPr lang="es-ES" sz="1200" kern="1200" dirty="0">
                <a:solidFill>
                  <a:schemeClr val="tx1"/>
                </a:solidFill>
                <a:effectLst/>
                <a:latin typeface="+mn-lt"/>
                <a:ea typeface="+mn-ea"/>
                <a:cs typeface="+mn-cs"/>
              </a:rPr>
              <a:t> Council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(Tabla 1) que es </a:t>
            </a:r>
            <a:r>
              <a:rPr lang="es-ES" sz="1200" kern="1200" dirty="0" err="1">
                <a:solidFill>
                  <a:schemeClr val="tx1"/>
                </a:solidFill>
                <a:effectLst/>
                <a:latin typeface="+mn-lt"/>
                <a:ea typeface="+mn-ea"/>
                <a:cs typeface="+mn-cs"/>
              </a:rPr>
              <a:t>autoadministrada</a:t>
            </a:r>
            <a:r>
              <a:rPr lang="es-ES" sz="1200" kern="1200" dirty="0">
                <a:solidFill>
                  <a:schemeClr val="tx1"/>
                </a:solidFill>
                <a:effectLst/>
                <a:latin typeface="+mn-lt"/>
                <a:ea typeface="+mn-ea"/>
                <a:cs typeface="+mn-cs"/>
              </a:rPr>
              <a:t> (puede ser calificada por el paciente mientras espera la atención en consulta) y se correlaciona bien con la mortalidad(228), con los cambios en el tiempo y con otras variables clínicas y funcionales</a:t>
            </a:r>
            <a:r>
              <a:rPr lang="en-GB" sz="1200" kern="1200" dirty="0">
                <a:solidFill>
                  <a:schemeClr val="tx1"/>
                </a:solidFill>
                <a:effectLst/>
                <a:latin typeface="+mn-lt"/>
                <a:ea typeface="+mn-ea"/>
                <a:cs typeface="+mn-cs"/>
              </a:rPr>
              <a:t>(178)</a:t>
            </a:r>
            <a:r>
              <a:rPr lang="en-U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Oximetría de pulso (SpO</a:t>
            </a:r>
            <a:r>
              <a:rPr lang="es-ES" sz="1200" b="1" kern="1200" baseline="-25000" dirty="0">
                <a:solidFill>
                  <a:schemeClr val="tx1"/>
                </a:solidFill>
                <a:effectLst/>
                <a:latin typeface="+mn-lt"/>
                <a:ea typeface="+mn-ea"/>
                <a:cs typeface="+mn-cs"/>
              </a:rPr>
              <a:t>2</a:t>
            </a:r>
            <a:r>
              <a:rPr lang="es-ES" sz="1200" b="1" kern="1200" dirty="0">
                <a:solidFill>
                  <a:schemeClr val="tx1"/>
                </a:solidFill>
                <a:effectLst/>
                <a:latin typeface="+mn-lt"/>
                <a:ea typeface="+mn-ea"/>
                <a:cs typeface="+mn-cs"/>
              </a:rPr>
              <a:t>) en reposo. </a:t>
            </a:r>
            <a:r>
              <a:rPr lang="es-ES" sz="1200" kern="1200" dirty="0">
                <a:solidFill>
                  <a:schemeClr val="tx1"/>
                </a:solidFill>
                <a:effectLst/>
                <a:latin typeface="+mn-lt"/>
                <a:ea typeface="+mn-ea"/>
                <a:cs typeface="+mn-cs"/>
              </a:rPr>
              <a:t>Aunque tiene variabilidad y puede sobrestimar la saturación de oxígeno de la hemoglobina sanguínea(229), puede ser útil para sugerir mayor gravedad e identificar posibles candidatos a oxigenoterapia y presencia de comorbilidades</a:t>
            </a:r>
            <a:r>
              <a:rPr lang="en-US" sz="1200" kern="1200" dirty="0">
                <a:solidFill>
                  <a:schemeClr val="tx1"/>
                </a:solidFill>
                <a:effectLst/>
                <a:latin typeface="+mn-lt"/>
                <a:ea typeface="+mn-ea"/>
                <a:cs typeface="+mn-cs"/>
              </a:rPr>
              <a:t>(230).  </a:t>
            </a:r>
            <a:endParaRPr lang="es-ES_tradnl"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Radiografía del tórax</a:t>
            </a:r>
            <a:r>
              <a:rPr lang="es-ES" sz="1200" kern="1200" dirty="0">
                <a:solidFill>
                  <a:schemeClr val="tx1"/>
                </a:solidFill>
                <a:effectLst/>
                <a:latin typeface="+mn-lt"/>
                <a:ea typeface="+mn-ea"/>
                <a:cs typeface="+mn-cs"/>
              </a:rPr>
              <a:t>. Se recomienda en la evaluación inicial para excluir otras enfermedades como cáncer de pulmón, tuberculosis y enfermedad ocupacional. En los casos de EPOC moderada y grave se pueden encontrar signos de hiperinflación (aplanamiento diafragmático, aumento del aire </a:t>
            </a:r>
            <a:r>
              <a:rPr lang="es-ES" sz="1200" kern="1200" dirty="0" err="1">
                <a:solidFill>
                  <a:schemeClr val="tx1"/>
                </a:solidFill>
                <a:effectLst/>
                <a:latin typeface="+mn-lt"/>
                <a:ea typeface="+mn-ea"/>
                <a:cs typeface="+mn-cs"/>
              </a:rPr>
              <a:t>retroesternal</a:t>
            </a:r>
            <a:r>
              <a:rPr lang="es-ES" sz="1200" kern="1200" dirty="0">
                <a:solidFill>
                  <a:schemeClr val="tx1"/>
                </a:solidFill>
                <a:effectLst/>
                <a:latin typeface="+mn-lt"/>
                <a:ea typeface="+mn-ea"/>
                <a:cs typeface="+mn-cs"/>
              </a:rPr>
              <a:t> y del diámetro vertical del tórax, hipertrofia de cavidades derechas y signos de hipertensión pulmonar)</a:t>
            </a:r>
            <a:r>
              <a:rPr lang="en-GB" sz="1200" kern="1200" dirty="0">
                <a:solidFill>
                  <a:schemeClr val="tx1"/>
                </a:solidFill>
                <a:effectLst/>
                <a:latin typeface="+mn-lt"/>
                <a:ea typeface="+mn-ea"/>
                <a:cs typeface="+mn-cs"/>
              </a:rPr>
              <a:t>(231,232)</a:t>
            </a:r>
            <a:r>
              <a:rPr lang="en-GB" sz="1200" i="1" kern="1200" dirty="0">
                <a:solidFill>
                  <a:schemeClr val="tx1"/>
                </a:solidFill>
                <a:effectLst/>
                <a:latin typeface="+mn-lt"/>
                <a:ea typeface="+mn-ea"/>
                <a:cs typeface="+mn-cs"/>
              </a:rPr>
              <a:t>.</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endParaRPr lang="es-ES_tradnl"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Hemoglobina y hematocrito</a:t>
            </a:r>
            <a:r>
              <a:rPr lang="es-ES" sz="1200" kern="1200" dirty="0">
                <a:solidFill>
                  <a:schemeClr val="tx1"/>
                </a:solidFill>
                <a:effectLst/>
                <a:latin typeface="+mn-lt"/>
                <a:ea typeface="+mn-ea"/>
                <a:cs typeface="+mn-cs"/>
              </a:rPr>
              <a:t> para descartar policitemia asociada a hipoxemia</a:t>
            </a:r>
            <a:r>
              <a:rPr lang="es-ES"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Gasometría arterial</a:t>
            </a:r>
            <a:r>
              <a:rPr lang="es-ES" sz="1200" kern="1200" dirty="0">
                <a:solidFill>
                  <a:schemeClr val="tx1"/>
                </a:solidFill>
                <a:effectLst/>
                <a:latin typeface="+mn-lt"/>
                <a:ea typeface="+mn-ea"/>
                <a:cs typeface="+mn-cs"/>
              </a:rPr>
              <a:t>. A nivel del mar o bajas alturas (&lt;1.500 m sobre el nivel del mar), se recomienda en la evaluación inicial de los pacientes con obstrucción grave o muy grave, SpO</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 en reposo &lt;93% y en aquellos con manifestaciones clínicas de hipoxemia (cianosis, </a:t>
            </a:r>
            <a:r>
              <a:rPr lang="es-ES" sz="1200" kern="1200" dirty="0" err="1">
                <a:solidFill>
                  <a:schemeClr val="tx1"/>
                </a:solidFill>
                <a:effectLst/>
                <a:latin typeface="+mn-lt"/>
                <a:ea typeface="+mn-ea"/>
                <a:cs typeface="+mn-cs"/>
              </a:rPr>
              <a:t>cor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pulmonale</a:t>
            </a:r>
            <a:r>
              <a:rPr lang="es-ES" sz="1200" kern="1200" dirty="0">
                <a:solidFill>
                  <a:schemeClr val="tx1"/>
                </a:solidFill>
                <a:effectLst/>
                <a:latin typeface="+mn-lt"/>
                <a:ea typeface="+mn-ea"/>
                <a:cs typeface="+mn-cs"/>
              </a:rPr>
              <a:t> e hipertensión pulmonar) para determinar la necesidad de oxigenoterapia ambulatoria(233,234). En etapas avanzadas la hipoxemia se asocia con frecuencia a hipercapnia, otro marcador de gravedad. En ciudades situadas en alturas intermedias o grandes (&gt;1.500 m sobre el nivel del mar), la gasometría arterial está indicada también en pacientes con obstrucción moderada o leve, si hay manifestaciones de hipoxemia, y en pacientes con SpO2 &lt;90%.</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43</a:t>
            </a:fld>
            <a:endParaRPr lang="es-ES_tradnl"/>
          </a:p>
        </p:txBody>
      </p:sp>
    </p:spTree>
    <p:extLst>
      <p:ext uri="{BB962C8B-B14F-4D97-AF65-F5344CB8AC3E}">
        <p14:creationId xmlns:p14="http://schemas.microsoft.com/office/powerpoint/2010/main" val="25505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b="1" kern="1200" dirty="0">
                <a:solidFill>
                  <a:schemeClr val="tx1"/>
                </a:solidFill>
                <a:effectLst/>
                <a:latin typeface="+mn-lt"/>
                <a:ea typeface="+mn-ea"/>
                <a:cs typeface="+mn-cs"/>
              </a:rPr>
              <a:t>Prueba de marcha o caminata de 6 minutos (C6M). </a:t>
            </a:r>
            <a:r>
              <a:rPr lang="es-ES" sz="1200" kern="1200" dirty="0">
                <a:solidFill>
                  <a:schemeClr val="tx1"/>
                </a:solidFill>
                <a:effectLst/>
                <a:latin typeface="+mn-lt"/>
                <a:ea typeface="+mn-ea"/>
                <a:cs typeface="+mn-cs"/>
              </a:rPr>
              <a:t>Esta prueba mide la distancia en metros recorrida por el paciente en ese período de tiempo, la cual refleja de manera muy precisa la capacidad funcional del paciente y se correlaciona estrechamente con la calidad de vida y la mortalidad del paciente con EPOC(235–238). Se recomienda esta prueba para evaluar la tolerancia al esfuerzo, determinar el índice BODE, medir el efecto del entrenamiento en los programas de rehabilitación pulmonar y otras intervenciones terapéuticas</a:t>
            </a:r>
            <a:r>
              <a:rPr lang="en-GB" sz="1200" kern="1200" dirty="0">
                <a:solidFill>
                  <a:schemeClr val="tx1"/>
                </a:solidFill>
                <a:effectLst/>
                <a:latin typeface="+mn-lt"/>
                <a:ea typeface="+mn-ea"/>
                <a:cs typeface="+mn-cs"/>
              </a:rPr>
              <a:t>(239–243). </a:t>
            </a:r>
          </a:p>
          <a:p>
            <a:pPr lvl="0"/>
            <a:endParaRPr lang="es-ES_tradnl"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Capacidad de difusión de monóxido de carbono (DL</a:t>
            </a:r>
            <a:r>
              <a:rPr lang="es-ES" sz="1200" b="1" kern="1200" baseline="-25000" dirty="0">
                <a:solidFill>
                  <a:schemeClr val="tx1"/>
                </a:solidFill>
                <a:effectLst/>
                <a:latin typeface="+mn-lt"/>
                <a:ea typeface="+mn-ea"/>
                <a:cs typeface="+mn-cs"/>
              </a:rPr>
              <a:t>CO</a:t>
            </a:r>
            <a:r>
              <a:rPr lang="es-ES" sz="1200" b="1" kern="1200" dirty="0">
                <a:solidFill>
                  <a:schemeClr val="tx1"/>
                </a:solidFill>
                <a:effectLst/>
                <a:latin typeface="+mn-lt"/>
                <a:ea typeface="+mn-ea"/>
                <a:cs typeface="+mn-cs"/>
              </a:rPr>
              <a:t>)</a:t>
            </a:r>
            <a:r>
              <a:rPr lang="es-ES" sz="1200" kern="1200" dirty="0">
                <a:solidFill>
                  <a:schemeClr val="tx1"/>
                </a:solidFill>
                <a:effectLst/>
                <a:latin typeface="+mn-lt"/>
                <a:ea typeface="+mn-ea"/>
                <a:cs typeface="+mn-cs"/>
              </a:rPr>
              <a:t>. La disminución de la DL</a:t>
            </a:r>
            <a:r>
              <a:rPr lang="es-ES" sz="1200" kern="1200" baseline="-25000" dirty="0">
                <a:solidFill>
                  <a:schemeClr val="tx1"/>
                </a:solidFill>
                <a:effectLst/>
                <a:latin typeface="+mn-lt"/>
                <a:ea typeface="+mn-ea"/>
                <a:cs typeface="+mn-cs"/>
              </a:rPr>
              <a:t>CO </a:t>
            </a:r>
            <a:r>
              <a:rPr lang="es-ES" sz="1200" kern="1200" dirty="0">
                <a:solidFill>
                  <a:schemeClr val="tx1"/>
                </a:solidFill>
                <a:effectLst/>
                <a:latin typeface="+mn-lt"/>
                <a:ea typeface="+mn-ea"/>
                <a:cs typeface="+mn-cs"/>
              </a:rPr>
              <a:t>se correlaciona con la gravedad del enfisema medida con tomografía computarizada de tórax (TC) de alta resolución(244). Su medición puede ser útil para el diagnóstico diferencial con asma. Algunos estudios han mostrado que, a diferencia de la EPOC por humo de tabaco, en la EPOC por humo de leña la DL</a:t>
            </a:r>
            <a:r>
              <a:rPr lang="es-ES" sz="1200" kern="1200" baseline="-25000" dirty="0">
                <a:solidFill>
                  <a:schemeClr val="tx1"/>
                </a:solidFill>
                <a:effectLst/>
                <a:latin typeface="+mn-lt"/>
                <a:ea typeface="+mn-ea"/>
                <a:cs typeface="+mn-cs"/>
              </a:rPr>
              <a:t>CO </a:t>
            </a:r>
            <a:r>
              <a:rPr lang="es-ES" sz="1200" kern="1200" dirty="0">
                <a:solidFill>
                  <a:schemeClr val="tx1"/>
                </a:solidFill>
                <a:effectLst/>
                <a:latin typeface="+mn-lt"/>
                <a:ea typeface="+mn-ea"/>
                <a:cs typeface="+mn-cs"/>
              </a:rPr>
              <a:t>es mayor y la DL</a:t>
            </a:r>
            <a:r>
              <a:rPr lang="es-ES" sz="1200" kern="1200" baseline="-25000" dirty="0">
                <a:solidFill>
                  <a:schemeClr val="tx1"/>
                </a:solidFill>
                <a:effectLst/>
                <a:latin typeface="+mn-lt"/>
                <a:ea typeface="+mn-ea"/>
                <a:cs typeface="+mn-cs"/>
              </a:rPr>
              <a:t>CO</a:t>
            </a:r>
            <a:r>
              <a:rPr lang="es-ES" sz="1200" kern="1200" dirty="0">
                <a:solidFill>
                  <a:schemeClr val="tx1"/>
                </a:solidFill>
                <a:effectLst/>
                <a:latin typeface="+mn-lt"/>
                <a:ea typeface="+mn-ea"/>
                <a:cs typeface="+mn-cs"/>
              </a:rPr>
              <a:t>/VA es normal o levemente reducida (245–247). Esto es el resultado de la menor extensión de enfisema y el mayor compromiso de la vía aérea que caracteriza a los pacientes por humo de leña</a:t>
            </a:r>
            <a:r>
              <a:rPr lang="en-GB" sz="1200" kern="1200" dirty="0">
                <a:solidFill>
                  <a:schemeClr val="tx1"/>
                </a:solidFill>
                <a:effectLst/>
                <a:latin typeface="+mn-lt"/>
                <a:ea typeface="+mn-ea"/>
                <a:cs typeface="+mn-cs"/>
              </a:rPr>
              <a:t>(40,245,246,248–250). </a:t>
            </a:r>
            <a:endParaRPr lang="es-ES_tradnl" sz="1200" kern="1200" dirty="0">
              <a:solidFill>
                <a:schemeClr val="tx1"/>
              </a:solidFill>
              <a:effectLst/>
              <a:latin typeface="+mn-lt"/>
              <a:ea typeface="+mn-ea"/>
              <a:cs typeface="+mn-cs"/>
            </a:endParaRPr>
          </a:p>
          <a:p>
            <a:pPr lvl="0"/>
            <a:endParaRPr lang="es-ES" sz="1200" b="1"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Tomografía de tórax</a:t>
            </a:r>
            <a:r>
              <a:rPr lang="es-ES" sz="1200" kern="1200" dirty="0">
                <a:solidFill>
                  <a:schemeClr val="tx1"/>
                </a:solidFill>
                <a:effectLst/>
                <a:latin typeface="+mn-lt"/>
                <a:ea typeface="+mn-ea"/>
                <a:cs typeface="+mn-cs"/>
              </a:rPr>
              <a:t>. La TC es de gran utilidad para determinar el daño estructural por la EPOC especialmente para definir el grado de enfisema y la presencia de bronquiectasias(251–254). El grado de enfisema se ha relacionado con la gravedad, progresión y pronóstico de la EPOC(255–259). A pesar de la información creciente sobre la utilidad de la TC, no se recomienda su uso rutinario en el paciente con EPOC. Está indicada cuando hay desproporción entre las pruebas funcionales y los síntomas respiratorios, cuando hay sospecha de cáncer pulmonar y con la presencia de tos con expectoración amarilla persistente (posibilidad de bronquiectasias). Igualmente, en personas expuestas a factores de riesgo, especialmente fumadores, con síntomas respiratorios persistentes en ausencia de limitación al flujo de aire(105)</a:t>
            </a:r>
            <a:r>
              <a:rPr lang="en-GB" sz="1200" kern="1200" dirty="0">
                <a:solidFill>
                  <a:schemeClr val="tx1"/>
                </a:solidFill>
                <a:effectLst/>
                <a:latin typeface="+mn-lt"/>
                <a:ea typeface="+mn-ea"/>
                <a:cs typeface="+mn-cs"/>
              </a:rPr>
              <a:t>.  </a:t>
            </a:r>
          </a:p>
          <a:p>
            <a:pPr lvl="0"/>
            <a:endParaRPr lang="es-ES_tradnl"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Electrocardiograma y ecocardiograma</a:t>
            </a:r>
            <a:r>
              <a:rPr lang="es-ES" sz="1200" kern="1200" dirty="0">
                <a:solidFill>
                  <a:schemeClr val="tx1"/>
                </a:solidFill>
                <a:effectLst/>
                <a:latin typeface="+mn-lt"/>
                <a:ea typeface="+mn-ea"/>
                <a:cs typeface="+mn-cs"/>
              </a:rPr>
              <a:t>. Están indicados si hay evidencia clínica o radiográfica de hipertensión pulmonar.</a:t>
            </a:r>
          </a:p>
          <a:p>
            <a:pPr lvl="0"/>
            <a:endParaRPr lang="es-ES_tradnl"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Índice BODE. </a:t>
            </a:r>
            <a:r>
              <a:rPr lang="es-ES" sz="1200" kern="1200" dirty="0">
                <a:solidFill>
                  <a:schemeClr val="tx1"/>
                </a:solidFill>
                <a:effectLst/>
                <a:latin typeface="+mn-lt"/>
                <a:ea typeface="+mn-ea"/>
                <a:cs typeface="+mn-cs"/>
              </a:rPr>
              <a:t>Este índice se desarrolló como respuesta al interés de encontrar un modelo multidimensional para predecir con mayor certeza la mortalidad en la EPOC(260). Es un índice que utiliza variables con un gran poder pronóstico, de fácil medición, no invasivas y bajo costo (disnea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IMC y C6M). Las variables incluidas en este índice, así como la escala de puntos se muestran en la Tabla 5. Su puntuación oscila entre 0 (mejor pronóstico) y 10 (peor pronóstico). El incremento en una unidad de su puntuación aumenta la mortalidad por cualquier causa y respiratoria en 34 y 62%, respectivamente(260). El índice BODE se correlaciona bien, además de con cada uno de los componentes individuales que lo conforman, con la calidad de vida, cuestionarios clínicos, variables funcionales y otros índices multidimensionales por lo cual se ha planteado su uso, no sólo para la determinación del pronóstico, sino para el seguimiento y la evaluación del resultados de algunas intervenciones como la rehabilitación(261–264). </a:t>
            </a:r>
          </a:p>
          <a:p>
            <a:pPr lvl="0"/>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err="1">
                <a:solidFill>
                  <a:schemeClr val="tx1"/>
                </a:solidFill>
                <a:effectLst/>
                <a:latin typeface="+mn-lt"/>
                <a:ea typeface="+mn-ea"/>
                <a:cs typeface="+mn-cs"/>
              </a:rPr>
              <a:t>Biomarcadores</a:t>
            </a:r>
            <a:r>
              <a:rPr lang="es-ES" sz="1200" b="1" kern="1200" dirty="0">
                <a:solidFill>
                  <a:schemeClr val="tx1"/>
                </a:solidFill>
                <a:effectLst/>
                <a:latin typeface="+mn-lt"/>
                <a:ea typeface="+mn-ea"/>
                <a:cs typeface="+mn-cs"/>
              </a:rPr>
              <a:t> en sangre. </a:t>
            </a:r>
            <a:r>
              <a:rPr lang="es-ES" sz="1200" kern="1200" dirty="0">
                <a:solidFill>
                  <a:schemeClr val="tx1"/>
                </a:solidFill>
                <a:effectLst/>
                <a:latin typeface="+mn-lt"/>
                <a:ea typeface="+mn-ea"/>
                <a:cs typeface="+mn-cs"/>
              </a:rPr>
              <a:t>Un número significativo de compuestos biológicos, especialmente marcadores de inflamación y de actividad proteolítica, ha sido estudiado en los últimos años(265). Algunos de ellos, como la proteína C reactiva, el fibrinógeno y el recuento de leucocitos, han sido asociados con desenlaces clínicos como exacerbaciones, hospitalizaciones y mortalidad(265–267). Los resultados con las </a:t>
            </a:r>
            <a:r>
              <a:rPr lang="es-ES" sz="1200" kern="1200" dirty="0" err="1">
                <a:solidFill>
                  <a:schemeClr val="tx1"/>
                </a:solidFill>
                <a:effectLst/>
                <a:latin typeface="+mn-lt"/>
                <a:ea typeface="+mn-ea"/>
                <a:cs typeface="+mn-cs"/>
              </a:rPr>
              <a:t>interleuquinas</a:t>
            </a:r>
            <a:r>
              <a:rPr lang="es-ES" sz="1200" kern="1200" dirty="0">
                <a:solidFill>
                  <a:schemeClr val="tx1"/>
                </a:solidFill>
                <a:effectLst/>
                <a:latin typeface="+mn-lt"/>
                <a:ea typeface="+mn-ea"/>
                <a:cs typeface="+mn-cs"/>
              </a:rPr>
              <a:t>: IL-6 e IL-8 han sido menos consistentes(268). Los marcadores de recambio del colágeno se han asociado con mala función pulmonar y mayor mortalidad por lo cual son un área de interés en desarrollo(269,270)</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En general, la mayor parte de estos </a:t>
            </a:r>
            <a:r>
              <a:rPr lang="es-ES" sz="1200" kern="1200" dirty="0" err="1">
                <a:solidFill>
                  <a:schemeClr val="tx1"/>
                </a:solidFill>
                <a:effectLst/>
                <a:latin typeface="+mn-lt"/>
                <a:ea typeface="+mn-ea"/>
                <a:cs typeface="+mn-cs"/>
              </a:rPr>
              <a:t>biomarcadores</a:t>
            </a:r>
            <a:r>
              <a:rPr lang="es-ES" sz="1200" kern="1200" dirty="0">
                <a:solidFill>
                  <a:schemeClr val="tx1"/>
                </a:solidFill>
                <a:effectLst/>
                <a:latin typeface="+mn-lt"/>
                <a:ea typeface="+mn-ea"/>
                <a:cs typeface="+mn-cs"/>
              </a:rPr>
              <a:t> se incrementan en las exacerbaciones(271). A pesar de ser un campo de interés y conocimiento creciente, ante la falta de evidencia más clara y robusta, esta Guía no recomienda el uso rutinario de </a:t>
            </a:r>
            <a:r>
              <a:rPr lang="es-ES" sz="1200" kern="1200" dirty="0" err="1">
                <a:solidFill>
                  <a:schemeClr val="tx1"/>
                </a:solidFill>
                <a:effectLst/>
                <a:latin typeface="+mn-lt"/>
                <a:ea typeface="+mn-ea"/>
                <a:cs typeface="+mn-cs"/>
              </a:rPr>
              <a:t>biomarcadores</a:t>
            </a:r>
            <a:r>
              <a:rPr lang="es-ES" sz="1200" kern="1200" dirty="0">
                <a:solidFill>
                  <a:schemeClr val="tx1"/>
                </a:solidFill>
                <a:effectLst/>
                <a:latin typeface="+mn-lt"/>
                <a:ea typeface="+mn-ea"/>
                <a:cs typeface="+mn-cs"/>
              </a:rPr>
              <a:t> sanguíneos en la evaluación y seguimiento de los pacientes con EPOC.    </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lvl="0"/>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44</a:t>
            </a:fld>
            <a:endParaRPr lang="es-ES_tradnl"/>
          </a:p>
        </p:txBody>
      </p:sp>
    </p:spTree>
    <p:extLst>
      <p:ext uri="{BB962C8B-B14F-4D97-AF65-F5344CB8AC3E}">
        <p14:creationId xmlns:p14="http://schemas.microsoft.com/office/powerpoint/2010/main" val="8769764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sz="1200" kern="1200" dirty="0">
                <a:solidFill>
                  <a:schemeClr val="tx1"/>
                </a:solidFill>
                <a:effectLst/>
                <a:latin typeface="+mn-lt"/>
                <a:ea typeface="+mn-ea"/>
                <a:cs typeface="+mn-cs"/>
              </a:rPr>
              <a:t>Diversos estudios han evaluado la concordancia entre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el puntaje del CAT(278,286). Un meta-análisis(285) reportó que la concordancia entre el puntaje mMRC≥2 y  el CAT≥10, varió entre pobre y sustancial entre los estudios analizados (κ= 0.13-0.77) con un valor del coeficiente κ agrupado de 0.548 (95% CI, 0.35-0.70; p&lt; 0.0001) y elevada heterogeneidad entre los estudios (I2=99,3; z= 4,84).</a:t>
            </a:r>
          </a:p>
          <a:p>
            <a:endParaRPr lang="es-UY"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Dos estudios han sugerido usar el punto de corte para la puntuación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≥1 en lugar de ≥2, por mostrar esta la concordancia más alta (coeficiente k: 0,66 a 0,79) con el punto de corte de CAT de ≥10(280,282). Cuando se evalúan pacientes con mayores síntomas, un estudio demostró que un puntaje de 2 en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correspondía a un puntaje de CAT de 15 (especificidad y sensibilidad de 0.70 y 0.66, respectivamente; área bajo la curva [AUC] 0,74; IC95% 0,70-0,77)(280).  . Otro estudio mostró que una puntuación CT ≥10 tenía 82% de sensibilidad, pero 24% de especificidad para identificar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mientras que una puntuación de 17 tenía 98% de especificidad, pero una baja sensibilidad de 52% y no mejoró la concordancia. Los resultados sugieren que usar la puntuación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y CAT ≥17 para identificar más síntomas y evitaría una categorización discordante(281). En otro estudio la puntuación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mostró un amplio rango de correlación con cada ítem de CAT (r= 0,290 para el ítem esputo, r= 0,731 para el ítem disnea, p &lt;0,001)(279). La estabilidad del puntaje de CAT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en un año fue evaluada en un estudio de cohorte(287). Las puntuaciones del CAT fueron similares (±4 puntos) en 56% de los pacientes, más altas en 27% y más bajas en 17%. Las puntuaciones del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fueron similares (±1 punto) en el 46% de los pacientes, peor en el 36% y mejor en el 18%. El mejor predictor para los cambios del puntaje del CAT de un año, fue los cambios en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(Coeficiente β 0,47; P&lt; 0,001). Así mismo, un estudio de corte transversal encontró que, aunque el CAT y 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pueden reflejar el nivel de actividad física de los sujetos con EPOC, 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tiene una asociación más fuerte(278). </a:t>
            </a:r>
          </a:p>
          <a:p>
            <a:endParaRPr lang="es-UY"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Al evaluar la calidad de vida y síntomas, un estudio de corte transversal encontró que el CAT tuvo fuerte correlación con el puntaje del cuestionario de Saint Georges (SGQT) (r=0,77), y pobre con la caminata 6 minutos (r=0,02)(276).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correlacionó con el índice de disnea basal (BDI) (r=0,73) y con la intensidad de disnea en reposo (escala de Borg) (r=0, 32)(276). </a:t>
            </a:r>
          </a:p>
          <a:p>
            <a:endParaRPr lang="es-UY"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el estado de salud de los pacientes, hay evidencia que demuestra que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relaciona con el estado de salud medido con diferentes escalas(282). Un valor de disnea mMRC1 está asociado a deterioro significante del estado de salud (SGRQ 39,4 ± 15,5 y CAT 15,7 ± 7,0); e inclusive pacientes con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grado 0 presentan puntajes modestamente elevados (SGRQ 28,5 ± 15.1 y CAT 11,7 ± 6,8)(282). </a:t>
            </a:r>
          </a:p>
          <a:p>
            <a:r>
              <a:rPr lang="es-UY" sz="1200" kern="1200" dirty="0">
                <a:solidFill>
                  <a:schemeClr val="tx1"/>
                </a:solidFill>
                <a:effectLst/>
                <a:latin typeface="+mn-lt"/>
                <a:ea typeface="+mn-ea"/>
                <a:cs typeface="+mn-cs"/>
              </a:rPr>
              <a:t>En cuanto a mortalidad, un estudio de cohorte mostró que los pacientes con EPOC que fallecían, tenían mayor puntaje de CAT (14 vs 11, P= 0,022)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vs 1, P&lt; 0,001) en comparación con los sobrevivientes(288). El análisis de las curvas ROC mostró que puntajes elevados de CAT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asociaron con mayor mortalidad (área bajo la curva 0,589 y 0,649, respectivamente). Un puntaje de CAT ≥17 presenta la misma sensibilidad para predecir mortalidad por todas las causas que un puntaje ≥2 en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(283). </a:t>
            </a:r>
          </a:p>
          <a:p>
            <a:endParaRPr lang="es-UY"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Conclusiones y recomendaciones</a:t>
            </a:r>
          </a:p>
          <a:p>
            <a:r>
              <a:rPr lang="es-UY" sz="1200" kern="1200" dirty="0">
                <a:solidFill>
                  <a:schemeClr val="tx1"/>
                </a:solidFill>
                <a:effectLst/>
                <a:latin typeface="+mn-lt"/>
                <a:ea typeface="+mn-ea"/>
                <a:cs typeface="+mn-cs"/>
              </a:rPr>
              <a:t>Para la estratificación de la gravedad de la EPOC, el uso de un puntaje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de 1 con una puntuación de CAT ≥10, y un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de 2 con una puntuación de CAT ≥17 parecen ser los puntos de cortes que hacen al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el CAT equivalentes. Con la información disponible, es razonable concluir que ambas herramientas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CAT) son útiles para evaluar los síntomas en la EPOC y parecen aportar información complementaria sobre diferentes aspectos de la enfermedad. El uso de la escala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para la clasificación de la gravedad de la EPOC fundamentalmente por su simplicidad, posibilidad de autoadministración y por su buena correlación con calidad de vida, disnea, estado de salud y la mortalidad en los pacientes con EPOC podría recomendarse   de preferencia. </a:t>
            </a:r>
          </a:p>
          <a:p>
            <a:r>
              <a:rPr lang="es-UY" sz="1200" kern="1200" dirty="0">
                <a:solidFill>
                  <a:schemeClr val="tx1"/>
                </a:solidFill>
                <a:effectLst/>
                <a:latin typeface="+mn-lt"/>
                <a:ea typeface="+mn-ea"/>
                <a:cs typeface="+mn-cs"/>
              </a:rPr>
              <a:t>EVIDENCIA ALTA para usar de manera indistinta la escala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o el CAT para evaluar los síntomas en pacientes con EPOC y RECOMENDACIÓN FUERTE para la preferencia del uso de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por su simplicidad, posibilidad de autoadministración y buena correlación con calidad de vida, disnea, estado de salud y mortalidad.  </a:t>
            </a:r>
          </a:p>
          <a:p>
            <a:r>
              <a:rPr lang="es-UY" sz="1200" kern="1200" dirty="0">
                <a:solidFill>
                  <a:schemeClr val="tx1"/>
                </a:solidFill>
                <a:effectLst/>
                <a:latin typeface="+mn-lt"/>
                <a:ea typeface="+mn-ea"/>
                <a:cs typeface="+mn-cs"/>
              </a:rPr>
              <a:t>Como se explica en la Tabla 6, para calificar la EPOC como leve deben cumplirse los tres criterios: disnea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0–1, VEF1 ≥80% y ninguna exacerbación moderada o grave en el último año. Para calificar la EPOC como moderada o grave, se requiere que se cumpla uno solo de los criterios anotados.    </a:t>
            </a:r>
          </a:p>
          <a:p>
            <a:endParaRPr lang="es-UY"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45</a:t>
            </a:fld>
            <a:endParaRPr lang="es-ES_tradnl"/>
          </a:p>
        </p:txBody>
      </p:sp>
    </p:spTree>
    <p:extLst>
      <p:ext uri="{BB962C8B-B14F-4D97-AF65-F5344CB8AC3E}">
        <p14:creationId xmlns:p14="http://schemas.microsoft.com/office/powerpoint/2010/main" val="10252270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sz="1200" kern="1200" dirty="0">
                <a:solidFill>
                  <a:schemeClr val="tx1"/>
                </a:solidFill>
                <a:effectLst/>
                <a:latin typeface="+mn-lt"/>
                <a:ea typeface="+mn-ea"/>
                <a:cs typeface="+mn-cs"/>
              </a:rPr>
              <a:t>Diversos estudios han evaluado la concordancia entre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el puntaje del CAT</a:t>
            </a:r>
            <a:r>
              <a:rPr lang="en-GB" sz="1200" kern="1200" dirty="0">
                <a:solidFill>
                  <a:schemeClr val="tx1"/>
                </a:solidFill>
                <a:effectLst/>
                <a:latin typeface="+mn-lt"/>
                <a:ea typeface="+mn-ea"/>
                <a:cs typeface="+mn-cs"/>
              </a:rPr>
              <a:t>(278,286). </a:t>
            </a:r>
            <a:r>
              <a:rPr lang="es-UY" sz="1200" kern="1200" dirty="0">
                <a:solidFill>
                  <a:schemeClr val="tx1"/>
                </a:solidFill>
                <a:effectLst/>
                <a:latin typeface="+mn-lt"/>
                <a:ea typeface="+mn-ea"/>
                <a:cs typeface="+mn-cs"/>
              </a:rPr>
              <a:t>Un meta-análisis(285) reportó que la concordancia entre el puntaje mMRC≥2 y  el CAT≥10, varió entre pobre y sustancial entre los estudios analizados (</a:t>
            </a:r>
            <a:r>
              <a:rPr lang="es-UY" sz="1200" i="1" kern="1200" dirty="0">
                <a:solidFill>
                  <a:schemeClr val="tx1"/>
                </a:solidFill>
                <a:effectLst/>
                <a:latin typeface="+mn-lt"/>
                <a:ea typeface="+mn-ea"/>
                <a:cs typeface="+mn-cs"/>
              </a:rPr>
              <a:t>κ</a:t>
            </a:r>
            <a:r>
              <a:rPr lang="es-UY" sz="1200" kern="1200" dirty="0">
                <a:solidFill>
                  <a:schemeClr val="tx1"/>
                </a:solidFill>
                <a:effectLst/>
                <a:latin typeface="+mn-lt"/>
                <a:ea typeface="+mn-ea"/>
                <a:cs typeface="+mn-cs"/>
              </a:rPr>
              <a:t>= 0.13-0.77) con un valor del coeficiente</a:t>
            </a:r>
            <a:r>
              <a:rPr lang="es-UY" sz="1200" i="1" kern="1200" dirty="0">
                <a:solidFill>
                  <a:schemeClr val="tx1"/>
                </a:solidFill>
                <a:effectLst/>
                <a:latin typeface="+mn-lt"/>
                <a:ea typeface="+mn-ea"/>
                <a:cs typeface="+mn-cs"/>
              </a:rPr>
              <a:t> κ</a:t>
            </a:r>
            <a:r>
              <a:rPr lang="es-UY" sz="1200" kern="1200" dirty="0">
                <a:solidFill>
                  <a:schemeClr val="tx1"/>
                </a:solidFill>
                <a:effectLst/>
                <a:latin typeface="+mn-lt"/>
                <a:ea typeface="+mn-ea"/>
                <a:cs typeface="+mn-cs"/>
              </a:rPr>
              <a:t> agrupado de 0.548 (95% CI, 0.35-0.70; p&lt; 0.0001) y elevada heterogeneidad entre los estudios (I</a:t>
            </a:r>
            <a:r>
              <a:rPr lang="es-UY" sz="1200" kern="1200" baseline="30000" dirty="0">
                <a:solidFill>
                  <a:schemeClr val="tx1"/>
                </a:solidFill>
                <a:effectLst/>
                <a:latin typeface="+mn-lt"/>
                <a:ea typeface="+mn-ea"/>
                <a:cs typeface="+mn-cs"/>
              </a:rPr>
              <a:t>2</a:t>
            </a:r>
            <a:r>
              <a:rPr lang="es-UY" sz="1200" kern="1200" dirty="0">
                <a:solidFill>
                  <a:schemeClr val="tx1"/>
                </a:solidFill>
                <a:effectLst/>
                <a:latin typeface="+mn-lt"/>
                <a:ea typeface="+mn-ea"/>
                <a:cs typeface="+mn-cs"/>
              </a:rPr>
              <a:t>=99,3; z= 4,84).</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Dos estudios han sugerido usar el punto de corte para la puntuación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≥1 en lugar de ≥2, por mostrar esta la concordancia más alta (coeficiente k: 0,66 a 0,79) con el punto de corte de CAT de ≥10(280,282). Cuando se evalúan pacientes con mayores síntomas, un estudio demostró que un puntaje de 2 en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correspondía a un puntaje de CAT de 15 (especificidad y sensibilidad de 0.70 y 0.66, respectivamente; área bajo la curva [AUC] 0,74; IC95% 0,70-0,77)(280).  . Otro estudio mostró que una puntuación CT ≥10 tenía 82% de sensibilidad, pero 24% de especificidad para identificar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mientras que una puntuación de 17 tenía 98% de especificidad, pero una baja sensibilidad de 52% y no mejoró la concordancia. Los resultados sugieren que usar la puntuación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y CAT ≥17 para identificar más síntomas y evitaría una categorización discordante(281). En otro estudio la puntuación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mostró un amplio rango de correlación con cada ítem de CAT (r= 0,290 para el ítem esputo, r= 0,731 para el ítem disnea, p &lt;0,001)(279). La estabilidad del puntaje de CAT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en un año fue evaluada en un estudio de cohorte</a:t>
            </a:r>
            <a:r>
              <a:rPr lang="es-ES" sz="1200" kern="1200" dirty="0">
                <a:solidFill>
                  <a:schemeClr val="tx1"/>
                </a:solidFill>
                <a:effectLst/>
                <a:latin typeface="+mn-lt"/>
                <a:ea typeface="+mn-ea"/>
                <a:cs typeface="+mn-cs"/>
              </a:rPr>
              <a:t>(287). </a:t>
            </a:r>
            <a:r>
              <a:rPr lang="es-UY" sz="1200" kern="1200" dirty="0">
                <a:solidFill>
                  <a:schemeClr val="tx1"/>
                </a:solidFill>
                <a:effectLst/>
                <a:latin typeface="+mn-lt"/>
                <a:ea typeface="+mn-ea"/>
                <a:cs typeface="+mn-cs"/>
              </a:rPr>
              <a:t>Las puntuaciones del CAT fueron similares (±4 puntos) en 56% de los pacientes, más altas en 27% y más bajas en 17%. Las puntuaciones del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fueron similares (±1 punto) en el 46% de los pacientes, peor en el 36% y mejor en el 18%. El mejor predictor para los cambios del puntaje del CAT de un año, fue los cambios en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(Coeficiente β 0,47; P&lt; 0,001). Así mismo, un estudio de corte transversal encontró que, aunque el CAT y 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pueden reflejar el nivel de actividad física de los sujetos con EPOC, 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tiene una asociación más fuerte</a:t>
            </a:r>
            <a:r>
              <a:rPr lang="es-ES" sz="1200" kern="1200" dirty="0">
                <a:solidFill>
                  <a:schemeClr val="tx1"/>
                </a:solidFill>
                <a:effectLst/>
                <a:latin typeface="+mn-lt"/>
                <a:ea typeface="+mn-ea"/>
                <a:cs typeface="+mn-cs"/>
              </a:rPr>
              <a:t>(278). </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Al evaluar la calidad de vida y síntomas, un estudio de corte transversal encontró que el CAT tuvo fuerte correlación con el puntaje del cuestionario de Saint Georges (SGQT) (r=0,77), y pobre con la caminata 6 minutos (r=0,02)(276).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correlacionó con el índice de disnea basal (BDI) (r=0,73) y con la intensidad de disnea en reposo (escala de Borg) (r=0, </a:t>
            </a:r>
            <a:r>
              <a:rPr lang="es-ES" sz="1200" kern="1200" dirty="0">
                <a:solidFill>
                  <a:schemeClr val="tx1"/>
                </a:solidFill>
                <a:effectLst/>
                <a:latin typeface="+mn-lt"/>
                <a:ea typeface="+mn-ea"/>
                <a:cs typeface="+mn-cs"/>
              </a:rPr>
              <a:t>32)(276). </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el estado de salud de los pacientes, hay evidencia que demuestra que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relaciona con el estado de salud medido con diferentes escalas(282). Un valor de disnea mMRC1 está asociado a deterioro significante del estado de salud (SGRQ 39,4 ± 15,5 y CAT 15,7 ± 7,0); e inclusive pacientes con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grado 0 presentan puntajes modestamente elevados (SGRQ 28,5 ± 15.1 y CAT 11,7 ± 6,8)(282).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cuanto a mortalidad, un estudio de cohorte mostró que los pacientes con EPOC que fallecían, tenían mayor puntaje de CAT (14 vs 11, P= 0,022)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vs 1, P&lt; 0,001) en comparación con los sobrevivientes(288). El análisis de las curvas ROC mostró que puntajes elevados de CAT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asociaron con mayor mortalidad (área bajo la curva 0,589 y 0,649, respectivamente). Un puntaje de CAT ≥17 presenta la misma sensibilidad para predecir mortalidad por todas las causas que un puntaje ≥2 en la escala </a:t>
            </a:r>
            <a:r>
              <a:rPr lang="es-UY"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(283). </a:t>
            </a:r>
          </a:p>
          <a:p>
            <a:endParaRPr lang="es-ES" sz="1200" b="1"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Conclusiones y recomendaciones</a:t>
            </a:r>
            <a:endParaRPr lang="es-ES_tradnl" sz="1200" b="1"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Para la estratificación de la gravedad de la EPOC, el uso de un puntaje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de 1 con una puntuación de CAT ≥10, y un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de 2 con una puntuación de CAT ≥17 parecen ser los puntos de cortes que hacen al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el CAT equivalentes. Con la información disponible, es razonable concluir que ambas herramientas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CAT) son útiles para evaluar los síntomas en la EPOC y parecen aportar información complementaria sobre diferentes aspectos de la enfermedad. El uso de la escala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para la clasificación de la gravedad de la EPOC fundamentalmente por su simplicidad, posibilidad de autoadministración y por su buena correlación con calidad de vida, disnea, estado de salud y la mortalidad en los pacientes con EPOC podría recomendarse   de preferencia.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EVIDENCIA ALTA para usar de manera indistinta la escala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o el CAT para evaluar los síntomas en pacientes con EPOC y RECOMENDACIÓN FUERTE para la preferencia del uso de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por su simplicidad, posibilidad de autoadministración y buena correlación con calidad de vida, disnea, estado de salud y mortalidad.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Como se explica en la </a:t>
            </a:r>
            <a:r>
              <a:rPr lang="es-ES" sz="1200" b="1" kern="1200" dirty="0">
                <a:solidFill>
                  <a:schemeClr val="tx1"/>
                </a:solidFill>
                <a:effectLst/>
                <a:latin typeface="+mn-lt"/>
                <a:ea typeface="+mn-ea"/>
                <a:cs typeface="+mn-cs"/>
              </a:rPr>
              <a:t>Tabla 6</a:t>
            </a:r>
            <a:r>
              <a:rPr lang="es-ES" sz="1200" kern="1200" dirty="0">
                <a:solidFill>
                  <a:schemeClr val="tx1"/>
                </a:solidFill>
                <a:effectLst/>
                <a:latin typeface="+mn-lt"/>
                <a:ea typeface="+mn-ea"/>
                <a:cs typeface="+mn-cs"/>
              </a:rPr>
              <a:t>, para calificar la EPOC como </a:t>
            </a:r>
            <a:r>
              <a:rPr lang="es-ES" sz="1200" b="1" kern="1200" dirty="0">
                <a:solidFill>
                  <a:schemeClr val="tx1"/>
                </a:solidFill>
                <a:effectLst/>
                <a:latin typeface="+mn-lt"/>
                <a:ea typeface="+mn-ea"/>
                <a:cs typeface="+mn-cs"/>
              </a:rPr>
              <a:t>leve</a:t>
            </a:r>
            <a:r>
              <a:rPr lang="es-ES" sz="1200" kern="1200" dirty="0">
                <a:solidFill>
                  <a:schemeClr val="tx1"/>
                </a:solidFill>
                <a:effectLst/>
                <a:latin typeface="+mn-lt"/>
                <a:ea typeface="+mn-ea"/>
                <a:cs typeface="+mn-cs"/>
              </a:rPr>
              <a:t> deben cumplirse los tres criterios: disnea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0–1,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≥80% y ninguna exacerbación moderada o grave en el último año. Para calificar la EPOC como </a:t>
            </a:r>
            <a:r>
              <a:rPr lang="es-ES" sz="1200" b="1" kern="1200" dirty="0">
                <a:solidFill>
                  <a:schemeClr val="tx1"/>
                </a:solidFill>
                <a:effectLst/>
                <a:latin typeface="+mn-lt"/>
                <a:ea typeface="+mn-ea"/>
                <a:cs typeface="+mn-cs"/>
              </a:rPr>
              <a:t>moderada </a:t>
            </a:r>
            <a:r>
              <a:rPr lang="es-ES" sz="1200" kern="1200" dirty="0">
                <a:solidFill>
                  <a:schemeClr val="tx1"/>
                </a:solidFill>
                <a:effectLst/>
                <a:latin typeface="+mn-lt"/>
                <a:ea typeface="+mn-ea"/>
                <a:cs typeface="+mn-cs"/>
              </a:rPr>
              <a:t>o</a:t>
            </a:r>
            <a:r>
              <a:rPr lang="es-ES" sz="1200" b="1" kern="1200" dirty="0">
                <a:solidFill>
                  <a:schemeClr val="tx1"/>
                </a:solidFill>
                <a:effectLst/>
                <a:latin typeface="+mn-lt"/>
                <a:ea typeface="+mn-ea"/>
                <a:cs typeface="+mn-cs"/>
              </a:rPr>
              <a:t> grave</a:t>
            </a:r>
            <a:r>
              <a:rPr lang="es-ES" sz="1200" kern="1200" dirty="0">
                <a:solidFill>
                  <a:schemeClr val="tx1"/>
                </a:solidFill>
                <a:effectLst/>
                <a:latin typeface="+mn-lt"/>
                <a:ea typeface="+mn-ea"/>
                <a:cs typeface="+mn-cs"/>
              </a:rPr>
              <a:t>, se requiere que se cumpla uno solo de los criterios anotados.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46</a:t>
            </a:fld>
            <a:endParaRPr lang="es-ES_tradnl"/>
          </a:p>
        </p:txBody>
      </p:sp>
    </p:spTree>
    <p:extLst>
      <p:ext uri="{BB962C8B-B14F-4D97-AF65-F5344CB8AC3E}">
        <p14:creationId xmlns:p14="http://schemas.microsoft.com/office/powerpoint/2010/main" val="753020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ESTRATIFICACIÓN DE LA GRAVEDAD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Tabla 6 presenta la propuesta de estratificación de gravedad de la EPOC. Para la estratificación se evalúan tres criterios que se correlacionan muy bien con la mortalidad y la calidad de vida y pueden cuantificarse fácilmente en la práctica clínica cotidiana en cualquier nivel de atención: 1) la disnea (medida por la escala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)(228), 2) el grado de obstrucción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post-BD)(272) y 3) la frecuencia y gravedad de las exacerbaciones o las hospitalizaciones asociadas a exacerbaciones en el año anterior(221). Representan diferentes dimensiones de la enfermedad: el impacto clínico (disnea y limitación funcional respiratoria) y el riesgo de nuevas exacerbaciones u hospitalizaciones por exacerbación.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Para la elaboración de esta propuesta de estratificación de la gravedad de la EPOC se respondió la siguiente </a:t>
            </a:r>
            <a:r>
              <a:rPr lang="es-ES" sz="1200" b="1" kern="1200" dirty="0">
                <a:solidFill>
                  <a:schemeClr val="tx1"/>
                </a:solidFill>
                <a:effectLst/>
                <a:latin typeface="+mn-lt"/>
                <a:ea typeface="+mn-ea"/>
                <a:cs typeface="+mn-cs"/>
              </a:rPr>
              <a:t>pregunta:</a:t>
            </a:r>
            <a:r>
              <a:rPr lang="es-ES" sz="1200" kern="1200" dirty="0">
                <a:solidFill>
                  <a:schemeClr val="tx1"/>
                </a:solidFill>
                <a:effectLst/>
                <a:latin typeface="+mn-lt"/>
                <a:ea typeface="+mn-ea"/>
                <a:cs typeface="+mn-cs"/>
              </a:rPr>
              <a:t> </a:t>
            </a:r>
            <a:r>
              <a:rPr lang="es-ES" sz="1200" b="1" i="1" kern="1200" dirty="0">
                <a:solidFill>
                  <a:schemeClr val="tx1"/>
                </a:solidFill>
                <a:effectLst/>
                <a:latin typeface="+mn-lt"/>
                <a:ea typeface="+mn-ea"/>
                <a:cs typeface="+mn-cs"/>
              </a:rPr>
              <a:t>¿Es la escala de disnea </a:t>
            </a:r>
            <a:r>
              <a:rPr lang="es-ES" sz="1200" b="1" i="1" kern="1200" dirty="0" err="1">
                <a:solidFill>
                  <a:schemeClr val="tx1"/>
                </a:solidFill>
                <a:effectLst/>
                <a:latin typeface="+mn-lt"/>
                <a:ea typeface="+mn-ea"/>
                <a:cs typeface="+mn-cs"/>
              </a:rPr>
              <a:t>mMRC</a:t>
            </a:r>
            <a:r>
              <a:rPr lang="es-ES" sz="1200" b="1" i="1" kern="1200" dirty="0">
                <a:solidFill>
                  <a:schemeClr val="tx1"/>
                </a:solidFill>
                <a:effectLst/>
                <a:latin typeface="+mn-lt"/>
                <a:ea typeface="+mn-ea"/>
                <a:cs typeface="+mn-cs"/>
              </a:rPr>
              <a:t> más efectiva que el cuestionario CAT para evaluar la gravedad de los pacientes con EPOC? </a:t>
            </a:r>
          </a:p>
          <a:p>
            <a:endParaRPr lang="es-ES_tradnl" sz="1200"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Justificación</a:t>
            </a:r>
            <a:endParaRPr lang="es-ES_tradnl" sz="1200" b="1"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La mayor parte de las guías de práctica clínica y estrategias de manejo de la EPOC(196), usan escalas de cuantificación de la disnea, como la modificada del Medical Research Council (mMRC), y cuestionarios de síntomas respiratorios, como el CAT, para estratificar la gravedad de la enfermedad.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La escala mMRC es una de la más usadas para cuantificar la intensidad de la disnea en EPOC por su validación a lo largo del tiempo y su facilidad de aplicación en la práctica clínica</a:t>
            </a:r>
            <a:r>
              <a:rPr lang="es-ES" sz="1200" kern="1200" dirty="0">
                <a:solidFill>
                  <a:schemeClr val="tx1"/>
                </a:solidFill>
                <a:effectLst/>
                <a:latin typeface="+mn-lt"/>
                <a:ea typeface="+mn-ea"/>
                <a:cs typeface="+mn-cs"/>
              </a:rPr>
              <a:t>(273). </a:t>
            </a:r>
            <a:r>
              <a:rPr lang="es-UY" sz="1200" kern="1200" dirty="0">
                <a:solidFill>
                  <a:schemeClr val="tx1"/>
                </a:solidFill>
                <a:effectLst/>
                <a:latin typeface="+mn-lt"/>
                <a:ea typeface="+mn-ea"/>
                <a:cs typeface="+mn-cs"/>
              </a:rPr>
              <a:t>Esta escala se ha correlacionado directamente con la mortalidad(228), y con el grado de obstrucción de la vía aérea(273), mientras que el CAT se ha correlacionado mejor con la calidad de vida</a:t>
            </a:r>
            <a:r>
              <a:rPr lang="es-ES" sz="1200" kern="1200" dirty="0">
                <a:solidFill>
                  <a:schemeClr val="tx1"/>
                </a:solidFill>
                <a:effectLst/>
                <a:latin typeface="+mn-lt"/>
                <a:ea typeface="+mn-ea"/>
                <a:cs typeface="+mn-cs"/>
              </a:rPr>
              <a:t>(274)</a:t>
            </a:r>
            <a:r>
              <a:rPr lang="es-UY" sz="1200" kern="1200" dirty="0">
                <a:solidFill>
                  <a:schemeClr val="tx1"/>
                </a:solidFill>
                <a:effectLst/>
                <a:latin typeface="+mn-lt"/>
                <a:ea typeface="+mn-ea"/>
                <a:cs typeface="+mn-cs"/>
              </a:rPr>
              <a:t> y un puntaje ≥ 15 se ha asociado con mayor riesgo de exacerbación</a:t>
            </a:r>
            <a:r>
              <a:rPr lang="es-ES" sz="1200" kern="1200" dirty="0">
                <a:solidFill>
                  <a:schemeClr val="tx1"/>
                </a:solidFill>
                <a:effectLst/>
                <a:latin typeface="+mn-lt"/>
                <a:ea typeface="+mn-ea"/>
                <a:cs typeface="+mn-cs"/>
              </a:rPr>
              <a:t>(275).  </a:t>
            </a:r>
            <a:r>
              <a:rPr lang="es-UY" sz="1200" kern="1200" dirty="0">
                <a:solidFill>
                  <a:schemeClr val="tx1"/>
                </a:solidFill>
                <a:effectLst/>
                <a:latin typeface="+mn-lt"/>
                <a:ea typeface="+mn-ea"/>
                <a:cs typeface="+mn-cs"/>
              </a:rPr>
              <a:t>Estas observaciones sugieren que las escalas de mMRC y CAT aportan información complementaria.</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El documento de la iniciativa global para el manejo de la EPOC (GOLD) promueve el uso de cualquiera de las dos escalas (mMRC o CAT) para diferenciar los pacientes sintomáticos de los pocos sintomáticos. En este documento, los pacientes con un puntaje de mMRC ≥2 o CAT ≥10 se clasifican como más sintomáticos (grupos B y D) y aquéllos con mMRC &lt;2 o CAT &lt;10 (Grupos A y C) como poco sintomáticos, estableciendo que se puede usar las dos escalas sin distinción y que los puntos de corte son equivalentes.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Con el fin de seleccionar un solo instrumento, para la evaluación de la gravedad de los síntomas en la EPOC en relación con los diferentes desenlaces clínicos (mortalidad, síntomas, calidad de vida y exacerbaciones), se realizó una búsqueda orientada a establecer la escala más adecuada y sus puntos de corte. </a:t>
            </a:r>
            <a:endParaRPr lang="es-ES_tradnl" sz="1200"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Selección</a:t>
            </a:r>
            <a:endParaRPr lang="es-ES_tradnl" sz="1200" b="1"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Se capturaron en total 27 referencias (MeSH: 5 Tripdatabase: 22 seleccionando 10 estudios para responder la pregunta (4 estudios de corte transversal</a:t>
            </a:r>
            <a:r>
              <a:rPr lang="en-GB" sz="1200" kern="1200" dirty="0">
                <a:solidFill>
                  <a:schemeClr val="tx1"/>
                </a:solidFill>
                <a:effectLst/>
                <a:latin typeface="+mn-lt"/>
                <a:ea typeface="+mn-ea"/>
                <a:cs typeface="+mn-cs"/>
              </a:rPr>
              <a:t>(276–279)</a:t>
            </a:r>
            <a:r>
              <a:rPr lang="es-UY"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y</a:t>
            </a:r>
            <a:r>
              <a:rPr lang="es-UY" sz="1200" kern="1200" dirty="0">
                <a:solidFill>
                  <a:schemeClr val="tx1"/>
                </a:solidFill>
                <a:effectLst/>
                <a:latin typeface="+mn-lt"/>
                <a:ea typeface="+mn-ea"/>
                <a:cs typeface="+mn-cs"/>
              </a:rPr>
              <a:t>  3 estudios métodos diagnósticos</a:t>
            </a:r>
            <a:r>
              <a:rPr lang="en-GB" sz="1200" kern="1200" dirty="0">
                <a:solidFill>
                  <a:schemeClr val="tx1"/>
                </a:solidFill>
                <a:effectLst/>
                <a:latin typeface="+mn-lt"/>
                <a:ea typeface="+mn-ea"/>
                <a:cs typeface="+mn-cs"/>
              </a:rPr>
              <a:t>(280–282)</a:t>
            </a:r>
            <a:r>
              <a:rPr lang="es-UY" sz="1200" kern="1200" dirty="0">
                <a:solidFill>
                  <a:schemeClr val="tx1"/>
                </a:solidFill>
                <a:effectLst/>
                <a:latin typeface="+mn-lt"/>
                <a:ea typeface="+mn-ea"/>
                <a:cs typeface="+mn-cs"/>
              </a:rPr>
              <a:t>, 2 estudios de cohorte(283,284) </a:t>
            </a:r>
            <a:r>
              <a:rPr lang="en-GB" sz="1200" kern="1200" dirty="0">
                <a:solidFill>
                  <a:schemeClr val="tx1"/>
                </a:solidFill>
                <a:effectLst/>
                <a:latin typeface="+mn-lt"/>
                <a:ea typeface="+mn-ea"/>
                <a:cs typeface="+mn-cs"/>
              </a:rPr>
              <a:t>y 1 </a:t>
            </a:r>
            <a:r>
              <a:rPr lang="en-GB" sz="1200" kern="1200" dirty="0" err="1">
                <a:solidFill>
                  <a:schemeClr val="tx1"/>
                </a:solidFill>
                <a:effectLst/>
                <a:latin typeface="+mn-lt"/>
                <a:ea typeface="+mn-ea"/>
                <a:cs typeface="+mn-cs"/>
              </a:rPr>
              <a:t>revisión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sistemática</a:t>
            </a:r>
            <a:r>
              <a:rPr lang="en-GB" sz="1200" kern="1200" dirty="0">
                <a:solidFill>
                  <a:schemeClr val="tx1"/>
                </a:solidFill>
                <a:effectLst/>
                <a:latin typeface="+mn-lt"/>
                <a:ea typeface="+mn-ea"/>
                <a:cs typeface="+mn-cs"/>
              </a:rPr>
              <a:t>)</a:t>
            </a:r>
            <a:r>
              <a:rPr lang="es-ES" sz="1200" kern="1200" dirty="0">
                <a:solidFill>
                  <a:schemeClr val="tx1"/>
                </a:solidFill>
                <a:effectLst/>
                <a:latin typeface="+mn-lt"/>
                <a:ea typeface="+mn-ea"/>
                <a:cs typeface="+mn-cs"/>
              </a:rPr>
              <a:t>(285).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47</a:t>
            </a:fld>
            <a:endParaRPr lang="es-ES_tradnl"/>
          </a:p>
        </p:txBody>
      </p:sp>
    </p:spTree>
    <p:extLst>
      <p:ext uri="{BB962C8B-B14F-4D97-AF65-F5344CB8AC3E}">
        <p14:creationId xmlns:p14="http://schemas.microsoft.com/office/powerpoint/2010/main" val="15143043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EVALUACIÓN DE LAS COMORBILIDADES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Aun cuando no existe una definición universalmente aceptada de comorbilidad, el término se refiere a la presencia de uno o más desórdenes o enfermedades concomitantes a la enfermedad de base, independientemente de que estén directamente relacionados con ella o con su historia natural (289,290). La EPOC se asocia a múltiples comorbilidades que pueden influir negativamente en los síntomas, la calidad de vida, la actividad física, el riesgo y la frecuencia de exacerbaciones y la mortalidad(96,223,227,289,291–296). La mayoría de los pacientes tiene al menos una comorbilidad importante, con un promedio de comorbilidades mayor en pacientes con EPOC en comparación con personas sin la enfermedad y en los pacientes con mayor gravedad de la EPOC(294,297–300).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Las comorbilidades cardiovasculares (enfermedad coronaria, hipertensión arterial, insuficiencia cardíaca, arritmias y accidente cerebrovascular) son las más frecuentes, seguidas por la diabetes, el cáncer de pulmón, la osteoporosis, artritis y los trastornos psiquiátricos (ansiedad y depresión)(301).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una cohorte de pacientes seguidos por aproximadamente 4 años, se identificaron doce comorbilidades asociadas con mayor mortalidad en la EPOC, elaborando con ellas el índice de comorbilidad COTE (COTE </a:t>
            </a:r>
            <a:r>
              <a:rPr lang="es-ES" sz="1200" kern="1200" dirty="0" err="1">
                <a:solidFill>
                  <a:schemeClr val="tx1"/>
                </a:solidFill>
                <a:effectLst/>
                <a:latin typeface="+mn-lt"/>
                <a:ea typeface="+mn-ea"/>
                <a:cs typeface="+mn-cs"/>
              </a:rPr>
              <a:t>index</a:t>
            </a:r>
            <a:r>
              <a:rPr lang="es-ES" sz="1200"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Co</a:t>
            </a:r>
            <a:r>
              <a:rPr lang="es-ES" sz="1200" kern="1200" dirty="0" err="1">
                <a:solidFill>
                  <a:schemeClr val="tx1"/>
                </a:solidFill>
                <a:effectLst/>
                <a:latin typeface="+mn-lt"/>
                <a:ea typeface="+mn-ea"/>
                <a:cs typeface="+mn-cs"/>
              </a:rPr>
              <a:t>morbidity</a:t>
            </a:r>
            <a:r>
              <a:rPr lang="es-ES" sz="1200" kern="1200" dirty="0">
                <a:solidFill>
                  <a:schemeClr val="tx1"/>
                </a:solidFill>
                <a:effectLst/>
                <a:latin typeface="+mn-lt"/>
                <a:ea typeface="+mn-ea"/>
                <a:cs typeface="+mn-cs"/>
              </a:rPr>
              <a:t> y </a:t>
            </a:r>
            <a:r>
              <a:rPr lang="es-ES" sz="1200" b="1" kern="1200" dirty="0" err="1">
                <a:solidFill>
                  <a:schemeClr val="tx1"/>
                </a:solidFill>
                <a:effectLst/>
                <a:latin typeface="+mn-lt"/>
                <a:ea typeface="+mn-ea"/>
                <a:cs typeface="+mn-cs"/>
              </a:rPr>
              <a:t>TE</a:t>
            </a:r>
            <a:r>
              <a:rPr lang="es-ES" sz="1200" kern="1200" dirty="0" err="1">
                <a:solidFill>
                  <a:schemeClr val="tx1"/>
                </a:solidFill>
                <a:effectLst/>
                <a:latin typeface="+mn-lt"/>
                <a:ea typeface="+mn-ea"/>
                <a:cs typeface="+mn-cs"/>
              </a:rPr>
              <a:t>st</a:t>
            </a:r>
            <a:r>
              <a:rPr lang="es-ES" sz="1200" kern="1200" dirty="0">
                <a:solidFill>
                  <a:schemeClr val="tx1"/>
                </a:solidFill>
                <a:effectLst/>
                <a:latin typeface="+mn-lt"/>
                <a:ea typeface="+mn-ea"/>
                <a:cs typeface="+mn-cs"/>
              </a:rPr>
              <a:t>)(227).  El cáncer (en particular de pulmón, esófago, páncreas y mama), la ansiedad, cirrosis hepática, fibrilación auricular, diabetes, fibrosis pulmonar, insuficiencia cardíaca, úlcera gastroduodenal y enfermedad coronaria se asociaron con mayor mortalidad. La hipertensión y la hipercolesterolemia aunque frecuentes, no se asociaron con la mortalidad. El índice COTE puede ser utilizado para cuantificar la carga de la comorbilidad en la EPOC y es un predictor sencillo de riesgo de muerte que complementa la predicción </a:t>
            </a:r>
            <a:r>
              <a:rPr lang="es-ES" sz="1200" kern="1200" dirty="0" err="1">
                <a:solidFill>
                  <a:schemeClr val="tx1"/>
                </a:solidFill>
                <a:effectLst/>
                <a:latin typeface="+mn-lt"/>
                <a:ea typeface="+mn-ea"/>
                <a:cs typeface="+mn-cs"/>
              </a:rPr>
              <a:t>pronóstica</a:t>
            </a:r>
            <a:r>
              <a:rPr lang="es-ES" sz="1200" kern="1200" dirty="0">
                <a:solidFill>
                  <a:schemeClr val="tx1"/>
                </a:solidFill>
                <a:effectLst/>
                <a:latin typeface="+mn-lt"/>
                <a:ea typeface="+mn-ea"/>
                <a:cs typeface="+mn-cs"/>
              </a:rPr>
              <a:t> del índice BODE. Las comorbilidades incluidas en este índice, así como la escala de puntos se muestran en la Tabla 4. Una puntuación del índice COTE ≥4 puntos aumenta 2.2 veces el riesgo de muerte en todos los cuartiles del índice BODE(227). El índice COTE puede complementar el índice BODE en la evaluación del pronóstico de los pacientes con EPOC(302).   </a:t>
            </a:r>
          </a:p>
          <a:p>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PRONÓSTICO</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pronóstico médico es el juicio que hace el profesional de la salud sobre los cambios que pueden producirse en el curso de una enfermedad. Aunque el desenlace principal sobre el que se establece el pronóstico es la mortalidad, otras variables relevantes en el caso de la EPOC son la calidad de vida y las exacerbaciones. Variables como la disnea, 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la capacidad de ejercicio y las exacerbaciones, cada una de manera independiente, han sido relacionadas con la mortalidad. De allí que se hubiera planteado que los índices multidimensionales, que combinan diversas variables, podrían tener mejor rendimiento para la predicción de mortalidad y se desarrollara el índice BODE(260), el cual utiliza variables de fácil medición, no invasivas y bajo costo: la disnea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el IMC y la distancia recorrida en la caminata de seis minutos). Las variables incluidas en este índice, así como la escala de puntos se muestran en la Tabla 5. Su puntuación oscila entre 0 (mejor pronóstico) y 10 (peor pronóstico). El incremento en una unidad de su puntuación aumenta la mortalidad por cualquier causa y respiratoria en 34 y 62%, respectivamente(260). El índice BODE se correlaciona bien con otros desenlaces clínicos relevantes en la determinación del pronóstico de la EPOC como las exacerbaciones y la calidad de vida(261–264,303).</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48</a:t>
            </a:fld>
            <a:endParaRPr lang="es-ES_tradnl"/>
          </a:p>
        </p:txBody>
      </p:sp>
    </p:spTree>
    <p:extLst>
      <p:ext uri="{BB962C8B-B14F-4D97-AF65-F5344CB8AC3E}">
        <p14:creationId xmlns:p14="http://schemas.microsoft.com/office/powerpoint/2010/main" val="38490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7703C-4CFD-6348-A127-EB094E3C3635}"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93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METODOLOGÍA DE ELABORACIÓN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Se realizó un manual de procedimientos o guía metodológica, utilizando herramientas provenientes de diferentes centros (</a:t>
            </a:r>
            <a:r>
              <a:rPr lang="es-ES" sz="1200" u="none" strike="noStrike" kern="1200" dirty="0">
                <a:solidFill>
                  <a:schemeClr val="tx1"/>
                </a:solidFill>
                <a:effectLst/>
                <a:latin typeface="+mn-lt"/>
                <a:ea typeface="+mn-ea"/>
                <a:cs typeface="+mn-cs"/>
                <a:hlinkClick r:id="rId3"/>
              </a:rPr>
              <a:t>www.g-i-n.net</a:t>
            </a:r>
            <a:r>
              <a:rPr lang="es-ES" sz="1200" kern="1200" dirty="0">
                <a:solidFill>
                  <a:schemeClr val="tx1"/>
                </a:solidFill>
                <a:effectLst/>
                <a:latin typeface="+mn-lt"/>
                <a:ea typeface="+mn-ea"/>
                <a:cs typeface="+mn-cs"/>
              </a:rPr>
              <a:t>, </a:t>
            </a:r>
            <a:r>
              <a:rPr lang="es-ES" sz="1200" u="none" strike="noStrike" kern="1200" dirty="0">
                <a:solidFill>
                  <a:schemeClr val="tx1"/>
                </a:solidFill>
                <a:effectLst/>
                <a:latin typeface="+mn-lt"/>
                <a:ea typeface="+mn-ea"/>
                <a:cs typeface="+mn-cs"/>
                <a:hlinkClick r:id="rId4"/>
              </a:rPr>
              <a:t>www.guiasalud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www.agreetrust.org</a:t>
            </a:r>
            <a:r>
              <a:rPr lang="es-ES" sz="1200" kern="1200" dirty="0">
                <a:solidFill>
                  <a:schemeClr val="tx1"/>
                </a:solidFill>
                <a:effectLst/>
                <a:latin typeface="+mn-lt"/>
                <a:ea typeface="+mn-ea"/>
                <a:cs typeface="+mn-cs"/>
              </a:rPr>
              <a:t>) dedicados a la elaboración, diseminación y/o implementación de GPC.</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Formación del grupo de trabajo y</a:t>
            </a:r>
            <a:r>
              <a:rPr lang="es-ES" sz="1200" b="1" i="1" kern="1200" dirty="0">
                <a:solidFill>
                  <a:schemeClr val="tx1"/>
                </a:solidFill>
                <a:effectLst/>
                <a:latin typeface="+mn-lt"/>
                <a:ea typeface="+mn-ea"/>
                <a:cs typeface="+mn-cs"/>
              </a:rPr>
              <a:t> distribución de roles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Se convocó a un grupo de asociados con experiencia en elaboración y/o evaluación de GPC para conformar el grupo de trabajo. Los participantes se integraron en 6 sub-grupos: </a:t>
            </a:r>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Epidemiología</a:t>
            </a:r>
            <a:endParaRPr lang="es-ES_tradnl" dirty="0">
              <a:effectLst/>
            </a:endParaRPr>
          </a:p>
          <a:p>
            <a:pPr lvl="0"/>
            <a:r>
              <a:rPr lang="es-ES" sz="1200" kern="1200" dirty="0">
                <a:solidFill>
                  <a:schemeClr val="tx1"/>
                </a:solidFill>
                <a:effectLst/>
                <a:latin typeface="+mn-lt"/>
                <a:ea typeface="+mn-ea"/>
                <a:cs typeface="+mn-cs"/>
              </a:rPr>
              <a:t>Metodología</a:t>
            </a:r>
            <a:endParaRPr lang="es-ES_tradnl" dirty="0">
              <a:effectLst/>
            </a:endParaRPr>
          </a:p>
          <a:p>
            <a:pPr lvl="0"/>
            <a:r>
              <a:rPr lang="es-ES" sz="1200" kern="1200" dirty="0">
                <a:solidFill>
                  <a:schemeClr val="tx1"/>
                </a:solidFill>
                <a:effectLst/>
                <a:latin typeface="+mn-lt"/>
                <a:ea typeface="+mn-ea"/>
                <a:cs typeface="+mn-cs"/>
              </a:rPr>
              <a:t>Diagnóstico</a:t>
            </a:r>
            <a:endParaRPr lang="es-ES_tradnl" dirty="0">
              <a:effectLst/>
            </a:endParaRPr>
          </a:p>
          <a:p>
            <a:pPr lvl="0"/>
            <a:r>
              <a:rPr lang="es-ES" sz="1200" kern="1200" dirty="0">
                <a:solidFill>
                  <a:schemeClr val="tx1"/>
                </a:solidFill>
                <a:effectLst/>
                <a:latin typeface="+mn-lt"/>
                <a:ea typeface="+mn-ea"/>
                <a:cs typeface="+mn-cs"/>
              </a:rPr>
              <a:t>Tratamiento</a:t>
            </a:r>
            <a:endParaRPr lang="es-ES_tradnl" dirty="0">
              <a:effectLst/>
            </a:endParaRPr>
          </a:p>
          <a:p>
            <a:pPr lvl="0"/>
            <a:r>
              <a:rPr lang="es-ES" sz="1200" kern="1200" dirty="0">
                <a:solidFill>
                  <a:schemeClr val="tx1"/>
                </a:solidFill>
                <a:effectLst/>
                <a:latin typeface="+mn-lt"/>
                <a:ea typeface="+mn-ea"/>
                <a:cs typeface="+mn-cs"/>
              </a:rPr>
              <a:t>Exacerbaciones</a:t>
            </a:r>
            <a:endParaRPr lang="es-ES_tradnl" dirty="0">
              <a:effectLst/>
            </a:endParaRPr>
          </a:p>
          <a:p>
            <a:pPr lvl="0"/>
            <a:r>
              <a:rPr lang="es-ES" sz="1200" kern="1200" dirty="0">
                <a:solidFill>
                  <a:schemeClr val="tx1"/>
                </a:solidFill>
                <a:effectLst/>
                <a:latin typeface="+mn-lt"/>
                <a:ea typeface="+mn-ea"/>
                <a:cs typeface="+mn-cs"/>
              </a:rPr>
              <a:t>Comorbilidades</a:t>
            </a:r>
            <a:endParaRPr lang="es-ES_tradnl" dirty="0">
              <a:effectLst/>
            </a:endParaRPr>
          </a:p>
          <a:p>
            <a:r>
              <a:rPr lang="es-ES" sz="1200" kern="1200" dirty="0">
                <a:solidFill>
                  <a:schemeClr val="tx1"/>
                </a:solidFill>
                <a:effectLst/>
                <a:latin typeface="+mn-lt"/>
                <a:ea typeface="+mn-ea"/>
                <a:cs typeface="+mn-cs"/>
              </a:rPr>
              <a:t>Cada sub-grupo, tuvo un coordinador a cargo de estimular la toma de decisión por consenso, en comunicación directa con la coordinación general. Se realizaron tres reuniones presenciales de entrenamiento y revisión de trabajo.</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cada subgrupo se realizó una discusión tipo plenaria tanto de las preguntas clínicas como de la estrategia de búsqueda, selección bibliográfica y las recomendaciones.  </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pPr/>
              <a:t>5</a:t>
            </a:fld>
            <a:endParaRPr lang="es-ES_tradnl"/>
          </a:p>
        </p:txBody>
      </p:sp>
    </p:spTree>
    <p:extLst>
      <p:ext uri="{BB962C8B-B14F-4D97-AF65-F5344CB8AC3E}">
        <p14:creationId xmlns:p14="http://schemas.microsoft.com/office/powerpoint/2010/main" val="4038819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TRATAMIENTO DE LA EPOC ESTABLE</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tratamiento de la EPOC debe ser individualizado, de acuerdo a la gravedad y modificado según la respuesta al mismo. Debe abarcar medidas generales, de prevención y tratamiento farmacológico</a:t>
            </a:r>
            <a:r>
              <a:rPr lang="es-ES" sz="1200" b="1" kern="1200" dirty="0">
                <a:solidFill>
                  <a:schemeClr val="tx1"/>
                </a:solidFill>
                <a:effectLst/>
                <a:latin typeface="+mn-lt"/>
                <a:ea typeface="+mn-ea"/>
                <a:cs typeface="+mn-cs"/>
              </a:rPr>
              <a:t>.</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MEDIDAS GENERALES Y DE PREVENCIÓN</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   Educación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r>
              <a:rPr lang="es-VE" sz="1200" kern="1200" dirty="0">
                <a:solidFill>
                  <a:schemeClr val="tx1"/>
                </a:solidFill>
                <a:effectLst/>
                <a:latin typeface="+mn-lt"/>
                <a:ea typeface="+mn-ea"/>
                <a:cs typeface="+mn-cs"/>
              </a:rPr>
              <a:t>	La educación para el autocuidado en pacientes con EPOC incluye el conocimiento de la enfermedad, manejo de síntomas, uso de medicación, consejo antitabáquico y la promoción de actividad física para lograr que el paciente tenga un adecuado autocontrol y correcta adherencia al tratamiento(304). </a:t>
            </a:r>
            <a:r>
              <a:rPr lang="es-VE"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La educación para el autocuidado ha demostrado ser útil para mejorar calidad de vida, reducir las visitar a emergencia y las hospitalizaciones  por EPOC(304)</a:t>
            </a:r>
            <a:r>
              <a:rPr lang="es-VE"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VE"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Cesación de tabaco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EPOC es una enfermedad prevenible y dejar de fumar es la intervención más costo–efectiva para su prevención. El uso de la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ha demostrado ser un instrumento útil para motivar a los pacientes con diagnóstico y en fumadores con síntomas para la cesación tabáquica(305). La intervención mas eficaz para dejar de fumar en pacientes con EPOC es la combinación de asesoramiento conductual intenso mas terapia farmacológica(305).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Los medicamentos más efectivos para dejar de fumar con un perfil de seguridad adecuado en pacientes con dependencia nicotínica moderada son la terapia de reemplazo de nicotina (TRN), el </a:t>
            </a:r>
            <a:r>
              <a:rPr lang="es-ES" sz="1200" kern="1200" dirty="0" err="1">
                <a:solidFill>
                  <a:schemeClr val="tx1"/>
                </a:solidFill>
                <a:effectLst/>
                <a:latin typeface="+mn-lt"/>
                <a:ea typeface="+mn-ea"/>
                <a:cs typeface="+mn-cs"/>
              </a:rPr>
              <a:t>bupropión</a:t>
            </a:r>
            <a:r>
              <a:rPr lang="es-ES" sz="1200" kern="1200" dirty="0">
                <a:solidFill>
                  <a:schemeClr val="tx1"/>
                </a:solidFill>
                <a:effectLst/>
                <a:latin typeface="+mn-lt"/>
                <a:ea typeface="+mn-ea"/>
                <a:cs typeface="+mn-cs"/>
              </a:rPr>
              <a:t> y la </a:t>
            </a:r>
            <a:r>
              <a:rPr lang="es-ES" sz="1200" kern="1200" dirty="0" err="1">
                <a:solidFill>
                  <a:schemeClr val="tx1"/>
                </a:solidFill>
                <a:effectLst/>
                <a:latin typeface="+mn-lt"/>
                <a:ea typeface="+mn-ea"/>
                <a:cs typeface="+mn-cs"/>
              </a:rPr>
              <a:t>vareniclina</a:t>
            </a:r>
            <a:r>
              <a:rPr lang="es-ES" sz="1200" kern="1200" dirty="0">
                <a:solidFill>
                  <a:schemeClr val="tx1"/>
                </a:solidFill>
                <a:effectLst/>
                <a:latin typeface="+mn-lt"/>
                <a:ea typeface="+mn-ea"/>
                <a:cs typeface="+mn-cs"/>
              </a:rPr>
              <a:t>. La financiación de este de tratamiento es una medida costo-efectiva para los sistemas de salud(306).  Se han evidenciado tasas similares de cesación en pacientes con tratamiento standard con </a:t>
            </a:r>
            <a:r>
              <a:rPr lang="es-ES" sz="1200" kern="1200" dirty="0" err="1">
                <a:solidFill>
                  <a:schemeClr val="tx1"/>
                </a:solidFill>
                <a:effectLst/>
                <a:latin typeface="+mn-lt"/>
                <a:ea typeface="+mn-ea"/>
                <a:cs typeface="+mn-cs"/>
              </a:rPr>
              <a:t>Vareniclina</a:t>
            </a:r>
            <a:r>
              <a:rPr lang="es-ES" sz="1200" kern="1200" dirty="0">
                <a:solidFill>
                  <a:schemeClr val="tx1"/>
                </a:solidFill>
                <a:effectLst/>
                <a:latin typeface="+mn-lt"/>
                <a:ea typeface="+mn-ea"/>
                <a:cs typeface="+mn-cs"/>
              </a:rPr>
              <a:t> vs 12 meses(307).  La tabla 7 resume las dosis, modo de acción y beneficios de los medicamentos de primera línea para dejar de fumar.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Tabla 7. Tratamiento farmacológico para cesación tabáquica.</a:t>
            </a:r>
          </a:p>
          <a:p>
            <a:endParaRPr lang="es-ES" sz="1200" b="1"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Vacunación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Las recomendaciones para el uso de la vacuna contra la influenza y el neumococo se abordan en la sección de exacerbaciones.</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Apoyo nutricional </a:t>
            </a:r>
            <a:endParaRPr lang="es-ES_tradnl"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La intervencion nutricional es probablemente efectiva en pacientes desnutridos en combinación con un programa rehabilitación pulmonar. La evidencia indica que una dieta balanceada es beneficiosa para los pacientes con EPOC, no solamente por sus beneficios pulmonares(308)</a:t>
            </a:r>
            <a:r>
              <a:rPr lang="es-VE" sz="1200" b="1" kern="1200" dirty="0">
                <a:solidFill>
                  <a:schemeClr val="tx1"/>
                </a:solidFill>
                <a:effectLst/>
                <a:latin typeface="+mn-lt"/>
                <a:ea typeface="+mn-ea"/>
                <a:cs typeface="+mn-cs"/>
              </a:rPr>
              <a:t>. </a:t>
            </a:r>
            <a:r>
              <a:rPr lang="es-VE" sz="1200" kern="1200" dirty="0">
                <a:solidFill>
                  <a:schemeClr val="tx1"/>
                </a:solidFill>
                <a:effectLst/>
                <a:latin typeface="+mn-lt"/>
                <a:ea typeface="+mn-ea"/>
                <a:cs typeface="+mn-cs"/>
              </a:rPr>
              <a:t>Existe una gran heterogeneidad en los ECA publicados que dificultan establecer el efecto de suplementos nutricionales en pacientes con EPOC y desnutrición(309)</a:t>
            </a:r>
            <a:r>
              <a:rPr lang="es-VE"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Actividad física</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Los pacientes con EPOC realizan menos actividad física que controles sanos de su misma edad, hallazgos consistentes según el método de medición utilizado(310).</a:t>
            </a:r>
            <a:r>
              <a:rPr lang="es-VE" sz="1200" kern="1200" dirty="0">
                <a:solidFill>
                  <a:schemeClr val="tx1"/>
                </a:solidFill>
                <a:effectLst/>
                <a:latin typeface="+mn-lt"/>
                <a:ea typeface="+mn-ea"/>
                <a:cs typeface="+mn-cs"/>
              </a:rPr>
              <a:t> Una revisión sistemática reporta que los pacientes que reportan más síntomas matutinos  presentan menos actividad física durante el día(311). </a:t>
            </a:r>
            <a:endParaRPr lang="es-ES_tradnl"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Estudios prospectivos muestran que existe una asociación entre bajos niveles de actividad física y aumento de riesgo de hospitalizaciones  por exacerbación de la EPOC y reingresos, demostrando que caminar o montar bicicleta por 2 horas/semana tienen un efecto significante sobre las admisiones por EPOC(310). Se ha demostrado que la poca actividad física es un factor que predice mortalidad por todas las causas en pacientes con EPOC(312). </a:t>
            </a:r>
            <a:r>
              <a:rPr lang="es-VE"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50</a:t>
            </a:fld>
            <a:endParaRPr lang="es-ES_tradnl"/>
          </a:p>
        </p:txBody>
      </p:sp>
    </p:spTree>
    <p:extLst>
      <p:ext uri="{BB962C8B-B14F-4D97-AF65-F5344CB8AC3E}">
        <p14:creationId xmlns:p14="http://schemas.microsoft.com/office/powerpoint/2010/main" val="19239278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b="1" kern="1200" dirty="0">
                <a:solidFill>
                  <a:schemeClr val="tx1"/>
                </a:solidFill>
                <a:effectLst/>
                <a:latin typeface="+mn-lt"/>
                <a:ea typeface="+mn-ea"/>
                <a:cs typeface="+mn-cs"/>
              </a:rPr>
              <a:t>TRATAMIENTO FARMACOLÓGICO</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abordaje terapéutico de la EPOC estable está dirigido fundamentalmente a reducir los síntomas, la frecuencia y gravedad de las exacerbaciones, mejorar la calidad de vida, función pulmonar y tolerancia al ejercicio. La elección del tratamiento dependerá de la accesibilidad de la medicación, gravedad de la enfermedad y respuesta clínica.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tabla 8 muestra las clases y dosis de los medicamentos inhalados disponibles en Latinoamérica para el tratamiento de la EPOC.</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Broncodilatadores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Estos fármacos son la piedra angular del tratamiento farmacológico de la EPOC.  De acuerdo a la duración de acción se clasifican en broncodilatadores de acción corta y de acción prolongada y por el mecanismo de acción en </a:t>
            </a:r>
            <a:r>
              <a:rPr lang="es-ES" sz="1200" kern="1200" dirty="0" err="1">
                <a:solidFill>
                  <a:schemeClr val="tx1"/>
                </a:solidFill>
                <a:effectLst/>
                <a:latin typeface="+mn-lt"/>
                <a:ea typeface="+mn-ea"/>
                <a:cs typeface="+mn-cs"/>
              </a:rPr>
              <a:t>antimuscarínicos</a:t>
            </a:r>
            <a:r>
              <a:rPr lang="es-ES" sz="1200" kern="1200" dirty="0">
                <a:solidFill>
                  <a:schemeClr val="tx1"/>
                </a:solidFill>
                <a:effectLst/>
                <a:latin typeface="+mn-lt"/>
                <a:ea typeface="+mn-ea"/>
                <a:cs typeface="+mn-cs"/>
              </a:rPr>
              <a:t> y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El tratamiento regular con broncodilatadores de acción prolongada es más efectivo y conveniente que el tratamiento con los de acción corta(313–316).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51</a:t>
            </a:fld>
            <a:endParaRPr lang="es-ES_tradnl"/>
          </a:p>
        </p:txBody>
      </p:sp>
    </p:spTree>
    <p:extLst>
      <p:ext uri="{BB962C8B-B14F-4D97-AF65-F5344CB8AC3E}">
        <p14:creationId xmlns:p14="http://schemas.microsoft.com/office/powerpoint/2010/main" val="4128208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ES" sz="1200" b="1" kern="1200" dirty="0">
                <a:solidFill>
                  <a:schemeClr val="tx1"/>
                </a:solidFill>
                <a:effectLst/>
                <a:latin typeface="+mn-lt"/>
                <a:ea typeface="+mn-ea"/>
                <a:cs typeface="+mn-cs"/>
              </a:rPr>
              <a:t>Justificación</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Los resultados de estudios epidemiológicos indican que alrededor del 70% de los pacientes con EPOC tienen una obstrucción del flujo de aire entre leve y moderada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≥50%), con pocos síntomas respiratorios(25,32–34). Sin embargo, existe limitada información sobre el tratamiento farmacológico de la EPOC en etapas iniciales o en enfermedad leve. Dos ensayos clínicos controlados en pacientes con obstrucción leve a moderada evaluaron los beneficios de la monoterapia con </a:t>
            </a:r>
            <a:r>
              <a:rPr lang="es-ES" sz="1200" kern="1200" dirty="0" err="1">
                <a:solidFill>
                  <a:schemeClr val="tx1"/>
                </a:solidFill>
                <a:effectLst/>
                <a:latin typeface="+mn-lt"/>
                <a:ea typeface="+mn-ea"/>
                <a:cs typeface="+mn-cs"/>
              </a:rPr>
              <a:t>antimuscarínicos</a:t>
            </a:r>
            <a:r>
              <a:rPr lang="es-ES" sz="1200" kern="1200" dirty="0">
                <a:solidFill>
                  <a:schemeClr val="tx1"/>
                </a:solidFill>
                <a:effectLst/>
                <a:latin typeface="+mn-lt"/>
                <a:ea typeface="+mn-ea"/>
                <a:cs typeface="+mn-cs"/>
              </a:rPr>
              <a:t> de acción prolongada (LAMA)(367,368). La monoterapia con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comparado placebo mostro mejoría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la calidad de vida, frecuencia de exacerbaciones y caída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a los 24 meses.(367). </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Por otra parte, en pacientes con obstrucción moderada el uso de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de acción prolongada más corticoide inhalado LABA/</a:t>
            </a:r>
            <a:r>
              <a:rPr lang="es-ES" sz="1200" kern="1200" dirty="0" err="1">
                <a:solidFill>
                  <a:schemeClr val="tx1"/>
                </a:solidFill>
                <a:effectLst/>
                <a:latin typeface="+mn-lt"/>
                <a:ea typeface="+mn-ea"/>
                <a:cs typeface="+mn-cs"/>
              </a:rPr>
              <a:t>CIs</a:t>
            </a:r>
            <a:r>
              <a:rPr lang="es-ES" sz="1200" kern="1200" dirty="0">
                <a:solidFill>
                  <a:schemeClr val="tx1"/>
                </a:solidFill>
                <a:effectLst/>
                <a:latin typeface="+mn-lt"/>
                <a:ea typeface="+mn-ea"/>
                <a:cs typeface="+mn-cs"/>
              </a:rPr>
              <a:t> parece reducir la caída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(368).</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En base a estas premisas surge la pregunta sobre si se justifica usar un broncodilatador de acción prolongada en lugar de uno de acción corta en pacientes con enfermedad leve.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Selección de búsqueda</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Se capturaron 485 referencias (</a:t>
            </a:r>
            <a:r>
              <a:rPr lang="es-ES" sz="1200" kern="1200" dirty="0" err="1">
                <a:solidFill>
                  <a:schemeClr val="tx1"/>
                </a:solidFill>
                <a:effectLst/>
                <a:latin typeface="+mn-lt"/>
                <a:ea typeface="+mn-ea"/>
                <a:cs typeface="+mn-cs"/>
              </a:rPr>
              <a:t>MeSh</a:t>
            </a:r>
            <a:r>
              <a:rPr lang="es-ES" sz="1200" kern="1200" dirty="0">
                <a:solidFill>
                  <a:schemeClr val="tx1"/>
                </a:solidFill>
                <a:effectLst/>
                <a:latin typeface="+mn-lt"/>
                <a:ea typeface="+mn-ea"/>
                <a:cs typeface="+mn-cs"/>
              </a:rPr>
              <a:t>: 465; </a:t>
            </a:r>
            <a:r>
              <a:rPr lang="es-ES" sz="1200" kern="1200" dirty="0" err="1">
                <a:solidFill>
                  <a:schemeClr val="tx1"/>
                </a:solidFill>
                <a:effectLst/>
                <a:latin typeface="+mn-lt"/>
                <a:ea typeface="+mn-ea"/>
                <a:cs typeface="+mn-cs"/>
              </a:rPr>
              <a:t>Tripdatabase</a:t>
            </a:r>
            <a:r>
              <a:rPr lang="es-ES" sz="1200" kern="1200" dirty="0">
                <a:solidFill>
                  <a:schemeClr val="tx1"/>
                </a:solidFill>
                <a:effectLst/>
                <a:latin typeface="+mn-lt"/>
                <a:ea typeface="+mn-ea"/>
                <a:cs typeface="+mn-cs"/>
              </a:rPr>
              <a:t>: 20) seleccionando 2 para responder la pregunta (2 revisiones sistemáticas(314,315).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Resumen de la evidencia</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En términos de eficacia, una revisión sistemática que compara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vs.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(SAMA), en pacientes con obstrucción moderada, muestra mayor beneficio del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en la función pulmonar (incremento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109 ml, 95%IC 80-137 ml), calidad de vida (diferencia de SGQT -3.3 95% IC 0.97-5.63), menores hospitalizaciones (OR 0.34 95%IC 0,15-0.76) y exacerbaciones (OR 0.71 95%IC 0.52-0.95) comparados con el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(314). Otra revisión sistemática comparó la eficacia entre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y LABA en EPOC estable(315).</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La monoterapia con </a:t>
            </a:r>
            <a:r>
              <a:rPr lang="es-ES" sz="1200" kern="1200" dirty="0" err="1">
                <a:solidFill>
                  <a:schemeClr val="tx1"/>
                </a:solidFill>
                <a:effectLst/>
                <a:latin typeface="+mn-lt"/>
                <a:ea typeface="+mn-ea"/>
                <a:cs typeface="+mn-cs"/>
              </a:rPr>
              <a:t>salmeterol</a:t>
            </a:r>
            <a:r>
              <a:rPr lang="es-ES" sz="1200" kern="1200" dirty="0">
                <a:solidFill>
                  <a:schemeClr val="tx1"/>
                </a:solidFill>
                <a:effectLst/>
                <a:latin typeface="+mn-lt"/>
                <a:ea typeface="+mn-ea"/>
                <a:cs typeface="+mn-cs"/>
              </a:rPr>
              <a:t> mostró mayores beneficios en 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(60 ml 95%IC 110-0 ml) y el pico flujo matutino (-10.96 </a:t>
            </a:r>
            <a:r>
              <a:rPr lang="es-ES" sz="1200" kern="1200" dirty="0" err="1">
                <a:solidFill>
                  <a:schemeClr val="tx1"/>
                </a:solidFill>
                <a:effectLst/>
                <a:latin typeface="+mn-lt"/>
                <a:ea typeface="+mn-ea"/>
                <a:cs typeface="+mn-cs"/>
              </a:rPr>
              <a:t>lit</a:t>
            </a:r>
            <a:r>
              <a:rPr lang="es-ES" sz="1200" kern="1200" dirty="0">
                <a:solidFill>
                  <a:schemeClr val="tx1"/>
                </a:solidFill>
                <a:effectLst/>
                <a:latin typeface="+mn-lt"/>
                <a:ea typeface="+mn-ea"/>
                <a:cs typeface="+mn-cs"/>
              </a:rPr>
              <a:t>/min, 95%IC -16.09 a -5.83) comparado con el </a:t>
            </a:r>
            <a:r>
              <a:rPr lang="es-ES" sz="1200" kern="1200" dirty="0" err="1">
                <a:solidFill>
                  <a:schemeClr val="tx1"/>
                </a:solidFill>
                <a:effectLst/>
                <a:latin typeface="+mn-lt"/>
                <a:ea typeface="+mn-ea"/>
                <a:cs typeface="+mn-cs"/>
              </a:rPr>
              <a:t>ipatropio</a:t>
            </a:r>
            <a:r>
              <a:rPr lang="es-ES" sz="1200" kern="1200" dirty="0">
                <a:solidFill>
                  <a:schemeClr val="tx1"/>
                </a:solidFill>
                <a:effectLst/>
                <a:latin typeface="+mn-lt"/>
                <a:ea typeface="+mn-ea"/>
                <a:cs typeface="+mn-cs"/>
              </a:rPr>
              <a:t>, sin diferencia en la calidad de vida, exacerbaciones, uso de medicación de rescate, capacidad de ejercicio o síntomas. El uso de </a:t>
            </a:r>
            <a:r>
              <a:rPr lang="es-ES" sz="1200" kern="1200" dirty="0" err="1">
                <a:solidFill>
                  <a:schemeClr val="tx1"/>
                </a:solidFill>
                <a:effectLst/>
                <a:latin typeface="+mn-lt"/>
                <a:ea typeface="+mn-ea"/>
                <a:cs typeface="+mn-cs"/>
              </a:rPr>
              <a:t>formoterol</a:t>
            </a:r>
            <a:r>
              <a:rPr lang="es-ES" sz="1200" kern="1200" dirty="0">
                <a:solidFill>
                  <a:schemeClr val="tx1"/>
                </a:solidFill>
                <a:effectLst/>
                <a:latin typeface="+mn-lt"/>
                <a:ea typeface="+mn-ea"/>
                <a:cs typeface="+mn-cs"/>
              </a:rPr>
              <a:t> comparado con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parece mostrar mejoría en el pico flujo matutino sin diferencia en 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calidad de vida, disnea o capacidad de ejercicio. </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En términos de seguridad, la revisión sistemática que compara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vs.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mostró menos eventos adversos serios (OR 0.50; 95%IC 0.34-0.73) y eventos específicos de la enfermedad con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(OR 0.59; 95%IC 0.41 to 0.85), sin diferencias en la mortalidad(314). No se encontraron estudios comparativos de monoterapia con broncodilatadores de acción prolongada vs.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 agonistas de acción corta, ni estudios en pacientes con obstrucción leve(315).</a:t>
            </a:r>
            <a:r>
              <a:rPr lang="es-ES"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Conclusiones y recomendaciones</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Las evidencias indican que en términos de eficacia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y los LABA comparados con el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tienen mayores beneficios en la función pulmonar.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además mostró mayores beneficios sobre la disnea, exacerbaciones y calidad de vida con un mejor perfil de seguridad.</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Evidencia ALTA y Recomendación FUERTE</a:t>
            </a:r>
            <a:r>
              <a:rPr lang="es-ES" sz="1200" kern="1200" dirty="0">
                <a:solidFill>
                  <a:schemeClr val="tx1"/>
                </a:solidFill>
                <a:effectLst/>
                <a:latin typeface="+mn-lt"/>
                <a:ea typeface="+mn-ea"/>
                <a:cs typeface="+mn-cs"/>
              </a:rPr>
              <a:t> para en el uso de broncodilatadores de acción prolongada sobre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en términos de mejoría de disnea, calidad de vida y función pulmonar en EPOC con obstrucción moderada a grave.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Evidencia ALTA y recomendación FUERTE</a:t>
            </a:r>
            <a:r>
              <a:rPr lang="es-ES" sz="1200" kern="1200" dirty="0">
                <a:solidFill>
                  <a:schemeClr val="tx1"/>
                </a:solidFill>
                <a:effectLst/>
                <a:latin typeface="+mn-lt"/>
                <a:ea typeface="+mn-ea"/>
                <a:cs typeface="+mn-cs"/>
              </a:rPr>
              <a:t> para el uso de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en términos de mejoría de exacerbaciones y hospitalizaciones.</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guía de práctica clínica de la EPOC ALAT-2014 analizó la pregunta clínica en formato PICO sobre las diferencias de eficacia y seguridad entre</a:t>
            </a:r>
            <a:r>
              <a:rPr lang="es-UY" sz="1200" kern="1200" dirty="0">
                <a:solidFill>
                  <a:schemeClr val="tx1"/>
                </a:solidFill>
                <a:effectLst/>
                <a:latin typeface="+mn-lt"/>
                <a:ea typeface="+mn-ea"/>
                <a:cs typeface="+mn-cs"/>
              </a:rPr>
              <a:t> la </a:t>
            </a:r>
            <a:r>
              <a:rPr lang="es-ES" sz="1200" kern="1200" dirty="0">
                <a:solidFill>
                  <a:schemeClr val="tx1"/>
                </a:solidFill>
                <a:effectLst/>
                <a:latin typeface="+mn-lt"/>
                <a:ea typeface="+mn-ea"/>
                <a:cs typeface="+mn-cs"/>
              </a:rPr>
              <a:t>monoterapia de LAMA y LABA (¿Los </a:t>
            </a:r>
            <a:r>
              <a:rPr lang="es-ES" sz="1200" kern="1200" dirty="0" err="1">
                <a:solidFill>
                  <a:schemeClr val="tx1"/>
                </a:solidFill>
                <a:effectLst/>
                <a:latin typeface="+mn-lt"/>
                <a:ea typeface="+mn-ea"/>
                <a:cs typeface="+mn-cs"/>
              </a:rPr>
              <a:t>antimuscarínicos</a:t>
            </a:r>
            <a:r>
              <a:rPr lang="es-ES" sz="1200" kern="1200" dirty="0">
                <a:solidFill>
                  <a:schemeClr val="tx1"/>
                </a:solidFill>
                <a:effectLst/>
                <a:latin typeface="+mn-lt"/>
                <a:ea typeface="+mn-ea"/>
                <a:cs typeface="+mn-cs"/>
              </a:rPr>
              <a:t> de acción prolongada proporcionan mayores beneficios que los </a:t>
            </a:r>
            <a:r>
              <a:rPr lang="es-ES" sz="1200" kern="1200" dirty="0">
                <a:solidFill>
                  <a:schemeClr val="tx1"/>
                </a:solidFill>
                <a:effectLst/>
                <a:latin typeface="+mn-lt"/>
                <a:ea typeface="+mn-ea"/>
                <a:cs typeface="+mn-cs"/>
                <a:sym typeface="Symbol" charset="2"/>
              </a:rPr>
              <a:t></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de acción prolongada en pacientes con EPOC?)(205). </a:t>
            </a:r>
            <a:r>
              <a:rPr lang="es-VE" sz="1200" kern="1200" dirty="0">
                <a:solidFill>
                  <a:schemeClr val="tx1"/>
                </a:solidFill>
                <a:effectLst/>
                <a:latin typeface="+mn-lt"/>
                <a:ea typeface="+mn-ea"/>
                <a:cs typeface="+mn-cs"/>
              </a:rPr>
              <a:t>Las </a:t>
            </a:r>
            <a:r>
              <a:rPr lang="es-ES" sz="1200" kern="1200" dirty="0">
                <a:solidFill>
                  <a:schemeClr val="tx1"/>
                </a:solidFill>
                <a:effectLst/>
                <a:latin typeface="+mn-lt"/>
                <a:ea typeface="+mn-ea"/>
                <a:cs typeface="+mn-cs"/>
              </a:rPr>
              <a:t>conclusiones y recomendaciones fueron: las evidencias indican que en términos de eficacia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y los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tienen beneficios similares sobre la disnea, función pulmonar, y calidad de vida.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es más efectivo que los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para reducir la frecuencia de exacerbaciones. El perfil de seguridad es similar entre ambas opciones terapéuticas. Evidencia ALTA y Recomendación FUERTE para la no preferencia de algún broncodilatador en particular (LABA o LAMA) en términos de mejoría de disnea, calidad de vida y función pulmonar; Evidencia ALTA y Recomendación FUERTE para el uso de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en pacientes con exacerbaciones frecuentes; Evidencia ALTA y Recomendación DÉBIL para justificar el uso preferencial de </a:t>
            </a:r>
            <a:r>
              <a:rPr lang="es-ES" sz="1200" kern="1200" dirty="0" err="1">
                <a:solidFill>
                  <a:schemeClr val="tx1"/>
                </a:solidFill>
                <a:effectLst/>
                <a:latin typeface="+mn-lt"/>
                <a:ea typeface="+mn-ea"/>
                <a:cs typeface="+mn-cs"/>
              </a:rPr>
              <a:t>HandiHaler</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Respimat</a:t>
            </a:r>
            <a:r>
              <a:rPr lang="es-ES" sz="1200" kern="1200" dirty="0">
                <a:solidFill>
                  <a:schemeClr val="tx1"/>
                </a:solidFill>
                <a:effectLst/>
                <a:latin typeface="+mn-lt"/>
                <a:ea typeface="+mn-ea"/>
                <a:cs typeface="+mn-cs"/>
              </a:rPr>
              <a:t> en pacientes con enfermedad cardíaca concomitante(205). </a:t>
            </a:r>
            <a:endParaRPr lang="es-ES_tradnl"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Resultados similares se han reportado en otras revisiones sistemáticas más recientes</a:t>
            </a:r>
            <a:r>
              <a:rPr lang="es-ES" sz="1200" kern="1200" dirty="0">
                <a:solidFill>
                  <a:schemeClr val="tx1"/>
                </a:solidFill>
                <a:effectLst/>
                <a:latin typeface="+mn-lt"/>
                <a:ea typeface="+mn-ea"/>
                <a:cs typeface="+mn-cs"/>
              </a:rPr>
              <a:t>(369,370)</a:t>
            </a:r>
            <a:r>
              <a:rPr lang="es-VE" sz="1200" kern="1200" dirty="0">
                <a:solidFill>
                  <a:schemeClr val="tx1"/>
                </a:solidFill>
                <a:effectLst/>
                <a:latin typeface="+mn-lt"/>
                <a:ea typeface="+mn-ea"/>
                <a:cs typeface="+mn-cs"/>
              </a:rPr>
              <a:t>.</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52</a:t>
            </a:fld>
            <a:endParaRPr lang="es-ES_tradnl"/>
          </a:p>
        </p:txBody>
      </p:sp>
    </p:spTree>
    <p:extLst>
      <p:ext uri="{BB962C8B-B14F-4D97-AF65-F5344CB8AC3E}">
        <p14:creationId xmlns:p14="http://schemas.microsoft.com/office/powerpoint/2010/main" val="17129773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sz="1200" kern="1200" dirty="0">
                <a:solidFill>
                  <a:schemeClr val="tx1"/>
                </a:solidFill>
                <a:effectLst/>
                <a:latin typeface="+mn-lt"/>
                <a:ea typeface="+mn-ea"/>
                <a:cs typeface="+mn-cs"/>
              </a:rPr>
              <a:t>Diversos estudios han evaluado la concordancia entre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el puntaje del CAT</a:t>
            </a:r>
            <a:r>
              <a:rPr lang="en-GB" sz="1200" kern="1200" dirty="0">
                <a:solidFill>
                  <a:schemeClr val="tx1"/>
                </a:solidFill>
                <a:effectLst/>
                <a:latin typeface="+mn-lt"/>
                <a:ea typeface="+mn-ea"/>
                <a:cs typeface="+mn-cs"/>
              </a:rPr>
              <a:t>(278,286). </a:t>
            </a:r>
            <a:r>
              <a:rPr lang="es-UY" sz="1200" kern="1200" dirty="0">
                <a:solidFill>
                  <a:schemeClr val="tx1"/>
                </a:solidFill>
                <a:effectLst/>
                <a:latin typeface="+mn-lt"/>
                <a:ea typeface="+mn-ea"/>
                <a:cs typeface="+mn-cs"/>
              </a:rPr>
              <a:t>Un meta-análisis(285) reportó que la concordancia entre el puntaje mMRC≥2 y  el CAT≥10, varió entre pobre y sustancial entre los estudios analizados (</a:t>
            </a:r>
            <a:r>
              <a:rPr lang="es-UY" sz="1200" i="1" kern="1200" dirty="0">
                <a:solidFill>
                  <a:schemeClr val="tx1"/>
                </a:solidFill>
                <a:effectLst/>
                <a:latin typeface="+mn-lt"/>
                <a:ea typeface="+mn-ea"/>
                <a:cs typeface="+mn-cs"/>
              </a:rPr>
              <a:t>κ</a:t>
            </a:r>
            <a:r>
              <a:rPr lang="es-UY" sz="1200" kern="1200" dirty="0">
                <a:solidFill>
                  <a:schemeClr val="tx1"/>
                </a:solidFill>
                <a:effectLst/>
                <a:latin typeface="+mn-lt"/>
                <a:ea typeface="+mn-ea"/>
                <a:cs typeface="+mn-cs"/>
              </a:rPr>
              <a:t>= 0.13-0.77) con un valor del coeficiente</a:t>
            </a:r>
            <a:r>
              <a:rPr lang="es-UY" sz="1200" i="1" kern="1200" dirty="0">
                <a:solidFill>
                  <a:schemeClr val="tx1"/>
                </a:solidFill>
                <a:effectLst/>
                <a:latin typeface="+mn-lt"/>
                <a:ea typeface="+mn-ea"/>
                <a:cs typeface="+mn-cs"/>
              </a:rPr>
              <a:t> κ</a:t>
            </a:r>
            <a:r>
              <a:rPr lang="es-UY" sz="1200" kern="1200" dirty="0">
                <a:solidFill>
                  <a:schemeClr val="tx1"/>
                </a:solidFill>
                <a:effectLst/>
                <a:latin typeface="+mn-lt"/>
                <a:ea typeface="+mn-ea"/>
                <a:cs typeface="+mn-cs"/>
              </a:rPr>
              <a:t> agrupado de 0.548 (95% CI, 0.35-0.70; p&lt; 0.0001) y elevada heterogeneidad entre los estudios (I</a:t>
            </a:r>
            <a:r>
              <a:rPr lang="es-UY" sz="1200" kern="1200" baseline="30000" dirty="0">
                <a:solidFill>
                  <a:schemeClr val="tx1"/>
                </a:solidFill>
                <a:effectLst/>
                <a:latin typeface="+mn-lt"/>
                <a:ea typeface="+mn-ea"/>
                <a:cs typeface="+mn-cs"/>
              </a:rPr>
              <a:t>2</a:t>
            </a:r>
            <a:r>
              <a:rPr lang="es-UY" sz="1200" kern="1200" dirty="0">
                <a:solidFill>
                  <a:schemeClr val="tx1"/>
                </a:solidFill>
                <a:effectLst/>
                <a:latin typeface="+mn-lt"/>
                <a:ea typeface="+mn-ea"/>
                <a:cs typeface="+mn-cs"/>
              </a:rPr>
              <a:t>=99,3; z= 4,84).</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Dos estudios han sugerido usar el punto de corte para la puntuación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≥1 en lugar de ≥2, por mostrar esta la concordancia más alta (coeficiente k: 0,66 a 0,79) con el punto de corte de CAT de ≥10(280,282). Cuando se evalúan pacientes con mayores síntomas, un estudio demostró que un puntaje de 2 en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correspondía a un puntaje de CAT de 15 (especificidad y sensibilidad de 0.70 y 0.66, respectivamente; área bajo la curva [AUC] 0,74; IC95% 0,70-0,77)(280).  . Otro estudio mostró que una puntuación CT ≥10 tenía 82% de sensibilidad, pero 24% de especificidad para identificar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mientras que una puntuación de 17 tenía 98% de especificidad, pero una baja sensibilidad de 52% y no mejoró la concordancia. Los resultados sugieren que usar la puntuación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y CAT ≥17 para identificar más síntomas y evitaría una categorización discordante(281). En otro estudio la puntuación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mostró un amplio rango de correlación con cada ítem de CAT (r= 0,290 para el ítem esputo, r= 0,731 para el ítem disnea, p &lt;0,001)(279). La estabilidad del puntaje de CAT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en un año fue evaluada en un estudio de cohorte</a:t>
            </a:r>
            <a:r>
              <a:rPr lang="es-ES" sz="1200" kern="1200" dirty="0">
                <a:solidFill>
                  <a:schemeClr val="tx1"/>
                </a:solidFill>
                <a:effectLst/>
                <a:latin typeface="+mn-lt"/>
                <a:ea typeface="+mn-ea"/>
                <a:cs typeface="+mn-cs"/>
              </a:rPr>
              <a:t>(287). </a:t>
            </a:r>
            <a:r>
              <a:rPr lang="es-UY" sz="1200" kern="1200" dirty="0">
                <a:solidFill>
                  <a:schemeClr val="tx1"/>
                </a:solidFill>
                <a:effectLst/>
                <a:latin typeface="+mn-lt"/>
                <a:ea typeface="+mn-ea"/>
                <a:cs typeface="+mn-cs"/>
              </a:rPr>
              <a:t>Las puntuaciones del CAT fueron similares (±4 puntos) en 56% de los pacientes, más altas en 27% y más bajas en 17%. Las puntuaciones del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fueron similares (±1 punto) en el 46% de los pacientes, peor en el 36% y mejor en el 18%. El mejor predictor para los cambios del puntaje del CAT de un año, fue los cambios en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(Coeficiente β 0,47; P&lt; 0,001). Así mismo, un estudio de corte transversal encontró que, aunque el CAT y 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pueden reflejar el nivel de actividad física de los sujetos con EPOC, 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tiene una asociación más fuerte</a:t>
            </a:r>
            <a:r>
              <a:rPr lang="es-ES" sz="1200" kern="1200" dirty="0">
                <a:solidFill>
                  <a:schemeClr val="tx1"/>
                </a:solidFill>
                <a:effectLst/>
                <a:latin typeface="+mn-lt"/>
                <a:ea typeface="+mn-ea"/>
                <a:cs typeface="+mn-cs"/>
              </a:rPr>
              <a:t>(278). </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Al evaluar la calidad de vida y síntomas, un estudio de corte transversal encontró que el CAT tuvo fuerte correlación con el puntaje del cuestionario de Saint Georges (SGQT) (r=0,77), y pobre con la caminata 6 minutos (r=0,02)(276).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correlacionó con el índice de disnea basal (BDI) (r=0,73) y con la intensidad de disnea en reposo (escala de Borg) (r=0, </a:t>
            </a:r>
            <a:r>
              <a:rPr lang="es-ES" sz="1200" kern="1200" dirty="0">
                <a:solidFill>
                  <a:schemeClr val="tx1"/>
                </a:solidFill>
                <a:effectLst/>
                <a:latin typeface="+mn-lt"/>
                <a:ea typeface="+mn-ea"/>
                <a:cs typeface="+mn-cs"/>
              </a:rPr>
              <a:t>32)(276). </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el estado de salud de los pacientes, hay evidencia que demuestra que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relaciona con el estado de salud medido con diferentes escalas(282). Un valor de disnea mMRC1 está asociado a deterioro significante del estado de salud (SGRQ 39,4 ± 15,5 y CAT 15,7 ± 7,0); e inclusive pacientes con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grado 0 presentan puntajes modestamente elevados (SGRQ 28,5 ± 15.1 y CAT 11,7 ± 6,8)(282).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cuanto a mortalidad, un estudio de cohorte mostró que los pacientes con EPOC que fallecían, tenían mayor puntaje de CAT (14 vs 11, P= 0,022)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vs 1, P&lt; 0,001) en comparación con los sobrevivientes(288). El análisis de las curvas ROC mostró que puntajes elevados de CAT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asociaron con mayor mortalidad (área bajo la curva 0,589 y 0,649, respectivamente). Un puntaje de CAT ≥17 presenta la misma sensibilidad para predecir mortalidad por todas las causas que un puntaje ≥2 en la escala </a:t>
            </a:r>
            <a:r>
              <a:rPr lang="es-UY"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(283). </a:t>
            </a:r>
          </a:p>
          <a:p>
            <a:endParaRPr lang="es-ES" sz="1200" b="1"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Conclusiones y recomendaciones</a:t>
            </a:r>
            <a:endParaRPr lang="es-ES_tradnl" sz="1200" b="1"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Para la estratificación de la gravedad de la EPOC, el uso de un puntaje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de 1 con una puntuación de CAT ≥10, y un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de 2 con una puntuación de CAT ≥17 parecen ser los puntos de cortes que hacen al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el CAT equivalentes. Con la información disponible, es razonable concluir que ambas herramientas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CAT) son útiles para evaluar los síntomas en la EPOC y parecen aportar información complementaria sobre diferentes aspectos de la enfermedad. El uso de la escala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para la clasificación de la gravedad de la EPOC fundamentalmente por su simplicidad, posibilidad de autoadministración y por su buena correlación con calidad de vida, disnea, estado de salud y la mortalidad en los pacientes con EPOC podría recomendarse   de preferencia.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EVIDENCIA ALTA para usar de manera indistinta la escala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o el CAT para evaluar los síntomas en pacientes con EPOC y RECOMENDACIÓN FUERTE para la preferencia del uso de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por su simplicidad, posibilidad de autoadministración y buena correlación con calidad de vida, disnea, estado de salud y mortalidad.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Como se explica en la </a:t>
            </a:r>
            <a:r>
              <a:rPr lang="es-ES" sz="1200" b="1" kern="1200" dirty="0">
                <a:solidFill>
                  <a:schemeClr val="tx1"/>
                </a:solidFill>
                <a:effectLst/>
                <a:latin typeface="+mn-lt"/>
                <a:ea typeface="+mn-ea"/>
                <a:cs typeface="+mn-cs"/>
              </a:rPr>
              <a:t>Tabla 6</a:t>
            </a:r>
            <a:r>
              <a:rPr lang="es-ES" sz="1200" kern="1200" dirty="0">
                <a:solidFill>
                  <a:schemeClr val="tx1"/>
                </a:solidFill>
                <a:effectLst/>
                <a:latin typeface="+mn-lt"/>
                <a:ea typeface="+mn-ea"/>
                <a:cs typeface="+mn-cs"/>
              </a:rPr>
              <a:t>, para calificar la EPOC como </a:t>
            </a:r>
            <a:r>
              <a:rPr lang="es-ES" sz="1200" b="1" kern="1200" dirty="0">
                <a:solidFill>
                  <a:schemeClr val="tx1"/>
                </a:solidFill>
                <a:effectLst/>
                <a:latin typeface="+mn-lt"/>
                <a:ea typeface="+mn-ea"/>
                <a:cs typeface="+mn-cs"/>
              </a:rPr>
              <a:t>leve</a:t>
            </a:r>
            <a:r>
              <a:rPr lang="es-ES" sz="1200" kern="1200" dirty="0">
                <a:solidFill>
                  <a:schemeClr val="tx1"/>
                </a:solidFill>
                <a:effectLst/>
                <a:latin typeface="+mn-lt"/>
                <a:ea typeface="+mn-ea"/>
                <a:cs typeface="+mn-cs"/>
              </a:rPr>
              <a:t> deben cumplirse los tres criterios: disnea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0–1,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≥80% y ninguna exacerbación moderada o grave en el último año. Para calificar la EPOC como </a:t>
            </a:r>
            <a:r>
              <a:rPr lang="es-ES" sz="1200" b="1" kern="1200" dirty="0">
                <a:solidFill>
                  <a:schemeClr val="tx1"/>
                </a:solidFill>
                <a:effectLst/>
                <a:latin typeface="+mn-lt"/>
                <a:ea typeface="+mn-ea"/>
                <a:cs typeface="+mn-cs"/>
              </a:rPr>
              <a:t>moderada </a:t>
            </a:r>
            <a:r>
              <a:rPr lang="es-ES" sz="1200" kern="1200" dirty="0">
                <a:solidFill>
                  <a:schemeClr val="tx1"/>
                </a:solidFill>
                <a:effectLst/>
                <a:latin typeface="+mn-lt"/>
                <a:ea typeface="+mn-ea"/>
                <a:cs typeface="+mn-cs"/>
              </a:rPr>
              <a:t>o</a:t>
            </a:r>
            <a:r>
              <a:rPr lang="es-ES" sz="1200" b="1" kern="1200" dirty="0">
                <a:solidFill>
                  <a:schemeClr val="tx1"/>
                </a:solidFill>
                <a:effectLst/>
                <a:latin typeface="+mn-lt"/>
                <a:ea typeface="+mn-ea"/>
                <a:cs typeface="+mn-cs"/>
              </a:rPr>
              <a:t> grave</a:t>
            </a:r>
            <a:r>
              <a:rPr lang="es-ES" sz="1200" kern="1200" dirty="0">
                <a:solidFill>
                  <a:schemeClr val="tx1"/>
                </a:solidFill>
                <a:effectLst/>
                <a:latin typeface="+mn-lt"/>
                <a:ea typeface="+mn-ea"/>
                <a:cs typeface="+mn-cs"/>
              </a:rPr>
              <a:t>, se requiere que se cumpla uno solo de los criterios anotados.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53</a:t>
            </a:fld>
            <a:endParaRPr lang="es-ES_tradnl"/>
          </a:p>
        </p:txBody>
      </p:sp>
    </p:spTree>
    <p:extLst>
      <p:ext uri="{BB962C8B-B14F-4D97-AF65-F5344CB8AC3E}">
        <p14:creationId xmlns:p14="http://schemas.microsoft.com/office/powerpoint/2010/main" val="14491963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Terapia Doble: Asociación de dos broncodilatadores de acción prolongada o de un LABA con </a:t>
            </a:r>
            <a:r>
              <a:rPr lang="es-ES" sz="1200" b="1" kern="1200" dirty="0" err="1">
                <a:solidFill>
                  <a:schemeClr val="tx1"/>
                </a:solidFill>
                <a:effectLst/>
                <a:latin typeface="+mn-lt"/>
                <a:ea typeface="+mn-ea"/>
                <a:cs typeface="+mn-cs"/>
              </a:rPr>
              <a:t>corticosteroides</a:t>
            </a:r>
            <a:r>
              <a:rPr lang="es-ES" sz="1200" b="1" kern="1200" dirty="0">
                <a:solidFill>
                  <a:schemeClr val="tx1"/>
                </a:solidFill>
                <a:effectLst/>
                <a:latin typeface="+mn-lt"/>
                <a:ea typeface="+mn-ea"/>
                <a:cs typeface="+mn-cs"/>
              </a:rPr>
              <a:t> inhalados.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eficacia y seguridad de la terapia doble (asociación de dos broncodilatadores de acción prolongada con diferente modo de acción (LABA/LAMA) ha sido analizada en la guía de práctica clínica de la EPOC ALAT-2014 como pregunta clínica en formato PICO(205).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a. Asociación de dos broncodilatadores de acción prolongada con diferente modo de acción (LABA/LAMA):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análisis de la pregunta</a:t>
            </a:r>
            <a:r>
              <a:rPr lang="es-ES" sz="1200" b="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¿La asociación LABA/LAMA proporciona mayores beneficios que la monoterapia con LAMA o LABA en pacientes con EPOC? indica las siguientes conclusiones y recomendaciones:  La evidencia indica que en términos de eficacia la doble terapia broncodilatadora tiene mayores beneficios comparada con la monoterapia en pacientes con EPOC moderada a muy grave sobre la gravedad de la disnea, la función pulmonar y calidad de vida; pero no sobre el número de exacerbaciones. El perfil de seguridad es similar en ambas opciones terapéuticas. Evidencia ALTA y Recomendación FUERTE para el uso de la doble terapia broncodilatadora (LABA+LAMA) vs. LAMA o LABA en pacientes con EPOC moderado a muy grave que persisten sintomáticos o con calidad de vida muy afectada con la monoterapia broncodilatadora(205).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Los resultados de nuevas revisiones sistemáticas indican que la combinación LABA/LAMA es más efectivas que las monoterapias (LAMA o LABA) para mejorar la función pulmonar, los síntomas y la calidad de vida(370,371). También muestran que la combinación LABA/LAMA disminuye las exacerbaciones moderadas a graves en comparación con la combinación LAMA y LABA en la población de alto riesgo (HR 0.87;IC95% 0.78-0.99 y 0.70; IC95% 0.61-0.8, respectivamente(370). </a:t>
            </a:r>
            <a:endParaRPr lang="es-ES_tradnl" sz="1200" kern="1200" dirty="0">
              <a:solidFill>
                <a:schemeClr val="tx1"/>
              </a:solidFill>
              <a:effectLst/>
              <a:latin typeface="+mn-lt"/>
              <a:ea typeface="+mn-ea"/>
              <a:cs typeface="+mn-cs"/>
            </a:endParaRPr>
          </a:p>
          <a:p>
            <a:r>
              <a:rPr lang="es-VE"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b. Asociación de un LABA con </a:t>
            </a:r>
            <a:r>
              <a:rPr lang="es-ES" sz="1200" b="1" kern="1200" dirty="0" err="1">
                <a:solidFill>
                  <a:schemeClr val="tx1"/>
                </a:solidFill>
                <a:effectLst/>
                <a:latin typeface="+mn-lt"/>
                <a:ea typeface="+mn-ea"/>
                <a:cs typeface="+mn-cs"/>
              </a:rPr>
              <a:t>corticosteroides</a:t>
            </a:r>
            <a:r>
              <a:rPr lang="es-ES" sz="1200" b="1" kern="1200" dirty="0">
                <a:solidFill>
                  <a:schemeClr val="tx1"/>
                </a:solidFill>
                <a:effectLst/>
                <a:latin typeface="+mn-lt"/>
                <a:ea typeface="+mn-ea"/>
                <a:cs typeface="+mn-cs"/>
              </a:rPr>
              <a:t> inhalados (LABA/CI): </a:t>
            </a:r>
            <a:endParaRPr lang="es-ES_tradnl" sz="1200" kern="1200" dirty="0">
              <a:solidFill>
                <a:schemeClr val="tx1"/>
              </a:solidFill>
              <a:effectLst/>
              <a:latin typeface="+mn-lt"/>
              <a:ea typeface="+mn-ea"/>
              <a:cs typeface="+mn-cs"/>
            </a:endParaRPr>
          </a:p>
          <a:p>
            <a:pPr fontAlgn="base"/>
            <a:r>
              <a:rPr lang="es-UY"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fontAlgn="base"/>
            <a:r>
              <a:rPr lang="es-UY" sz="1200" b="1" kern="1200" dirty="0">
                <a:solidFill>
                  <a:schemeClr val="tx1"/>
                </a:solidFill>
                <a:effectLst/>
                <a:latin typeface="+mn-lt"/>
                <a:ea typeface="+mn-ea"/>
                <a:cs typeface="+mn-cs"/>
              </a:rPr>
              <a:t>Terapias Combinadas (LABA/CI, LABA/LAMA y LABA/LAMA/CI)</a:t>
            </a:r>
            <a:endParaRPr lang="es-ES_tradnl" sz="1200" kern="1200" dirty="0">
              <a:solidFill>
                <a:schemeClr val="tx1"/>
              </a:solidFill>
              <a:effectLst/>
              <a:latin typeface="+mn-lt"/>
              <a:ea typeface="+mn-ea"/>
              <a:cs typeface="+mn-cs"/>
            </a:endParaRPr>
          </a:p>
          <a:p>
            <a:pPr fontAlgn="base"/>
            <a:r>
              <a:rPr lang="es-UY" sz="1200" b="1" kern="1200" dirty="0">
                <a:solidFill>
                  <a:schemeClr val="tx1"/>
                </a:solidFill>
                <a:effectLst/>
                <a:latin typeface="+mn-lt"/>
                <a:ea typeface="+mn-ea"/>
                <a:cs typeface="+mn-cs"/>
              </a:rPr>
              <a:t>Pregunta:</a:t>
            </a:r>
            <a:endParaRPr lang="es-ES_tradnl" sz="1200" kern="1200" dirty="0">
              <a:solidFill>
                <a:schemeClr val="tx1"/>
              </a:solidFill>
              <a:effectLst/>
              <a:latin typeface="+mn-lt"/>
              <a:ea typeface="+mn-ea"/>
              <a:cs typeface="+mn-cs"/>
            </a:endParaRPr>
          </a:p>
          <a:p>
            <a:pPr fontAlgn="base"/>
            <a:r>
              <a:rPr lang="es-UY" sz="1200" b="1" kern="1200" dirty="0">
                <a:solidFill>
                  <a:schemeClr val="tx1"/>
                </a:solidFill>
                <a:effectLst/>
                <a:latin typeface="+mn-lt"/>
                <a:ea typeface="+mn-ea"/>
                <a:cs typeface="+mn-cs"/>
              </a:rPr>
              <a:t> ¿La asociación LABA más CIs proporciona mayores beneficios que la monoterapia con LAMA o la doble terapia broncodilatadora con LABA más LAMA?</a:t>
            </a:r>
            <a:endParaRPr lang="es-ES_tradnl" sz="1200" kern="1200" dirty="0">
              <a:solidFill>
                <a:schemeClr val="tx1"/>
              </a:solidFill>
              <a:effectLst/>
              <a:latin typeface="+mn-lt"/>
              <a:ea typeface="+mn-ea"/>
              <a:cs typeface="+mn-cs"/>
            </a:endParaRPr>
          </a:p>
          <a:p>
            <a:pPr fontAlgn="base"/>
            <a:r>
              <a:rPr lang="es-UY" sz="1200" b="1" kern="1200" dirty="0">
                <a:solidFill>
                  <a:schemeClr val="tx1"/>
                </a:solidFill>
                <a:effectLst/>
                <a:latin typeface="+mn-lt"/>
                <a:ea typeface="+mn-ea"/>
                <a:cs typeface="+mn-cs"/>
              </a:rPr>
              <a:t>Justificación</a:t>
            </a:r>
            <a:endParaRPr lang="es-ES_tradnl" sz="1200" kern="1200" dirty="0">
              <a:solidFill>
                <a:schemeClr val="tx1"/>
              </a:solidFill>
              <a:effectLst/>
              <a:latin typeface="+mn-lt"/>
              <a:ea typeface="+mn-ea"/>
              <a:cs typeface="+mn-cs"/>
            </a:endParaRPr>
          </a:p>
          <a:p>
            <a:pPr fontAlgn="base"/>
            <a:r>
              <a:rPr lang="es-UY" sz="1200" kern="1200" dirty="0">
                <a:solidFill>
                  <a:schemeClr val="tx1"/>
                </a:solidFill>
                <a:effectLst/>
                <a:latin typeface="+mn-lt"/>
                <a:ea typeface="+mn-ea"/>
                <a:cs typeface="+mn-cs"/>
              </a:rPr>
              <a:t>La monoterapia con LAMA ha mostrado beneficios sobre la disnea, calidad de vida, frecuencia de exacerbaciones y hospitalizaciones</a:t>
            </a:r>
            <a:r>
              <a:rPr lang="es-ES" sz="1200" kern="1200" dirty="0">
                <a:solidFill>
                  <a:schemeClr val="tx1"/>
                </a:solidFill>
                <a:effectLst/>
                <a:latin typeface="+mn-lt"/>
                <a:ea typeface="+mn-ea"/>
                <a:cs typeface="+mn-cs"/>
              </a:rPr>
              <a:t>(192,319,327,372). También se ha reportado reducción del número de exacerbaciones, mejoría en la calidad de vida y función pulmonar con el uso de la terapia combinada (LABA/CI)</a:t>
            </a:r>
            <a:r>
              <a:rPr lang="en-GB" sz="1200" kern="1200" dirty="0">
                <a:solidFill>
                  <a:schemeClr val="tx1"/>
                </a:solidFill>
                <a:effectLst/>
                <a:latin typeface="+mn-lt"/>
                <a:ea typeface="+mn-ea"/>
                <a:cs typeface="+mn-cs"/>
              </a:rPr>
              <a:t>(373)</a:t>
            </a:r>
            <a:r>
              <a:rPr lang="es-ES"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y la doble terapia broncodilatadora LABA/LAMA(372,374,383,375–382).</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Al disponer de estas opciones terapéuticas surge entonces la pregunta si existen diferencias en términos de eficacia y seguridad entre estos tratamientos.</a:t>
            </a:r>
          </a:p>
          <a:p>
            <a:pPr fontAlgn="base"/>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Selección de búsqueda</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Se capturaron 238 referencias (</a:t>
            </a:r>
            <a:r>
              <a:rPr lang="es-ES" sz="1200" kern="1200" dirty="0" err="1">
                <a:solidFill>
                  <a:schemeClr val="tx1"/>
                </a:solidFill>
                <a:effectLst/>
                <a:latin typeface="+mn-lt"/>
                <a:ea typeface="+mn-ea"/>
                <a:cs typeface="+mn-cs"/>
              </a:rPr>
              <a:t>MeSh</a:t>
            </a:r>
            <a:r>
              <a:rPr lang="es-ES" sz="1200" kern="1200" dirty="0">
                <a:solidFill>
                  <a:schemeClr val="tx1"/>
                </a:solidFill>
                <a:effectLst/>
                <a:latin typeface="+mn-lt"/>
                <a:ea typeface="+mn-ea"/>
                <a:cs typeface="+mn-cs"/>
              </a:rPr>
              <a:t>: 230; </a:t>
            </a:r>
            <a:r>
              <a:rPr lang="es-ES" sz="1200" kern="1200" dirty="0" err="1">
                <a:solidFill>
                  <a:schemeClr val="tx1"/>
                </a:solidFill>
                <a:effectLst/>
                <a:latin typeface="+mn-lt"/>
                <a:ea typeface="+mn-ea"/>
                <a:cs typeface="+mn-cs"/>
              </a:rPr>
              <a:t>Tr</a:t>
            </a:r>
            <a:r>
              <a:rPr lang="es-ES" sz="1200" i="1" kern="1200" dirty="0" err="1">
                <a:solidFill>
                  <a:schemeClr val="tx1"/>
                </a:solidFill>
                <a:effectLst/>
                <a:latin typeface="+mn-lt"/>
                <a:ea typeface="+mn-ea"/>
                <a:cs typeface="+mn-cs"/>
              </a:rPr>
              <a:t>ipdatabase</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8) seleccionando 5 para contestar la pregunta (5 revisiones sistemáticas(371,384–387).</a:t>
            </a:r>
          </a:p>
          <a:p>
            <a:pPr fontAlgn="base"/>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Resumen de la evidencia</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En</a:t>
            </a:r>
            <a:r>
              <a:rPr lang="es-ES" sz="1200" b="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términos de eficacia una revisión sistemática que compara terapia combinada vs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muestra resultados similares en la frecuencia de exacerbaciones, ingresos hospitalarios por exacerbaciones, y calidad de vida entre las dos opciones terapéuticas(384).</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Sin embargo, el número de abandonos en uno de los estudios incluidos fue alto con desequilibrio entre ambos grupos sin seguimiento de los pacientes luego del abandono, lo que limita parcialmente la aplicabilidad de sus resultados(385).</a:t>
            </a:r>
            <a:r>
              <a:rPr lang="es-ES"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Otra revisión sistemática que compara estas mismas terapias mostró una mejoría modesta sobre 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pre-broncodilatador (cambio 60 ml), uso de medicación de rescate, y calidad de vida (SGRQ –2,07 unidades) de la terapia combinada (LABA/CI) comparada con la monoterapia con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sin alcanzar estos cambios la relevancia clínica(386).</a:t>
            </a:r>
            <a:r>
              <a:rPr lang="es-ES"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Una revisión sistemática de Cochrane compara la efectividad de la terapia LABA/ LAMA con la terapia combinada </a:t>
            </a:r>
            <a:r>
              <a:rPr lang="es-UY" sz="1200" kern="1200" dirty="0">
                <a:solidFill>
                  <a:schemeClr val="tx1"/>
                </a:solidFill>
                <a:effectLst/>
                <a:latin typeface="+mn-lt"/>
                <a:ea typeface="+mn-ea"/>
                <a:cs typeface="+mn-cs"/>
              </a:rPr>
              <a:t>(</a:t>
            </a:r>
            <a:r>
              <a:rPr lang="es-ES" sz="1200" kern="1200" dirty="0">
                <a:solidFill>
                  <a:schemeClr val="tx1"/>
                </a:solidFill>
                <a:effectLst/>
                <a:latin typeface="+mn-lt"/>
                <a:ea typeface="+mn-ea"/>
                <a:cs typeface="+mn-cs"/>
              </a:rPr>
              <a:t>LABA/CI) en EPOC estable(387).</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La doble terapia broncodilatadora mostró mayores beneficios en la función pulmonar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valle (MD 80 </a:t>
            </a:r>
            <a:r>
              <a:rPr lang="es-ES" sz="1200" kern="1200" dirty="0" err="1">
                <a:solidFill>
                  <a:schemeClr val="tx1"/>
                </a:solidFill>
                <a:effectLst/>
                <a:latin typeface="+mn-lt"/>
                <a:ea typeface="+mn-ea"/>
                <a:cs typeface="+mn-cs"/>
              </a:rPr>
              <a:t>mL</a:t>
            </a:r>
            <a:r>
              <a:rPr lang="es-ES" sz="1200" kern="1200" dirty="0">
                <a:solidFill>
                  <a:schemeClr val="tx1"/>
                </a:solidFill>
                <a:effectLst/>
                <a:latin typeface="+mn-lt"/>
                <a:ea typeface="+mn-ea"/>
                <a:cs typeface="+mn-cs"/>
              </a:rPr>
              <a:t>)] y riesgo de exacerbaciones (OR 0.82). No hubo diferencia en la calidad de vida medida por el puntaje total del SGRQ, sin embargo, se observó que, con la doble terapia broncodilatadora, se alcanzó con mayor frecuencia la diferencia clínica mínima de 4 puntos en este cuestionario comparado con la terapia LABA/CI (OR: 1.25)(387).</a:t>
            </a:r>
            <a:r>
              <a:rPr lang="es-ES"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Otra revisión sistemática y </a:t>
            </a:r>
            <a:r>
              <a:rPr lang="es-ES" sz="1200" kern="1200" dirty="0" err="1">
                <a:solidFill>
                  <a:schemeClr val="tx1"/>
                </a:solidFill>
                <a:effectLst/>
                <a:latin typeface="+mn-lt"/>
                <a:ea typeface="+mn-ea"/>
                <a:cs typeface="+mn-cs"/>
              </a:rPr>
              <a:t>metaanálisis</a:t>
            </a:r>
            <a:r>
              <a:rPr lang="es-ES" sz="1200" kern="1200" dirty="0">
                <a:solidFill>
                  <a:schemeClr val="tx1"/>
                </a:solidFill>
                <a:effectLst/>
                <a:latin typeface="+mn-lt"/>
                <a:ea typeface="+mn-ea"/>
                <a:cs typeface="+mn-cs"/>
              </a:rPr>
              <a:t> mostró mayores beneficios de la doble terapia broncodilatadora en la función pulmonar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valle (MD 80 </a:t>
            </a:r>
            <a:r>
              <a:rPr lang="es-ES" sz="1200" kern="1200" dirty="0" err="1">
                <a:solidFill>
                  <a:schemeClr val="tx1"/>
                </a:solidFill>
                <a:effectLst/>
                <a:latin typeface="+mn-lt"/>
                <a:ea typeface="+mn-ea"/>
                <a:cs typeface="+mn-cs"/>
              </a:rPr>
              <a:t>mL</a:t>
            </a:r>
            <a:r>
              <a:rPr lang="es-ES" sz="1200" kern="1200" dirty="0">
                <a:solidFill>
                  <a:schemeClr val="tx1"/>
                </a:solidFill>
                <a:effectLst/>
                <a:latin typeface="+mn-lt"/>
                <a:ea typeface="+mn-ea"/>
                <a:cs typeface="+mn-cs"/>
              </a:rPr>
              <a:t>)], el riesgo de exacerbaciones moderadas a severas (RR:0.82) y el uso de medicación de rescate (-0.18 </a:t>
            </a:r>
            <a:r>
              <a:rPr lang="es-ES" sz="1200" kern="1200" dirty="0" err="1">
                <a:solidFill>
                  <a:schemeClr val="tx1"/>
                </a:solidFill>
                <a:effectLst/>
                <a:latin typeface="+mn-lt"/>
                <a:ea typeface="+mn-ea"/>
                <a:cs typeface="+mn-cs"/>
              </a:rPr>
              <a:t>puff</a:t>
            </a:r>
            <a:r>
              <a:rPr lang="es-ES" sz="1200" kern="1200" dirty="0">
                <a:solidFill>
                  <a:schemeClr val="tx1"/>
                </a:solidFill>
                <a:effectLst/>
                <a:latin typeface="+mn-lt"/>
                <a:ea typeface="+mn-ea"/>
                <a:cs typeface="+mn-cs"/>
              </a:rPr>
              <a:t>/día) comparado con la terapia combinada (LABA/CI)(371). No hubo diferencia en la calidad de vida ni la gravedad de la disnea entre las terapias. </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Con respecto a la seguridad, las revisiones sistemáticas que comparan terapia combinada (LABA/CI) vs.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o doble terapia broncodilatadora muestran aumento del riesgo de neumonía y efectos adversos serios con la combinación LABA/CI comparada con monoterapia con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o doble terapia broncodilatadora (LABA/LAMA)(371,387).</a:t>
            </a:r>
          </a:p>
          <a:p>
            <a:pPr fontAlgn="base"/>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Conclusiones y recomendaciones</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La evidencia indica que en términos de eficacia la monoterapia con LAMA y la terapia combinada (LABA/CI) son similares. La doble terapia broncodilatadora (LABA/LAMA) en términos de eficacia tiene mayores beneficios sobre la función pulmonar y en el riesgo de exacerbaciones comparado con la terapia combinada (LABA/CI). En relación a la seguridad, existe evidencia que asocia mayor riesgo de neumonía con la terapia combinada (LABA/CI) comparada con monoterapia con LAMA y doble terapia broncodilatadora.</a:t>
            </a:r>
          </a:p>
          <a:p>
            <a:pPr fontAlgn="base"/>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Evidencia ALTA</a:t>
            </a:r>
            <a:r>
              <a:rPr lang="es-ES" sz="1200" kern="1200" dirty="0">
                <a:solidFill>
                  <a:schemeClr val="tx1"/>
                </a:solidFill>
                <a:effectLst/>
                <a:latin typeface="+mn-lt"/>
                <a:ea typeface="+mn-ea"/>
                <a:cs typeface="+mn-cs"/>
              </a:rPr>
              <a:t> para el uso de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o terapia combinada (LABA/CI) en términos de mejorar la disnea, función pulmonar, calidad de vida, frecuencia de exacerbaciones y hospitalizaciones por exacerbación. </a:t>
            </a:r>
            <a:r>
              <a:rPr lang="es-ES" sz="1200" b="1" kern="1200" dirty="0">
                <a:solidFill>
                  <a:schemeClr val="tx1"/>
                </a:solidFill>
                <a:effectLst/>
                <a:latin typeface="+mn-lt"/>
                <a:ea typeface="+mn-ea"/>
                <a:cs typeface="+mn-cs"/>
              </a:rPr>
              <a:t>Recomendación FUERTE</a:t>
            </a:r>
            <a:r>
              <a:rPr lang="es-ES" sz="1200" kern="1200" dirty="0">
                <a:solidFill>
                  <a:schemeClr val="tx1"/>
                </a:solidFill>
                <a:effectLst/>
                <a:latin typeface="+mn-lt"/>
                <a:ea typeface="+mn-ea"/>
                <a:cs typeface="+mn-cs"/>
              </a:rPr>
              <a:t> para preferir el uso de LAMA sobre la terapia combinada (LABA/CI) debido al riesgo aumentado de neumonía con el uso de la combinación.</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Evidencia es ALTA y la recomendación FUERTE</a:t>
            </a:r>
            <a:r>
              <a:rPr lang="es-ES" sz="1200" kern="1200" dirty="0">
                <a:solidFill>
                  <a:schemeClr val="tx1"/>
                </a:solidFill>
                <a:effectLst/>
                <a:latin typeface="+mn-lt"/>
                <a:ea typeface="+mn-ea"/>
                <a:cs typeface="+mn-cs"/>
              </a:rPr>
              <a:t> para el uso preferencial de la doble terapia broncodilatadora sobre la terapia combinada (LABA/IC) en términos de mejorar función pulmonar y frecuencia de exacerbaciones, con menor riesgo de neumonías.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Una revisión sistemática reciente compara la combinación LABA /CI (</a:t>
            </a:r>
            <a:r>
              <a:rPr lang="es-ES" sz="1200" kern="1200" dirty="0" err="1">
                <a:solidFill>
                  <a:schemeClr val="tx1"/>
                </a:solidFill>
                <a:effectLst/>
                <a:latin typeface="+mn-lt"/>
                <a:ea typeface="+mn-ea"/>
                <a:cs typeface="+mn-cs"/>
              </a:rPr>
              <a:t>furoato</a:t>
            </a:r>
            <a:r>
              <a:rPr lang="es-ES" sz="1200" kern="1200" dirty="0">
                <a:solidFill>
                  <a:schemeClr val="tx1"/>
                </a:solidFill>
                <a:effectLst/>
                <a:latin typeface="+mn-lt"/>
                <a:ea typeface="+mn-ea"/>
                <a:cs typeface="+mn-cs"/>
              </a:rPr>
              <a:t> de </a:t>
            </a:r>
            <a:r>
              <a:rPr lang="es-ES" sz="1200" kern="1200" dirty="0" err="1">
                <a:solidFill>
                  <a:schemeClr val="tx1"/>
                </a:solidFill>
                <a:effectLst/>
                <a:latin typeface="+mn-lt"/>
                <a:ea typeface="+mn-ea"/>
                <a:cs typeface="+mn-cs"/>
              </a:rPr>
              <a:t>fluticasona</a:t>
            </a:r>
            <a:r>
              <a:rPr lang="es-ES" sz="1200" kern="1200" dirty="0">
                <a:solidFill>
                  <a:schemeClr val="tx1"/>
                </a:solidFill>
                <a:effectLst/>
                <a:latin typeface="+mn-lt"/>
                <a:ea typeface="+mn-ea"/>
                <a:cs typeface="+mn-cs"/>
              </a:rPr>
              <a:t> y </a:t>
            </a:r>
            <a:r>
              <a:rPr lang="es-ES" sz="1200" kern="1200" dirty="0" err="1">
                <a:solidFill>
                  <a:schemeClr val="tx1"/>
                </a:solidFill>
                <a:effectLst/>
                <a:latin typeface="+mn-lt"/>
                <a:ea typeface="+mn-ea"/>
                <a:cs typeface="+mn-cs"/>
              </a:rPr>
              <a:t>vilanterol</a:t>
            </a:r>
            <a:r>
              <a:rPr lang="es-ES" sz="1200" kern="1200" dirty="0">
                <a:solidFill>
                  <a:schemeClr val="tx1"/>
                </a:solidFill>
                <a:effectLst/>
                <a:latin typeface="+mn-lt"/>
                <a:ea typeface="+mn-ea"/>
                <a:cs typeface="+mn-cs"/>
              </a:rPr>
              <a:t> 100/25 </a:t>
            </a:r>
            <a:r>
              <a:rPr lang="es-ES" sz="1200" kern="1200" dirty="0" err="1">
                <a:solidFill>
                  <a:schemeClr val="tx1"/>
                </a:solidFill>
                <a:effectLst/>
                <a:latin typeface="+mn-lt"/>
                <a:ea typeface="+mn-ea"/>
                <a:cs typeface="+mn-cs"/>
              </a:rPr>
              <a:t>mcg</a:t>
            </a:r>
            <a:r>
              <a:rPr lang="es-ES" sz="1200" kern="1200" dirty="0">
                <a:solidFill>
                  <a:schemeClr val="tx1"/>
                </a:solidFill>
                <a:effectLst/>
                <a:latin typeface="+mn-lt"/>
                <a:ea typeface="+mn-ea"/>
                <a:cs typeface="+mn-cs"/>
              </a:rPr>
              <a:t> una vez al día) versus LAMA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18 </a:t>
            </a:r>
            <a:r>
              <a:rPr lang="es-ES" sz="1200" kern="1200" dirty="0" err="1">
                <a:solidFill>
                  <a:schemeClr val="tx1"/>
                </a:solidFill>
                <a:effectLst/>
                <a:latin typeface="+mn-lt"/>
                <a:ea typeface="+mn-ea"/>
                <a:cs typeface="+mn-cs"/>
              </a:rPr>
              <a:t>mcg</a:t>
            </a:r>
            <a:r>
              <a:rPr lang="es-ES" sz="1200" kern="1200" dirty="0">
                <a:solidFill>
                  <a:schemeClr val="tx1"/>
                </a:solidFill>
                <a:effectLst/>
                <a:latin typeface="+mn-lt"/>
                <a:ea typeface="+mn-ea"/>
                <a:cs typeface="+mn-cs"/>
              </a:rPr>
              <a:t>). Los resultados indican que las evidencias actuales no son lo suficientemente sólida como para demostrar diferencias importantes entre estos medicamentos en cuanto a la eficacia o efecto adverso, ni para establecer que </a:t>
            </a:r>
            <a:r>
              <a:rPr lang="es-ES" sz="1200" kern="1200" dirty="0" err="1">
                <a:solidFill>
                  <a:schemeClr val="tx1"/>
                </a:solidFill>
                <a:effectLst/>
                <a:latin typeface="+mn-lt"/>
                <a:ea typeface="+mn-ea"/>
                <a:cs typeface="+mn-cs"/>
              </a:rPr>
              <a:t>fluticasona</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vilanterol</a:t>
            </a:r>
            <a:r>
              <a:rPr lang="es-ES" sz="1200" kern="1200" dirty="0">
                <a:solidFill>
                  <a:schemeClr val="tx1"/>
                </a:solidFill>
                <a:effectLst/>
                <a:latin typeface="+mn-lt"/>
                <a:ea typeface="+mn-ea"/>
                <a:cs typeface="+mn-cs"/>
              </a:rPr>
              <a:t> 100/25 una vez al día y 18 </a:t>
            </a:r>
            <a:r>
              <a:rPr lang="es-ES" sz="1200" kern="1200" dirty="0" err="1">
                <a:solidFill>
                  <a:schemeClr val="tx1"/>
                </a:solidFill>
                <a:effectLst/>
                <a:latin typeface="+mn-lt"/>
                <a:ea typeface="+mn-ea"/>
                <a:cs typeface="+mn-cs"/>
              </a:rPr>
              <a:t>mcg</a:t>
            </a:r>
            <a:r>
              <a:rPr lang="es-ES" sz="1200" kern="1200" dirty="0">
                <a:solidFill>
                  <a:schemeClr val="tx1"/>
                </a:solidFill>
                <a:effectLst/>
                <a:latin typeface="+mn-lt"/>
                <a:ea typeface="+mn-ea"/>
                <a:cs typeface="+mn-cs"/>
              </a:rPr>
              <a:t> de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sean equivalentes(388).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54</a:t>
            </a:fld>
            <a:endParaRPr lang="es-ES_tradnl"/>
          </a:p>
        </p:txBody>
      </p:sp>
    </p:spTree>
    <p:extLst>
      <p:ext uri="{BB962C8B-B14F-4D97-AF65-F5344CB8AC3E}">
        <p14:creationId xmlns:p14="http://schemas.microsoft.com/office/powerpoint/2010/main" val="875559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ES" sz="1200" b="1" kern="1200" dirty="0">
                <a:solidFill>
                  <a:schemeClr val="tx1"/>
                </a:solidFill>
                <a:effectLst/>
                <a:latin typeface="+mn-lt"/>
                <a:ea typeface="+mn-ea"/>
                <a:cs typeface="+mn-cs"/>
              </a:rPr>
              <a:t>Justificación</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Los resultados de estudios epidemiológicos indican que alrededor del 70% de los pacientes con EPOC tienen una obstrucción del flujo de aire entre leve y moderada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≥50%), con pocos síntomas respiratorios(25,32–34). Sin embargo, existe limitada información sobre el tratamiento farmacológico de la EPOC en etapas iniciales o en enfermedad leve. Dos ensayos clínicos controlados en pacientes con obstrucción leve a moderada evaluaron los beneficios de la monoterapia con </a:t>
            </a:r>
            <a:r>
              <a:rPr lang="es-ES" sz="1200" kern="1200" dirty="0" err="1">
                <a:solidFill>
                  <a:schemeClr val="tx1"/>
                </a:solidFill>
                <a:effectLst/>
                <a:latin typeface="+mn-lt"/>
                <a:ea typeface="+mn-ea"/>
                <a:cs typeface="+mn-cs"/>
              </a:rPr>
              <a:t>antimuscarínicos</a:t>
            </a:r>
            <a:r>
              <a:rPr lang="es-ES" sz="1200" kern="1200" dirty="0">
                <a:solidFill>
                  <a:schemeClr val="tx1"/>
                </a:solidFill>
                <a:effectLst/>
                <a:latin typeface="+mn-lt"/>
                <a:ea typeface="+mn-ea"/>
                <a:cs typeface="+mn-cs"/>
              </a:rPr>
              <a:t> de acción prolongada (LAMA)(367,368). La monoterapia con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comparado placebo mostro mejoría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la calidad de vida, frecuencia de exacerbaciones y caída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a los 24 meses.(367). </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Por otra parte, en pacientes con obstrucción moderada el uso de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de acción prolongada más corticoide inhalado LABA/</a:t>
            </a:r>
            <a:r>
              <a:rPr lang="es-ES" sz="1200" kern="1200" dirty="0" err="1">
                <a:solidFill>
                  <a:schemeClr val="tx1"/>
                </a:solidFill>
                <a:effectLst/>
                <a:latin typeface="+mn-lt"/>
                <a:ea typeface="+mn-ea"/>
                <a:cs typeface="+mn-cs"/>
              </a:rPr>
              <a:t>CIs</a:t>
            </a:r>
            <a:r>
              <a:rPr lang="es-ES" sz="1200" kern="1200" dirty="0">
                <a:solidFill>
                  <a:schemeClr val="tx1"/>
                </a:solidFill>
                <a:effectLst/>
                <a:latin typeface="+mn-lt"/>
                <a:ea typeface="+mn-ea"/>
                <a:cs typeface="+mn-cs"/>
              </a:rPr>
              <a:t> parece reducir la caída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(368).</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En base a estas premisas surge la pregunta sobre si se justifica usar un broncodilatador de acción prolongada en lugar de uno de acción corta en pacientes con enfermedad leve.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Selección de búsqueda</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Se capturaron 485 referencias (</a:t>
            </a:r>
            <a:r>
              <a:rPr lang="es-ES" sz="1200" kern="1200" dirty="0" err="1">
                <a:solidFill>
                  <a:schemeClr val="tx1"/>
                </a:solidFill>
                <a:effectLst/>
                <a:latin typeface="+mn-lt"/>
                <a:ea typeface="+mn-ea"/>
                <a:cs typeface="+mn-cs"/>
              </a:rPr>
              <a:t>MeSh</a:t>
            </a:r>
            <a:r>
              <a:rPr lang="es-ES" sz="1200" kern="1200" dirty="0">
                <a:solidFill>
                  <a:schemeClr val="tx1"/>
                </a:solidFill>
                <a:effectLst/>
                <a:latin typeface="+mn-lt"/>
                <a:ea typeface="+mn-ea"/>
                <a:cs typeface="+mn-cs"/>
              </a:rPr>
              <a:t>: 465; </a:t>
            </a:r>
            <a:r>
              <a:rPr lang="es-ES" sz="1200" kern="1200" dirty="0" err="1">
                <a:solidFill>
                  <a:schemeClr val="tx1"/>
                </a:solidFill>
                <a:effectLst/>
                <a:latin typeface="+mn-lt"/>
                <a:ea typeface="+mn-ea"/>
                <a:cs typeface="+mn-cs"/>
              </a:rPr>
              <a:t>Tripdatabase</a:t>
            </a:r>
            <a:r>
              <a:rPr lang="es-ES" sz="1200" kern="1200" dirty="0">
                <a:solidFill>
                  <a:schemeClr val="tx1"/>
                </a:solidFill>
                <a:effectLst/>
                <a:latin typeface="+mn-lt"/>
                <a:ea typeface="+mn-ea"/>
                <a:cs typeface="+mn-cs"/>
              </a:rPr>
              <a:t>: 20) seleccionando 2 para responder la pregunta (2 revisiones sistemáticas(314,315).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Resumen de la evidencia</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En términos de eficacia, una revisión sistemática que compara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vs.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(SAMA), en pacientes con obstrucción moderada, muestra mayor beneficio del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en la función pulmonar (incremento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109 ml, 95%IC 80-137 ml), calidad de vida (diferencia de SGQT -3.3 95% IC 0.97-5.63), menores hospitalizaciones (OR 0.34 95%IC 0,15-0.76) y exacerbaciones (OR 0.71 95%IC 0.52-0.95) comparados con el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(314). Otra revisión sistemática comparó la eficacia entre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y LABA en EPOC estable(315).</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La monoterapia con </a:t>
            </a:r>
            <a:r>
              <a:rPr lang="es-ES" sz="1200" kern="1200" dirty="0" err="1">
                <a:solidFill>
                  <a:schemeClr val="tx1"/>
                </a:solidFill>
                <a:effectLst/>
                <a:latin typeface="+mn-lt"/>
                <a:ea typeface="+mn-ea"/>
                <a:cs typeface="+mn-cs"/>
              </a:rPr>
              <a:t>salmeterol</a:t>
            </a:r>
            <a:r>
              <a:rPr lang="es-ES" sz="1200" kern="1200" dirty="0">
                <a:solidFill>
                  <a:schemeClr val="tx1"/>
                </a:solidFill>
                <a:effectLst/>
                <a:latin typeface="+mn-lt"/>
                <a:ea typeface="+mn-ea"/>
                <a:cs typeface="+mn-cs"/>
              </a:rPr>
              <a:t> mostró mayores beneficios en 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(60 ml 95%IC 110-0 ml) y el pico flujo matutino (-10.96 </a:t>
            </a:r>
            <a:r>
              <a:rPr lang="es-ES" sz="1200" kern="1200" dirty="0" err="1">
                <a:solidFill>
                  <a:schemeClr val="tx1"/>
                </a:solidFill>
                <a:effectLst/>
                <a:latin typeface="+mn-lt"/>
                <a:ea typeface="+mn-ea"/>
                <a:cs typeface="+mn-cs"/>
              </a:rPr>
              <a:t>lit</a:t>
            </a:r>
            <a:r>
              <a:rPr lang="es-ES" sz="1200" kern="1200" dirty="0">
                <a:solidFill>
                  <a:schemeClr val="tx1"/>
                </a:solidFill>
                <a:effectLst/>
                <a:latin typeface="+mn-lt"/>
                <a:ea typeface="+mn-ea"/>
                <a:cs typeface="+mn-cs"/>
              </a:rPr>
              <a:t>/min, 95%IC -16.09 a -5.83) comparado con el </a:t>
            </a:r>
            <a:r>
              <a:rPr lang="es-ES" sz="1200" kern="1200" dirty="0" err="1">
                <a:solidFill>
                  <a:schemeClr val="tx1"/>
                </a:solidFill>
                <a:effectLst/>
                <a:latin typeface="+mn-lt"/>
                <a:ea typeface="+mn-ea"/>
                <a:cs typeface="+mn-cs"/>
              </a:rPr>
              <a:t>ipatropio</a:t>
            </a:r>
            <a:r>
              <a:rPr lang="es-ES" sz="1200" kern="1200" dirty="0">
                <a:solidFill>
                  <a:schemeClr val="tx1"/>
                </a:solidFill>
                <a:effectLst/>
                <a:latin typeface="+mn-lt"/>
                <a:ea typeface="+mn-ea"/>
                <a:cs typeface="+mn-cs"/>
              </a:rPr>
              <a:t>, sin diferencia en la calidad de vida, exacerbaciones, uso de medicación de rescate, capacidad de ejercicio o síntomas. El uso de </a:t>
            </a:r>
            <a:r>
              <a:rPr lang="es-ES" sz="1200" kern="1200" dirty="0" err="1">
                <a:solidFill>
                  <a:schemeClr val="tx1"/>
                </a:solidFill>
                <a:effectLst/>
                <a:latin typeface="+mn-lt"/>
                <a:ea typeface="+mn-ea"/>
                <a:cs typeface="+mn-cs"/>
              </a:rPr>
              <a:t>formoterol</a:t>
            </a:r>
            <a:r>
              <a:rPr lang="es-ES" sz="1200" kern="1200" dirty="0">
                <a:solidFill>
                  <a:schemeClr val="tx1"/>
                </a:solidFill>
                <a:effectLst/>
                <a:latin typeface="+mn-lt"/>
                <a:ea typeface="+mn-ea"/>
                <a:cs typeface="+mn-cs"/>
              </a:rPr>
              <a:t> comparado con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parece mostrar mejoría en el pico flujo matutino sin diferencia en 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calidad de vida, disnea o capacidad de ejercicio. </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En términos de seguridad, la revisión sistemática que compara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vs.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mostró menos eventos adversos serios (OR 0.50; 95%IC 0.34-0.73) y eventos específicos de la enfermedad con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(OR 0.59; 95%IC 0.41 to 0.85), sin diferencias en la mortalidad(314). No se encontraron estudios comparativos de monoterapia con broncodilatadores de acción prolongada vs.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 agonistas de acción corta, ni estudios en pacientes con obstrucción leve(315).</a:t>
            </a:r>
            <a:r>
              <a:rPr lang="es-ES"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Conclusiones y recomendaciones</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Las evidencias indican que en términos de eficacia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y los LABA comparados con el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tienen mayores beneficios en la función pulmonar.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además mostró mayores beneficios sobre la disnea, exacerbaciones y calidad de vida con un mejor perfil de seguridad.</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Evidencia ALTA y Recomendación FUERTE</a:t>
            </a:r>
            <a:r>
              <a:rPr lang="es-ES" sz="1200" kern="1200" dirty="0">
                <a:solidFill>
                  <a:schemeClr val="tx1"/>
                </a:solidFill>
                <a:effectLst/>
                <a:latin typeface="+mn-lt"/>
                <a:ea typeface="+mn-ea"/>
                <a:cs typeface="+mn-cs"/>
              </a:rPr>
              <a:t> para en el uso de broncodilatadores de acción prolongada sobre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en términos de mejoría de disnea, calidad de vida y función pulmonar en EPOC con obstrucción moderada a grave.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Evidencia ALTA y recomendación FUERTE</a:t>
            </a:r>
            <a:r>
              <a:rPr lang="es-ES" sz="1200" kern="1200" dirty="0">
                <a:solidFill>
                  <a:schemeClr val="tx1"/>
                </a:solidFill>
                <a:effectLst/>
                <a:latin typeface="+mn-lt"/>
                <a:ea typeface="+mn-ea"/>
                <a:cs typeface="+mn-cs"/>
              </a:rPr>
              <a:t> para el uso de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en términos de mejoría de exacerbaciones y hospitalizaciones.</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guía de práctica clínica de la EPOC ALAT-2014 analizó la pregunta clínica en formato PICO sobre las diferencias de eficacia y seguridad entre</a:t>
            </a:r>
            <a:r>
              <a:rPr lang="es-UY" sz="1200" kern="1200" dirty="0">
                <a:solidFill>
                  <a:schemeClr val="tx1"/>
                </a:solidFill>
                <a:effectLst/>
                <a:latin typeface="+mn-lt"/>
                <a:ea typeface="+mn-ea"/>
                <a:cs typeface="+mn-cs"/>
              </a:rPr>
              <a:t> la </a:t>
            </a:r>
            <a:r>
              <a:rPr lang="es-ES" sz="1200" kern="1200" dirty="0">
                <a:solidFill>
                  <a:schemeClr val="tx1"/>
                </a:solidFill>
                <a:effectLst/>
                <a:latin typeface="+mn-lt"/>
                <a:ea typeface="+mn-ea"/>
                <a:cs typeface="+mn-cs"/>
              </a:rPr>
              <a:t>monoterapia de LAMA y LABA (¿Los </a:t>
            </a:r>
            <a:r>
              <a:rPr lang="es-ES" sz="1200" kern="1200" dirty="0" err="1">
                <a:solidFill>
                  <a:schemeClr val="tx1"/>
                </a:solidFill>
                <a:effectLst/>
                <a:latin typeface="+mn-lt"/>
                <a:ea typeface="+mn-ea"/>
                <a:cs typeface="+mn-cs"/>
              </a:rPr>
              <a:t>antimuscarínicos</a:t>
            </a:r>
            <a:r>
              <a:rPr lang="es-ES" sz="1200" kern="1200" dirty="0">
                <a:solidFill>
                  <a:schemeClr val="tx1"/>
                </a:solidFill>
                <a:effectLst/>
                <a:latin typeface="+mn-lt"/>
                <a:ea typeface="+mn-ea"/>
                <a:cs typeface="+mn-cs"/>
              </a:rPr>
              <a:t> de acción prolongada proporcionan mayores beneficios que los </a:t>
            </a:r>
            <a:r>
              <a:rPr lang="es-ES" sz="1200" kern="1200" dirty="0">
                <a:solidFill>
                  <a:schemeClr val="tx1"/>
                </a:solidFill>
                <a:effectLst/>
                <a:latin typeface="+mn-lt"/>
                <a:ea typeface="+mn-ea"/>
                <a:cs typeface="+mn-cs"/>
                <a:sym typeface="Symbol" charset="2"/>
              </a:rPr>
              <a:t></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de acción prolongada en pacientes con EPOC?)(205). </a:t>
            </a:r>
            <a:r>
              <a:rPr lang="es-VE" sz="1200" kern="1200" dirty="0">
                <a:solidFill>
                  <a:schemeClr val="tx1"/>
                </a:solidFill>
                <a:effectLst/>
                <a:latin typeface="+mn-lt"/>
                <a:ea typeface="+mn-ea"/>
                <a:cs typeface="+mn-cs"/>
              </a:rPr>
              <a:t>Las </a:t>
            </a:r>
            <a:r>
              <a:rPr lang="es-ES" sz="1200" kern="1200" dirty="0">
                <a:solidFill>
                  <a:schemeClr val="tx1"/>
                </a:solidFill>
                <a:effectLst/>
                <a:latin typeface="+mn-lt"/>
                <a:ea typeface="+mn-ea"/>
                <a:cs typeface="+mn-cs"/>
              </a:rPr>
              <a:t>conclusiones y recomendaciones fueron: las evidencias indican que en términos de eficacia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y los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tienen beneficios similares sobre la disnea, función pulmonar, y calidad de vida.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es más efectivo que los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para reducir la frecuencia de exacerbaciones. El perfil de seguridad es similar entre ambas opciones terapéuticas. Evidencia ALTA y Recomendación FUERTE para la no preferencia de algún broncodilatador en particular (LABA o LAMA) en términos de mejoría de disnea, calidad de vida y función pulmonar; Evidencia ALTA y Recomendación FUERTE para el uso de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en pacientes con exacerbaciones frecuentes; Evidencia ALTA y Recomendación DÉBIL para justificar el uso preferencial de </a:t>
            </a:r>
            <a:r>
              <a:rPr lang="es-ES" sz="1200" kern="1200" dirty="0" err="1">
                <a:solidFill>
                  <a:schemeClr val="tx1"/>
                </a:solidFill>
                <a:effectLst/>
                <a:latin typeface="+mn-lt"/>
                <a:ea typeface="+mn-ea"/>
                <a:cs typeface="+mn-cs"/>
              </a:rPr>
              <a:t>HandiHaler</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Respimat</a:t>
            </a:r>
            <a:r>
              <a:rPr lang="es-ES" sz="1200" kern="1200" dirty="0">
                <a:solidFill>
                  <a:schemeClr val="tx1"/>
                </a:solidFill>
                <a:effectLst/>
                <a:latin typeface="+mn-lt"/>
                <a:ea typeface="+mn-ea"/>
                <a:cs typeface="+mn-cs"/>
              </a:rPr>
              <a:t> en pacientes con enfermedad cardíaca concomitante(205). </a:t>
            </a:r>
            <a:endParaRPr lang="es-ES_tradnl"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Resultados similares se han reportado en otras revisiones sistemáticas más recientes</a:t>
            </a:r>
            <a:r>
              <a:rPr lang="es-ES" sz="1200" kern="1200" dirty="0">
                <a:solidFill>
                  <a:schemeClr val="tx1"/>
                </a:solidFill>
                <a:effectLst/>
                <a:latin typeface="+mn-lt"/>
                <a:ea typeface="+mn-ea"/>
                <a:cs typeface="+mn-cs"/>
              </a:rPr>
              <a:t>(369,370)</a:t>
            </a:r>
            <a:r>
              <a:rPr lang="es-VE" sz="1200" kern="1200" dirty="0">
                <a:solidFill>
                  <a:schemeClr val="tx1"/>
                </a:solidFill>
                <a:effectLst/>
                <a:latin typeface="+mn-lt"/>
                <a:ea typeface="+mn-ea"/>
                <a:cs typeface="+mn-cs"/>
              </a:rPr>
              <a:t>.</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55</a:t>
            </a:fld>
            <a:endParaRPr lang="es-ES_tradnl"/>
          </a:p>
        </p:txBody>
      </p:sp>
    </p:spTree>
    <p:extLst>
      <p:ext uri="{BB962C8B-B14F-4D97-AF65-F5344CB8AC3E}">
        <p14:creationId xmlns:p14="http://schemas.microsoft.com/office/powerpoint/2010/main" val="32742311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sz="1200" kern="1200" dirty="0">
                <a:solidFill>
                  <a:schemeClr val="tx1"/>
                </a:solidFill>
                <a:effectLst/>
                <a:latin typeface="+mn-lt"/>
                <a:ea typeface="+mn-ea"/>
                <a:cs typeface="+mn-cs"/>
              </a:rPr>
              <a:t>Diversos estudios han evaluado la concordancia entre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el puntaje del CAT</a:t>
            </a:r>
            <a:r>
              <a:rPr lang="en-GB" sz="1200" kern="1200" dirty="0">
                <a:solidFill>
                  <a:schemeClr val="tx1"/>
                </a:solidFill>
                <a:effectLst/>
                <a:latin typeface="+mn-lt"/>
                <a:ea typeface="+mn-ea"/>
                <a:cs typeface="+mn-cs"/>
              </a:rPr>
              <a:t>(278,286). </a:t>
            </a:r>
            <a:r>
              <a:rPr lang="es-UY" sz="1200" kern="1200" dirty="0">
                <a:solidFill>
                  <a:schemeClr val="tx1"/>
                </a:solidFill>
                <a:effectLst/>
                <a:latin typeface="+mn-lt"/>
                <a:ea typeface="+mn-ea"/>
                <a:cs typeface="+mn-cs"/>
              </a:rPr>
              <a:t>Un meta-análisis(285) reportó que la concordancia entre el puntaje mMRC≥2 y  el CAT≥10, varió entre pobre y sustancial entre los estudios analizados (</a:t>
            </a:r>
            <a:r>
              <a:rPr lang="es-UY" sz="1200" i="1" kern="1200" dirty="0">
                <a:solidFill>
                  <a:schemeClr val="tx1"/>
                </a:solidFill>
                <a:effectLst/>
                <a:latin typeface="+mn-lt"/>
                <a:ea typeface="+mn-ea"/>
                <a:cs typeface="+mn-cs"/>
              </a:rPr>
              <a:t>κ</a:t>
            </a:r>
            <a:r>
              <a:rPr lang="es-UY" sz="1200" kern="1200" dirty="0">
                <a:solidFill>
                  <a:schemeClr val="tx1"/>
                </a:solidFill>
                <a:effectLst/>
                <a:latin typeface="+mn-lt"/>
                <a:ea typeface="+mn-ea"/>
                <a:cs typeface="+mn-cs"/>
              </a:rPr>
              <a:t>= 0.13-0.77) con un valor del coeficiente</a:t>
            </a:r>
            <a:r>
              <a:rPr lang="es-UY" sz="1200" i="1" kern="1200" dirty="0">
                <a:solidFill>
                  <a:schemeClr val="tx1"/>
                </a:solidFill>
                <a:effectLst/>
                <a:latin typeface="+mn-lt"/>
                <a:ea typeface="+mn-ea"/>
                <a:cs typeface="+mn-cs"/>
              </a:rPr>
              <a:t> κ</a:t>
            </a:r>
            <a:r>
              <a:rPr lang="es-UY" sz="1200" kern="1200" dirty="0">
                <a:solidFill>
                  <a:schemeClr val="tx1"/>
                </a:solidFill>
                <a:effectLst/>
                <a:latin typeface="+mn-lt"/>
                <a:ea typeface="+mn-ea"/>
                <a:cs typeface="+mn-cs"/>
              </a:rPr>
              <a:t> agrupado de 0.548 (95% CI, 0.35-0.70; p&lt; 0.0001) y elevada heterogeneidad entre los estudios (I</a:t>
            </a:r>
            <a:r>
              <a:rPr lang="es-UY" sz="1200" kern="1200" baseline="30000" dirty="0">
                <a:solidFill>
                  <a:schemeClr val="tx1"/>
                </a:solidFill>
                <a:effectLst/>
                <a:latin typeface="+mn-lt"/>
                <a:ea typeface="+mn-ea"/>
                <a:cs typeface="+mn-cs"/>
              </a:rPr>
              <a:t>2</a:t>
            </a:r>
            <a:r>
              <a:rPr lang="es-UY" sz="1200" kern="1200" dirty="0">
                <a:solidFill>
                  <a:schemeClr val="tx1"/>
                </a:solidFill>
                <a:effectLst/>
                <a:latin typeface="+mn-lt"/>
                <a:ea typeface="+mn-ea"/>
                <a:cs typeface="+mn-cs"/>
              </a:rPr>
              <a:t>=99,3; z= 4,84).</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Dos estudios han sugerido usar el punto de corte para la puntuación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≥1 en lugar de ≥2, por mostrar esta la concordancia más alta (coeficiente k: 0,66 a 0,79) con el punto de corte de CAT de ≥10(280,282). Cuando se evalúan pacientes con mayores síntomas, un estudio demostró que un puntaje de 2 en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correspondía a un puntaje de CAT de 15 (especificidad y sensibilidad de 0.70 y 0.66, respectivamente; área bajo la curva [AUC] 0,74; IC95% 0,70-0,77)(280).  . Otro estudio mostró que una puntuación CT ≥10 tenía 82% de sensibilidad, pero 24% de especificidad para identificar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mientras que una puntuación de 17 tenía 98% de especificidad, pero una baja sensibilidad de 52% y no mejoró la concordancia. Los resultados sugieren que usar la puntuación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y CAT ≥17 para identificar más síntomas y evitaría una categorización discordante(281). En otro estudio la puntuación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mostró un amplio rango de correlación con cada ítem de CAT (r= 0,290 para el ítem esputo, r= 0,731 para el ítem disnea, p &lt;0,001)(279). La estabilidad del puntaje de CAT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en un año fue evaluada en un estudio de cohorte</a:t>
            </a:r>
            <a:r>
              <a:rPr lang="es-ES" sz="1200" kern="1200" dirty="0">
                <a:solidFill>
                  <a:schemeClr val="tx1"/>
                </a:solidFill>
                <a:effectLst/>
                <a:latin typeface="+mn-lt"/>
                <a:ea typeface="+mn-ea"/>
                <a:cs typeface="+mn-cs"/>
              </a:rPr>
              <a:t>(287). </a:t>
            </a:r>
            <a:r>
              <a:rPr lang="es-UY" sz="1200" kern="1200" dirty="0">
                <a:solidFill>
                  <a:schemeClr val="tx1"/>
                </a:solidFill>
                <a:effectLst/>
                <a:latin typeface="+mn-lt"/>
                <a:ea typeface="+mn-ea"/>
                <a:cs typeface="+mn-cs"/>
              </a:rPr>
              <a:t>Las puntuaciones del CAT fueron similares (±4 puntos) en 56% de los pacientes, más altas en 27% y más bajas en 17%. Las puntuaciones del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fueron similares (±1 punto) en el 46% de los pacientes, peor en el 36% y mejor en el 18%. El mejor predictor para los cambios del puntaje del CAT de un año, fue los cambios en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(Coeficiente β 0,47; P&lt; 0,001). Así mismo, un estudio de corte transversal encontró que, aunque el CAT y 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pueden reflejar el nivel de actividad física de los sujetos con EPOC, 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tiene una asociación más fuerte</a:t>
            </a:r>
            <a:r>
              <a:rPr lang="es-ES" sz="1200" kern="1200" dirty="0">
                <a:solidFill>
                  <a:schemeClr val="tx1"/>
                </a:solidFill>
                <a:effectLst/>
                <a:latin typeface="+mn-lt"/>
                <a:ea typeface="+mn-ea"/>
                <a:cs typeface="+mn-cs"/>
              </a:rPr>
              <a:t>(278). </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Al evaluar la calidad de vida y síntomas, un estudio de corte transversal encontró que el CAT tuvo fuerte correlación con el puntaje del cuestionario de Saint Georges (SGQT) (r=0,77), y pobre con la caminata 6 minutos (r=0,02)(276).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correlacionó con el índice de disnea basal (BDI) (r=0,73) y con la intensidad de disnea en reposo (escala de Borg) (r=0, </a:t>
            </a:r>
            <a:r>
              <a:rPr lang="es-ES" sz="1200" kern="1200" dirty="0">
                <a:solidFill>
                  <a:schemeClr val="tx1"/>
                </a:solidFill>
                <a:effectLst/>
                <a:latin typeface="+mn-lt"/>
                <a:ea typeface="+mn-ea"/>
                <a:cs typeface="+mn-cs"/>
              </a:rPr>
              <a:t>32)(276). </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el estado de salud de los pacientes, hay evidencia que demuestra que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relaciona con el estado de salud medido con diferentes escalas(282). Un valor de disnea mMRC1 está asociado a deterioro significante del estado de salud (SGRQ 39,4 ± 15,5 y CAT 15,7 ± 7,0); e inclusive pacientes con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grado 0 presentan puntajes modestamente elevados (SGRQ 28,5 ± 15.1 y CAT 11,7 ± 6,8)(282).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cuanto a mortalidad, un estudio de cohorte mostró que los pacientes con EPOC que fallecían, tenían mayor puntaje de CAT (14 vs 11, P= 0,022)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vs 1, P&lt; 0,001) en comparación con los sobrevivientes(288). El análisis de las curvas ROC mostró que puntajes elevados de CAT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asociaron con mayor mortalidad (área bajo la curva 0,589 y 0,649, respectivamente). Un puntaje de CAT ≥17 presenta la misma sensibilidad para predecir mortalidad por todas las causas que un puntaje ≥2 en la escala </a:t>
            </a:r>
            <a:r>
              <a:rPr lang="es-UY"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(283). </a:t>
            </a:r>
          </a:p>
          <a:p>
            <a:endParaRPr lang="es-ES" sz="1200" b="1"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Conclusiones y recomendaciones</a:t>
            </a:r>
            <a:endParaRPr lang="es-ES_tradnl" sz="1200" b="1"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Para la estratificación de la gravedad de la EPOC, el uso de un puntaje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de 1 con una puntuación de CAT ≥10, y un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de 2 con una puntuación de CAT ≥17 parecen ser los puntos de cortes que hacen al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el CAT equivalentes. Con la información disponible, es razonable concluir que ambas herramientas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CAT) son útiles para evaluar los síntomas en la EPOC y parecen aportar información complementaria sobre diferentes aspectos de la enfermedad. El uso de la escala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para la clasificación de la gravedad de la EPOC fundamentalmente por su simplicidad, posibilidad de autoadministración y por su buena correlación con calidad de vida, disnea, estado de salud y la mortalidad en los pacientes con EPOC podría recomendarse   de preferencia.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EVIDENCIA ALTA para usar de manera indistinta la escala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o el CAT para evaluar los síntomas en pacientes con EPOC y RECOMENDACIÓN FUERTE para la preferencia del uso de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por su simplicidad, posibilidad de autoadministración y buena correlación con calidad de vida, disnea, estado de salud y mortalidad.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Como se explica en la </a:t>
            </a:r>
            <a:r>
              <a:rPr lang="es-ES" sz="1200" b="1" kern="1200" dirty="0">
                <a:solidFill>
                  <a:schemeClr val="tx1"/>
                </a:solidFill>
                <a:effectLst/>
                <a:latin typeface="+mn-lt"/>
                <a:ea typeface="+mn-ea"/>
                <a:cs typeface="+mn-cs"/>
              </a:rPr>
              <a:t>Tabla 6</a:t>
            </a:r>
            <a:r>
              <a:rPr lang="es-ES" sz="1200" kern="1200" dirty="0">
                <a:solidFill>
                  <a:schemeClr val="tx1"/>
                </a:solidFill>
                <a:effectLst/>
                <a:latin typeface="+mn-lt"/>
                <a:ea typeface="+mn-ea"/>
                <a:cs typeface="+mn-cs"/>
              </a:rPr>
              <a:t>, para calificar la EPOC como </a:t>
            </a:r>
            <a:r>
              <a:rPr lang="es-ES" sz="1200" b="1" kern="1200" dirty="0">
                <a:solidFill>
                  <a:schemeClr val="tx1"/>
                </a:solidFill>
                <a:effectLst/>
                <a:latin typeface="+mn-lt"/>
                <a:ea typeface="+mn-ea"/>
                <a:cs typeface="+mn-cs"/>
              </a:rPr>
              <a:t>leve</a:t>
            </a:r>
            <a:r>
              <a:rPr lang="es-ES" sz="1200" kern="1200" dirty="0">
                <a:solidFill>
                  <a:schemeClr val="tx1"/>
                </a:solidFill>
                <a:effectLst/>
                <a:latin typeface="+mn-lt"/>
                <a:ea typeface="+mn-ea"/>
                <a:cs typeface="+mn-cs"/>
              </a:rPr>
              <a:t> deben cumplirse los tres criterios: disnea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0–1,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≥80% y ninguna exacerbación moderada o grave en el último año. Para calificar la EPOC como </a:t>
            </a:r>
            <a:r>
              <a:rPr lang="es-ES" sz="1200" b="1" kern="1200" dirty="0">
                <a:solidFill>
                  <a:schemeClr val="tx1"/>
                </a:solidFill>
                <a:effectLst/>
                <a:latin typeface="+mn-lt"/>
                <a:ea typeface="+mn-ea"/>
                <a:cs typeface="+mn-cs"/>
              </a:rPr>
              <a:t>moderada </a:t>
            </a:r>
            <a:r>
              <a:rPr lang="es-ES" sz="1200" kern="1200" dirty="0">
                <a:solidFill>
                  <a:schemeClr val="tx1"/>
                </a:solidFill>
                <a:effectLst/>
                <a:latin typeface="+mn-lt"/>
                <a:ea typeface="+mn-ea"/>
                <a:cs typeface="+mn-cs"/>
              </a:rPr>
              <a:t>o</a:t>
            </a:r>
            <a:r>
              <a:rPr lang="es-ES" sz="1200" b="1" kern="1200" dirty="0">
                <a:solidFill>
                  <a:schemeClr val="tx1"/>
                </a:solidFill>
                <a:effectLst/>
                <a:latin typeface="+mn-lt"/>
                <a:ea typeface="+mn-ea"/>
                <a:cs typeface="+mn-cs"/>
              </a:rPr>
              <a:t> grave</a:t>
            </a:r>
            <a:r>
              <a:rPr lang="es-ES" sz="1200" kern="1200" dirty="0">
                <a:solidFill>
                  <a:schemeClr val="tx1"/>
                </a:solidFill>
                <a:effectLst/>
                <a:latin typeface="+mn-lt"/>
                <a:ea typeface="+mn-ea"/>
                <a:cs typeface="+mn-cs"/>
              </a:rPr>
              <a:t>, se requiere que se cumpla uno solo de los criterios anotados.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56</a:t>
            </a:fld>
            <a:endParaRPr lang="es-ES_tradnl"/>
          </a:p>
        </p:txBody>
      </p:sp>
    </p:spTree>
    <p:extLst>
      <p:ext uri="{BB962C8B-B14F-4D97-AF65-F5344CB8AC3E}">
        <p14:creationId xmlns:p14="http://schemas.microsoft.com/office/powerpoint/2010/main" val="21529461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ES" sz="1200" b="1" kern="1200" dirty="0">
                <a:solidFill>
                  <a:schemeClr val="tx1"/>
                </a:solidFill>
                <a:effectLst/>
                <a:latin typeface="+mn-lt"/>
                <a:ea typeface="+mn-ea"/>
                <a:cs typeface="+mn-cs"/>
              </a:rPr>
              <a:t>Justificación</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Los resultados de estudios epidemiológicos indican que alrededor del 70% de los pacientes con EPOC tienen una obstrucción del flujo de aire entre leve y moderada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≥50%), con pocos síntomas respiratorios(25,32–34). Sin embargo, existe limitada información sobre el tratamiento farmacológico de la EPOC en etapas iniciales o en enfermedad leve. Dos ensayos clínicos controlados en pacientes con obstrucción leve a moderada evaluaron los beneficios de la monoterapia con </a:t>
            </a:r>
            <a:r>
              <a:rPr lang="es-ES" sz="1200" kern="1200" dirty="0" err="1">
                <a:solidFill>
                  <a:schemeClr val="tx1"/>
                </a:solidFill>
                <a:effectLst/>
                <a:latin typeface="+mn-lt"/>
                <a:ea typeface="+mn-ea"/>
                <a:cs typeface="+mn-cs"/>
              </a:rPr>
              <a:t>antimuscarínicos</a:t>
            </a:r>
            <a:r>
              <a:rPr lang="es-ES" sz="1200" kern="1200" dirty="0">
                <a:solidFill>
                  <a:schemeClr val="tx1"/>
                </a:solidFill>
                <a:effectLst/>
                <a:latin typeface="+mn-lt"/>
                <a:ea typeface="+mn-ea"/>
                <a:cs typeface="+mn-cs"/>
              </a:rPr>
              <a:t> de acción prolongada (LAMA)(367,368). La monoterapia con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comparado placebo mostro mejoría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la calidad de vida, frecuencia de exacerbaciones y caída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a los 24 meses.(367). </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Por otra parte, en pacientes con obstrucción moderada el uso de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de acción prolongada más corticoide inhalado LABA/</a:t>
            </a:r>
            <a:r>
              <a:rPr lang="es-ES" sz="1200" kern="1200" dirty="0" err="1">
                <a:solidFill>
                  <a:schemeClr val="tx1"/>
                </a:solidFill>
                <a:effectLst/>
                <a:latin typeface="+mn-lt"/>
                <a:ea typeface="+mn-ea"/>
                <a:cs typeface="+mn-cs"/>
              </a:rPr>
              <a:t>CIs</a:t>
            </a:r>
            <a:r>
              <a:rPr lang="es-ES" sz="1200" kern="1200" dirty="0">
                <a:solidFill>
                  <a:schemeClr val="tx1"/>
                </a:solidFill>
                <a:effectLst/>
                <a:latin typeface="+mn-lt"/>
                <a:ea typeface="+mn-ea"/>
                <a:cs typeface="+mn-cs"/>
              </a:rPr>
              <a:t> parece reducir la caída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(368).</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En base a estas premisas surge la pregunta sobre si se justifica usar un broncodilatador de acción prolongada en lugar de uno de acción corta en pacientes con enfermedad leve.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Selección de búsqueda</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Se capturaron 485 referencias (</a:t>
            </a:r>
            <a:r>
              <a:rPr lang="es-ES" sz="1200" kern="1200" dirty="0" err="1">
                <a:solidFill>
                  <a:schemeClr val="tx1"/>
                </a:solidFill>
                <a:effectLst/>
                <a:latin typeface="+mn-lt"/>
                <a:ea typeface="+mn-ea"/>
                <a:cs typeface="+mn-cs"/>
              </a:rPr>
              <a:t>MeSh</a:t>
            </a:r>
            <a:r>
              <a:rPr lang="es-ES" sz="1200" kern="1200" dirty="0">
                <a:solidFill>
                  <a:schemeClr val="tx1"/>
                </a:solidFill>
                <a:effectLst/>
                <a:latin typeface="+mn-lt"/>
                <a:ea typeface="+mn-ea"/>
                <a:cs typeface="+mn-cs"/>
              </a:rPr>
              <a:t>: 465; </a:t>
            </a:r>
            <a:r>
              <a:rPr lang="es-ES" sz="1200" kern="1200" dirty="0" err="1">
                <a:solidFill>
                  <a:schemeClr val="tx1"/>
                </a:solidFill>
                <a:effectLst/>
                <a:latin typeface="+mn-lt"/>
                <a:ea typeface="+mn-ea"/>
                <a:cs typeface="+mn-cs"/>
              </a:rPr>
              <a:t>Tripdatabase</a:t>
            </a:r>
            <a:r>
              <a:rPr lang="es-ES" sz="1200" kern="1200" dirty="0">
                <a:solidFill>
                  <a:schemeClr val="tx1"/>
                </a:solidFill>
                <a:effectLst/>
                <a:latin typeface="+mn-lt"/>
                <a:ea typeface="+mn-ea"/>
                <a:cs typeface="+mn-cs"/>
              </a:rPr>
              <a:t>: 20) seleccionando 2 para responder la pregunta (2 revisiones sistemáticas(314,315).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Resumen de la evidencia</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En términos de eficacia, una revisión sistemática que compara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vs.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(SAMA), en pacientes con obstrucción moderada, muestra mayor beneficio del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en la función pulmonar (incremento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109 ml, 95%IC 80-137 ml), calidad de vida (diferencia de SGQT -3.3 95% IC 0.97-5.63), menores hospitalizaciones (OR 0.34 95%IC 0,15-0.76) y exacerbaciones (OR 0.71 95%IC 0.52-0.95) comparados con el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(314). Otra revisión sistemática comparó la eficacia entre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y LABA en EPOC estable(315).</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La monoterapia con </a:t>
            </a:r>
            <a:r>
              <a:rPr lang="es-ES" sz="1200" kern="1200" dirty="0" err="1">
                <a:solidFill>
                  <a:schemeClr val="tx1"/>
                </a:solidFill>
                <a:effectLst/>
                <a:latin typeface="+mn-lt"/>
                <a:ea typeface="+mn-ea"/>
                <a:cs typeface="+mn-cs"/>
              </a:rPr>
              <a:t>salmeterol</a:t>
            </a:r>
            <a:r>
              <a:rPr lang="es-ES" sz="1200" kern="1200" dirty="0">
                <a:solidFill>
                  <a:schemeClr val="tx1"/>
                </a:solidFill>
                <a:effectLst/>
                <a:latin typeface="+mn-lt"/>
                <a:ea typeface="+mn-ea"/>
                <a:cs typeface="+mn-cs"/>
              </a:rPr>
              <a:t> mostró mayores beneficios en 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(60 ml 95%IC 110-0 ml) y el pico flujo matutino (-10.96 </a:t>
            </a:r>
            <a:r>
              <a:rPr lang="es-ES" sz="1200" kern="1200" dirty="0" err="1">
                <a:solidFill>
                  <a:schemeClr val="tx1"/>
                </a:solidFill>
                <a:effectLst/>
                <a:latin typeface="+mn-lt"/>
                <a:ea typeface="+mn-ea"/>
                <a:cs typeface="+mn-cs"/>
              </a:rPr>
              <a:t>lit</a:t>
            </a:r>
            <a:r>
              <a:rPr lang="es-ES" sz="1200" kern="1200" dirty="0">
                <a:solidFill>
                  <a:schemeClr val="tx1"/>
                </a:solidFill>
                <a:effectLst/>
                <a:latin typeface="+mn-lt"/>
                <a:ea typeface="+mn-ea"/>
                <a:cs typeface="+mn-cs"/>
              </a:rPr>
              <a:t>/min, 95%IC -16.09 a -5.83) comparado con el </a:t>
            </a:r>
            <a:r>
              <a:rPr lang="es-ES" sz="1200" kern="1200" dirty="0" err="1">
                <a:solidFill>
                  <a:schemeClr val="tx1"/>
                </a:solidFill>
                <a:effectLst/>
                <a:latin typeface="+mn-lt"/>
                <a:ea typeface="+mn-ea"/>
                <a:cs typeface="+mn-cs"/>
              </a:rPr>
              <a:t>ipatropio</a:t>
            </a:r>
            <a:r>
              <a:rPr lang="es-ES" sz="1200" kern="1200" dirty="0">
                <a:solidFill>
                  <a:schemeClr val="tx1"/>
                </a:solidFill>
                <a:effectLst/>
                <a:latin typeface="+mn-lt"/>
                <a:ea typeface="+mn-ea"/>
                <a:cs typeface="+mn-cs"/>
              </a:rPr>
              <a:t>, sin diferencia en la calidad de vida, exacerbaciones, uso de medicación de rescate, capacidad de ejercicio o síntomas. El uso de </a:t>
            </a:r>
            <a:r>
              <a:rPr lang="es-ES" sz="1200" kern="1200" dirty="0" err="1">
                <a:solidFill>
                  <a:schemeClr val="tx1"/>
                </a:solidFill>
                <a:effectLst/>
                <a:latin typeface="+mn-lt"/>
                <a:ea typeface="+mn-ea"/>
                <a:cs typeface="+mn-cs"/>
              </a:rPr>
              <a:t>formoterol</a:t>
            </a:r>
            <a:r>
              <a:rPr lang="es-ES" sz="1200" kern="1200" dirty="0">
                <a:solidFill>
                  <a:schemeClr val="tx1"/>
                </a:solidFill>
                <a:effectLst/>
                <a:latin typeface="+mn-lt"/>
                <a:ea typeface="+mn-ea"/>
                <a:cs typeface="+mn-cs"/>
              </a:rPr>
              <a:t> comparado con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parece mostrar mejoría en el pico flujo matutino sin diferencia en 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calidad de vida, disnea o capacidad de ejercicio. </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En términos de seguridad, la revisión sistemática que compara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vs.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mostró menos eventos adversos serios (OR 0.50; 95%IC 0.34-0.73) y eventos específicos de la enfermedad con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(OR 0.59; 95%IC 0.41 to 0.85), sin diferencias en la mortalidad(314). No se encontraron estudios comparativos de monoterapia con broncodilatadores de acción prolongada vs.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 agonistas de acción corta, ni estudios en pacientes con obstrucción leve(315).</a:t>
            </a:r>
            <a:r>
              <a:rPr lang="es-ES"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Conclusiones y recomendaciones</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Las evidencias indican que en términos de eficacia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y los LABA comparados con el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tienen mayores beneficios en la función pulmonar.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además mostró mayores beneficios sobre la disnea, exacerbaciones y calidad de vida con un mejor perfil de seguridad.</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Evidencia ALTA y Recomendación FUERTE</a:t>
            </a:r>
            <a:r>
              <a:rPr lang="es-ES" sz="1200" kern="1200" dirty="0">
                <a:solidFill>
                  <a:schemeClr val="tx1"/>
                </a:solidFill>
                <a:effectLst/>
                <a:latin typeface="+mn-lt"/>
                <a:ea typeface="+mn-ea"/>
                <a:cs typeface="+mn-cs"/>
              </a:rPr>
              <a:t> para en el uso de broncodilatadores de acción prolongada sobre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en términos de mejoría de disnea, calidad de vida y función pulmonar en EPOC con obstrucción moderada a grave.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Evidencia ALTA y recomendación FUERTE</a:t>
            </a:r>
            <a:r>
              <a:rPr lang="es-ES" sz="1200" kern="1200" dirty="0">
                <a:solidFill>
                  <a:schemeClr val="tx1"/>
                </a:solidFill>
                <a:effectLst/>
                <a:latin typeface="+mn-lt"/>
                <a:ea typeface="+mn-ea"/>
                <a:cs typeface="+mn-cs"/>
              </a:rPr>
              <a:t> para el uso de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en términos de mejoría de exacerbaciones y hospitalizaciones.</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guía de práctica clínica de la EPOC ALAT-2014 analizó la pregunta clínica en formato PICO sobre las diferencias de eficacia y seguridad entre</a:t>
            </a:r>
            <a:r>
              <a:rPr lang="es-UY" sz="1200" kern="1200" dirty="0">
                <a:solidFill>
                  <a:schemeClr val="tx1"/>
                </a:solidFill>
                <a:effectLst/>
                <a:latin typeface="+mn-lt"/>
                <a:ea typeface="+mn-ea"/>
                <a:cs typeface="+mn-cs"/>
              </a:rPr>
              <a:t> la </a:t>
            </a:r>
            <a:r>
              <a:rPr lang="es-ES" sz="1200" kern="1200" dirty="0">
                <a:solidFill>
                  <a:schemeClr val="tx1"/>
                </a:solidFill>
                <a:effectLst/>
                <a:latin typeface="+mn-lt"/>
                <a:ea typeface="+mn-ea"/>
                <a:cs typeface="+mn-cs"/>
              </a:rPr>
              <a:t>monoterapia de LAMA y LABA (¿Los </a:t>
            </a:r>
            <a:r>
              <a:rPr lang="es-ES" sz="1200" kern="1200" dirty="0" err="1">
                <a:solidFill>
                  <a:schemeClr val="tx1"/>
                </a:solidFill>
                <a:effectLst/>
                <a:latin typeface="+mn-lt"/>
                <a:ea typeface="+mn-ea"/>
                <a:cs typeface="+mn-cs"/>
              </a:rPr>
              <a:t>antimuscarínicos</a:t>
            </a:r>
            <a:r>
              <a:rPr lang="es-ES" sz="1200" kern="1200" dirty="0">
                <a:solidFill>
                  <a:schemeClr val="tx1"/>
                </a:solidFill>
                <a:effectLst/>
                <a:latin typeface="+mn-lt"/>
                <a:ea typeface="+mn-ea"/>
                <a:cs typeface="+mn-cs"/>
              </a:rPr>
              <a:t> de acción prolongada proporcionan mayores beneficios que los </a:t>
            </a:r>
            <a:r>
              <a:rPr lang="es-ES" sz="1200" kern="1200" dirty="0">
                <a:solidFill>
                  <a:schemeClr val="tx1"/>
                </a:solidFill>
                <a:effectLst/>
                <a:latin typeface="+mn-lt"/>
                <a:ea typeface="+mn-ea"/>
                <a:cs typeface="+mn-cs"/>
                <a:sym typeface="Symbol" charset="2"/>
              </a:rPr>
              <a:t></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de acción prolongada en pacientes con EPOC?)(205). </a:t>
            </a:r>
            <a:r>
              <a:rPr lang="es-VE" sz="1200" kern="1200" dirty="0">
                <a:solidFill>
                  <a:schemeClr val="tx1"/>
                </a:solidFill>
                <a:effectLst/>
                <a:latin typeface="+mn-lt"/>
                <a:ea typeface="+mn-ea"/>
                <a:cs typeface="+mn-cs"/>
              </a:rPr>
              <a:t>Las </a:t>
            </a:r>
            <a:r>
              <a:rPr lang="es-ES" sz="1200" kern="1200" dirty="0">
                <a:solidFill>
                  <a:schemeClr val="tx1"/>
                </a:solidFill>
                <a:effectLst/>
                <a:latin typeface="+mn-lt"/>
                <a:ea typeface="+mn-ea"/>
                <a:cs typeface="+mn-cs"/>
              </a:rPr>
              <a:t>conclusiones y recomendaciones fueron: las evidencias indican que en términos de eficacia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y los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tienen beneficios similares sobre la disnea, función pulmonar, y calidad de vida.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es más efectivo que los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para reducir la frecuencia de exacerbaciones. El perfil de seguridad es similar entre ambas opciones terapéuticas. Evidencia ALTA y Recomendación FUERTE para la no preferencia de algún broncodilatador en particular (LABA o LAMA) en términos de mejoría de disnea, calidad de vida y función pulmonar; Evidencia ALTA y Recomendación FUERTE para el uso de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en pacientes con exacerbaciones frecuentes; Evidencia ALTA y Recomendación DÉBIL para justificar el uso preferencial de </a:t>
            </a:r>
            <a:r>
              <a:rPr lang="es-ES" sz="1200" kern="1200" dirty="0" err="1">
                <a:solidFill>
                  <a:schemeClr val="tx1"/>
                </a:solidFill>
                <a:effectLst/>
                <a:latin typeface="+mn-lt"/>
                <a:ea typeface="+mn-ea"/>
                <a:cs typeface="+mn-cs"/>
              </a:rPr>
              <a:t>HandiHaler</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Respimat</a:t>
            </a:r>
            <a:r>
              <a:rPr lang="es-ES" sz="1200" kern="1200" dirty="0">
                <a:solidFill>
                  <a:schemeClr val="tx1"/>
                </a:solidFill>
                <a:effectLst/>
                <a:latin typeface="+mn-lt"/>
                <a:ea typeface="+mn-ea"/>
                <a:cs typeface="+mn-cs"/>
              </a:rPr>
              <a:t> en pacientes con enfermedad cardíaca concomitante(205). </a:t>
            </a:r>
            <a:endParaRPr lang="es-ES_tradnl"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Resultados similares se han reportado en otras revisiones sistemáticas más recientes</a:t>
            </a:r>
            <a:r>
              <a:rPr lang="es-ES" sz="1200" kern="1200" dirty="0">
                <a:solidFill>
                  <a:schemeClr val="tx1"/>
                </a:solidFill>
                <a:effectLst/>
                <a:latin typeface="+mn-lt"/>
                <a:ea typeface="+mn-ea"/>
                <a:cs typeface="+mn-cs"/>
              </a:rPr>
              <a:t>(369,370)</a:t>
            </a:r>
            <a:r>
              <a:rPr lang="es-VE" sz="1200" kern="1200" dirty="0">
                <a:solidFill>
                  <a:schemeClr val="tx1"/>
                </a:solidFill>
                <a:effectLst/>
                <a:latin typeface="+mn-lt"/>
                <a:ea typeface="+mn-ea"/>
                <a:cs typeface="+mn-cs"/>
              </a:rPr>
              <a:t>.</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57</a:t>
            </a:fld>
            <a:endParaRPr lang="es-ES_tradnl"/>
          </a:p>
        </p:txBody>
      </p:sp>
    </p:spTree>
    <p:extLst>
      <p:ext uri="{BB962C8B-B14F-4D97-AF65-F5344CB8AC3E}">
        <p14:creationId xmlns:p14="http://schemas.microsoft.com/office/powerpoint/2010/main" val="7843242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sz="1200" kern="1200" dirty="0">
                <a:solidFill>
                  <a:schemeClr val="tx1"/>
                </a:solidFill>
                <a:effectLst/>
                <a:latin typeface="+mn-lt"/>
                <a:ea typeface="+mn-ea"/>
                <a:cs typeface="+mn-cs"/>
              </a:rPr>
              <a:t>Diversos estudios han evaluado la concordancia entre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el puntaje del CAT</a:t>
            </a:r>
            <a:r>
              <a:rPr lang="en-GB" sz="1200" kern="1200" dirty="0">
                <a:solidFill>
                  <a:schemeClr val="tx1"/>
                </a:solidFill>
                <a:effectLst/>
                <a:latin typeface="+mn-lt"/>
                <a:ea typeface="+mn-ea"/>
                <a:cs typeface="+mn-cs"/>
              </a:rPr>
              <a:t>(278,286). </a:t>
            </a:r>
            <a:r>
              <a:rPr lang="es-UY" sz="1200" kern="1200" dirty="0">
                <a:solidFill>
                  <a:schemeClr val="tx1"/>
                </a:solidFill>
                <a:effectLst/>
                <a:latin typeface="+mn-lt"/>
                <a:ea typeface="+mn-ea"/>
                <a:cs typeface="+mn-cs"/>
              </a:rPr>
              <a:t>Un meta-análisis(285) reportó que la concordancia entre el puntaje mMRC≥2 y  el CAT≥10, varió entre pobre y sustancial entre los estudios analizados (</a:t>
            </a:r>
            <a:r>
              <a:rPr lang="es-UY" sz="1200" i="1" kern="1200" dirty="0">
                <a:solidFill>
                  <a:schemeClr val="tx1"/>
                </a:solidFill>
                <a:effectLst/>
                <a:latin typeface="+mn-lt"/>
                <a:ea typeface="+mn-ea"/>
                <a:cs typeface="+mn-cs"/>
              </a:rPr>
              <a:t>κ</a:t>
            </a:r>
            <a:r>
              <a:rPr lang="es-UY" sz="1200" kern="1200" dirty="0">
                <a:solidFill>
                  <a:schemeClr val="tx1"/>
                </a:solidFill>
                <a:effectLst/>
                <a:latin typeface="+mn-lt"/>
                <a:ea typeface="+mn-ea"/>
                <a:cs typeface="+mn-cs"/>
              </a:rPr>
              <a:t>= 0.13-0.77) con un valor del coeficiente</a:t>
            </a:r>
            <a:r>
              <a:rPr lang="es-UY" sz="1200" i="1" kern="1200" dirty="0">
                <a:solidFill>
                  <a:schemeClr val="tx1"/>
                </a:solidFill>
                <a:effectLst/>
                <a:latin typeface="+mn-lt"/>
                <a:ea typeface="+mn-ea"/>
                <a:cs typeface="+mn-cs"/>
              </a:rPr>
              <a:t> κ</a:t>
            </a:r>
            <a:r>
              <a:rPr lang="es-UY" sz="1200" kern="1200" dirty="0">
                <a:solidFill>
                  <a:schemeClr val="tx1"/>
                </a:solidFill>
                <a:effectLst/>
                <a:latin typeface="+mn-lt"/>
                <a:ea typeface="+mn-ea"/>
                <a:cs typeface="+mn-cs"/>
              </a:rPr>
              <a:t> agrupado de 0.548 (95% CI, 0.35-0.70; p&lt; 0.0001) y elevada heterogeneidad entre los estudios (I</a:t>
            </a:r>
            <a:r>
              <a:rPr lang="es-UY" sz="1200" kern="1200" baseline="30000" dirty="0">
                <a:solidFill>
                  <a:schemeClr val="tx1"/>
                </a:solidFill>
                <a:effectLst/>
                <a:latin typeface="+mn-lt"/>
                <a:ea typeface="+mn-ea"/>
                <a:cs typeface="+mn-cs"/>
              </a:rPr>
              <a:t>2</a:t>
            </a:r>
            <a:r>
              <a:rPr lang="es-UY" sz="1200" kern="1200" dirty="0">
                <a:solidFill>
                  <a:schemeClr val="tx1"/>
                </a:solidFill>
                <a:effectLst/>
                <a:latin typeface="+mn-lt"/>
                <a:ea typeface="+mn-ea"/>
                <a:cs typeface="+mn-cs"/>
              </a:rPr>
              <a:t>=99,3; z= 4,84).</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Dos estudios han sugerido usar el punto de corte para la puntuación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≥1 en lugar de ≥2, por mostrar esta la concordancia más alta (coeficiente k: 0,66 a 0,79) con el punto de corte de CAT de ≥10(280,282). Cuando se evalúan pacientes con mayores síntomas, un estudio demostró que un puntaje de 2 en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correspondía a un puntaje de CAT de 15 (especificidad y sensibilidad de 0.70 y 0.66, respectivamente; área bajo la curva [AUC] 0,74; IC95% 0,70-0,77)(280).  . Otro estudio mostró que una puntuación CT ≥10 tenía 82% de sensibilidad, pero 24% de especificidad para identificar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mientras que una puntuación de 17 tenía 98% de especificidad, pero una baja sensibilidad de 52% y no mejoró la concordancia. Los resultados sugieren que usar la puntuación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y CAT ≥17 para identificar más síntomas y evitaría una categorización discordante(281). En otro estudio la puntuación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mostró un amplio rango de correlación con cada ítem de CAT (r= 0,290 para el ítem esputo, r= 0,731 para el ítem disnea, p &lt;0,001)(279). La estabilidad del puntaje de CAT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en un año fue evaluada en un estudio de cohorte</a:t>
            </a:r>
            <a:r>
              <a:rPr lang="es-ES" sz="1200" kern="1200" dirty="0">
                <a:solidFill>
                  <a:schemeClr val="tx1"/>
                </a:solidFill>
                <a:effectLst/>
                <a:latin typeface="+mn-lt"/>
                <a:ea typeface="+mn-ea"/>
                <a:cs typeface="+mn-cs"/>
              </a:rPr>
              <a:t>(287). </a:t>
            </a:r>
            <a:r>
              <a:rPr lang="es-UY" sz="1200" kern="1200" dirty="0">
                <a:solidFill>
                  <a:schemeClr val="tx1"/>
                </a:solidFill>
                <a:effectLst/>
                <a:latin typeface="+mn-lt"/>
                <a:ea typeface="+mn-ea"/>
                <a:cs typeface="+mn-cs"/>
              </a:rPr>
              <a:t>Las puntuaciones del CAT fueron similares (±4 puntos) en 56% de los pacientes, más altas en 27% y más bajas en 17%. Las puntuaciones del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fueron similares (±1 punto) en el 46% de los pacientes, peor en el 36% y mejor en el 18%. El mejor predictor para los cambios del puntaje del CAT de un año, fue los cambios en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(Coeficiente β 0,47; P&lt; 0,001). Así mismo, un estudio de corte transversal encontró que, aunque el CAT y 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pueden reflejar el nivel de actividad física de los sujetos con EPOC, 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tiene una asociación más fuerte</a:t>
            </a:r>
            <a:r>
              <a:rPr lang="es-ES" sz="1200" kern="1200" dirty="0">
                <a:solidFill>
                  <a:schemeClr val="tx1"/>
                </a:solidFill>
                <a:effectLst/>
                <a:latin typeface="+mn-lt"/>
                <a:ea typeface="+mn-ea"/>
                <a:cs typeface="+mn-cs"/>
              </a:rPr>
              <a:t>(278). </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Al evaluar la calidad de vida y síntomas, un estudio de corte transversal encontró que el CAT tuvo fuerte correlación con el puntaje del cuestionario de Saint Georges (SGQT) (r=0,77), y pobre con la caminata 6 minutos (r=0,02)(276).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correlacionó con el índice de disnea basal (BDI) (r=0,73) y con la intensidad de disnea en reposo (escala de Borg) (r=0, </a:t>
            </a:r>
            <a:r>
              <a:rPr lang="es-ES" sz="1200" kern="1200" dirty="0">
                <a:solidFill>
                  <a:schemeClr val="tx1"/>
                </a:solidFill>
                <a:effectLst/>
                <a:latin typeface="+mn-lt"/>
                <a:ea typeface="+mn-ea"/>
                <a:cs typeface="+mn-cs"/>
              </a:rPr>
              <a:t>32)(276). </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el estado de salud de los pacientes, hay evidencia que demuestra que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relaciona con el estado de salud medido con diferentes escalas(282). Un valor de disnea mMRC1 está asociado a deterioro significante del estado de salud (SGRQ 39,4 ± 15,5 y CAT 15,7 ± 7,0); e inclusive pacientes con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grado 0 presentan puntajes modestamente elevados (SGRQ 28,5 ± 15.1 y CAT 11,7 ± 6,8)(282).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cuanto a mortalidad, un estudio de cohorte mostró que los pacientes con EPOC que fallecían, tenían mayor puntaje de CAT (14 vs 11, P= 0,022)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vs 1, P&lt; 0,001) en comparación con los sobrevivientes(288). El análisis de las curvas ROC mostró que puntajes elevados de CAT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asociaron con mayor mortalidad (área bajo la curva 0,589 y 0,649, respectivamente). Un puntaje de CAT ≥17 presenta la misma sensibilidad para predecir mortalidad por todas las causas que un puntaje ≥2 en la escala </a:t>
            </a:r>
            <a:r>
              <a:rPr lang="es-UY"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(283). </a:t>
            </a:r>
          </a:p>
          <a:p>
            <a:endParaRPr lang="es-ES" sz="1200" b="1"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Conclusiones y recomendaciones</a:t>
            </a:r>
            <a:endParaRPr lang="es-ES_tradnl" sz="1200" b="1"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Para la estratificación de la gravedad de la EPOC, el uso de un puntaje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de 1 con una puntuación de CAT ≥10, y un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de 2 con una puntuación de CAT ≥17 parecen ser los puntos de cortes que hacen al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el CAT equivalentes. Con la información disponible, es razonable concluir que ambas herramientas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CAT) son útiles para evaluar los síntomas en la EPOC y parecen aportar información complementaria sobre diferentes aspectos de la enfermedad. El uso de la escala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para la clasificación de la gravedad de la EPOC fundamentalmente por su simplicidad, posibilidad de autoadministración y por su buena correlación con calidad de vida, disnea, estado de salud y la mortalidad en los pacientes con EPOC podría recomendarse   de preferencia.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EVIDENCIA ALTA para usar de manera indistinta la escala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o el CAT para evaluar los síntomas en pacientes con EPOC y RECOMENDACIÓN FUERTE para la preferencia del uso de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por su simplicidad, posibilidad de autoadministración y buena correlación con calidad de vida, disnea, estado de salud y mortalidad.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Como se explica en la </a:t>
            </a:r>
            <a:r>
              <a:rPr lang="es-ES" sz="1200" b="1" kern="1200" dirty="0">
                <a:solidFill>
                  <a:schemeClr val="tx1"/>
                </a:solidFill>
                <a:effectLst/>
                <a:latin typeface="+mn-lt"/>
                <a:ea typeface="+mn-ea"/>
                <a:cs typeface="+mn-cs"/>
              </a:rPr>
              <a:t>Tabla 6</a:t>
            </a:r>
            <a:r>
              <a:rPr lang="es-ES" sz="1200" kern="1200" dirty="0">
                <a:solidFill>
                  <a:schemeClr val="tx1"/>
                </a:solidFill>
                <a:effectLst/>
                <a:latin typeface="+mn-lt"/>
                <a:ea typeface="+mn-ea"/>
                <a:cs typeface="+mn-cs"/>
              </a:rPr>
              <a:t>, para calificar la EPOC como </a:t>
            </a:r>
            <a:r>
              <a:rPr lang="es-ES" sz="1200" b="1" kern="1200" dirty="0">
                <a:solidFill>
                  <a:schemeClr val="tx1"/>
                </a:solidFill>
                <a:effectLst/>
                <a:latin typeface="+mn-lt"/>
                <a:ea typeface="+mn-ea"/>
                <a:cs typeface="+mn-cs"/>
              </a:rPr>
              <a:t>leve</a:t>
            </a:r>
            <a:r>
              <a:rPr lang="es-ES" sz="1200" kern="1200" dirty="0">
                <a:solidFill>
                  <a:schemeClr val="tx1"/>
                </a:solidFill>
                <a:effectLst/>
                <a:latin typeface="+mn-lt"/>
                <a:ea typeface="+mn-ea"/>
                <a:cs typeface="+mn-cs"/>
              </a:rPr>
              <a:t> deben cumplirse los tres criterios: disnea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0–1,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≥80% y ninguna exacerbación moderada o grave en el último año. Para calificar la EPOC como </a:t>
            </a:r>
            <a:r>
              <a:rPr lang="es-ES" sz="1200" b="1" kern="1200" dirty="0">
                <a:solidFill>
                  <a:schemeClr val="tx1"/>
                </a:solidFill>
                <a:effectLst/>
                <a:latin typeface="+mn-lt"/>
                <a:ea typeface="+mn-ea"/>
                <a:cs typeface="+mn-cs"/>
              </a:rPr>
              <a:t>moderada </a:t>
            </a:r>
            <a:r>
              <a:rPr lang="es-ES" sz="1200" kern="1200" dirty="0">
                <a:solidFill>
                  <a:schemeClr val="tx1"/>
                </a:solidFill>
                <a:effectLst/>
                <a:latin typeface="+mn-lt"/>
                <a:ea typeface="+mn-ea"/>
                <a:cs typeface="+mn-cs"/>
              </a:rPr>
              <a:t>o</a:t>
            </a:r>
            <a:r>
              <a:rPr lang="es-ES" sz="1200" b="1" kern="1200" dirty="0">
                <a:solidFill>
                  <a:schemeClr val="tx1"/>
                </a:solidFill>
                <a:effectLst/>
                <a:latin typeface="+mn-lt"/>
                <a:ea typeface="+mn-ea"/>
                <a:cs typeface="+mn-cs"/>
              </a:rPr>
              <a:t> grave</a:t>
            </a:r>
            <a:r>
              <a:rPr lang="es-ES" sz="1200" kern="1200" dirty="0">
                <a:solidFill>
                  <a:schemeClr val="tx1"/>
                </a:solidFill>
                <a:effectLst/>
                <a:latin typeface="+mn-lt"/>
                <a:ea typeface="+mn-ea"/>
                <a:cs typeface="+mn-cs"/>
              </a:rPr>
              <a:t>, se requiere que se cumpla uno solo de los criterios anotados.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58</a:t>
            </a:fld>
            <a:endParaRPr lang="es-ES_tradnl"/>
          </a:p>
        </p:txBody>
      </p:sp>
    </p:spTree>
    <p:extLst>
      <p:ext uri="{BB962C8B-B14F-4D97-AF65-F5344CB8AC3E}">
        <p14:creationId xmlns:p14="http://schemas.microsoft.com/office/powerpoint/2010/main" val="18158617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sz="1200" kern="1200" dirty="0">
                <a:solidFill>
                  <a:schemeClr val="tx1"/>
                </a:solidFill>
                <a:effectLst/>
                <a:latin typeface="+mn-lt"/>
                <a:ea typeface="+mn-ea"/>
                <a:cs typeface="+mn-cs"/>
              </a:rPr>
              <a:t>Diversos estudios han evaluado la concordancia entre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el puntaje del CAT</a:t>
            </a:r>
            <a:r>
              <a:rPr lang="en-GB" sz="1200" kern="1200" dirty="0">
                <a:solidFill>
                  <a:schemeClr val="tx1"/>
                </a:solidFill>
                <a:effectLst/>
                <a:latin typeface="+mn-lt"/>
                <a:ea typeface="+mn-ea"/>
                <a:cs typeface="+mn-cs"/>
              </a:rPr>
              <a:t>(278,286). </a:t>
            </a:r>
            <a:r>
              <a:rPr lang="es-UY" sz="1200" kern="1200" dirty="0">
                <a:solidFill>
                  <a:schemeClr val="tx1"/>
                </a:solidFill>
                <a:effectLst/>
                <a:latin typeface="+mn-lt"/>
                <a:ea typeface="+mn-ea"/>
                <a:cs typeface="+mn-cs"/>
              </a:rPr>
              <a:t>Un meta-análisis(285) reportó que la concordancia entre el puntaje mMRC≥2 y  el CAT≥10, varió entre pobre y sustancial entre los estudios analizados (</a:t>
            </a:r>
            <a:r>
              <a:rPr lang="es-UY" sz="1200" i="1" kern="1200" dirty="0">
                <a:solidFill>
                  <a:schemeClr val="tx1"/>
                </a:solidFill>
                <a:effectLst/>
                <a:latin typeface="+mn-lt"/>
                <a:ea typeface="+mn-ea"/>
                <a:cs typeface="+mn-cs"/>
              </a:rPr>
              <a:t>κ</a:t>
            </a:r>
            <a:r>
              <a:rPr lang="es-UY" sz="1200" kern="1200" dirty="0">
                <a:solidFill>
                  <a:schemeClr val="tx1"/>
                </a:solidFill>
                <a:effectLst/>
                <a:latin typeface="+mn-lt"/>
                <a:ea typeface="+mn-ea"/>
                <a:cs typeface="+mn-cs"/>
              </a:rPr>
              <a:t>= 0.13-0.77) con un valor del coeficiente</a:t>
            </a:r>
            <a:r>
              <a:rPr lang="es-UY" sz="1200" i="1" kern="1200" dirty="0">
                <a:solidFill>
                  <a:schemeClr val="tx1"/>
                </a:solidFill>
                <a:effectLst/>
                <a:latin typeface="+mn-lt"/>
                <a:ea typeface="+mn-ea"/>
                <a:cs typeface="+mn-cs"/>
              </a:rPr>
              <a:t> κ</a:t>
            </a:r>
            <a:r>
              <a:rPr lang="es-UY" sz="1200" kern="1200" dirty="0">
                <a:solidFill>
                  <a:schemeClr val="tx1"/>
                </a:solidFill>
                <a:effectLst/>
                <a:latin typeface="+mn-lt"/>
                <a:ea typeface="+mn-ea"/>
                <a:cs typeface="+mn-cs"/>
              </a:rPr>
              <a:t> agrupado de 0.548 (95% CI, 0.35-0.70; p&lt; 0.0001) y elevada heterogeneidad entre los estudios (I</a:t>
            </a:r>
            <a:r>
              <a:rPr lang="es-UY" sz="1200" kern="1200" baseline="30000" dirty="0">
                <a:solidFill>
                  <a:schemeClr val="tx1"/>
                </a:solidFill>
                <a:effectLst/>
                <a:latin typeface="+mn-lt"/>
                <a:ea typeface="+mn-ea"/>
                <a:cs typeface="+mn-cs"/>
              </a:rPr>
              <a:t>2</a:t>
            </a:r>
            <a:r>
              <a:rPr lang="es-UY" sz="1200" kern="1200" dirty="0">
                <a:solidFill>
                  <a:schemeClr val="tx1"/>
                </a:solidFill>
                <a:effectLst/>
                <a:latin typeface="+mn-lt"/>
                <a:ea typeface="+mn-ea"/>
                <a:cs typeface="+mn-cs"/>
              </a:rPr>
              <a:t>=99,3; z= 4,84).</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Dos estudios han sugerido usar el punto de corte para la puntuación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≥1 en lugar de ≥2, por mostrar esta la concordancia más alta (coeficiente k: 0,66 a 0,79) con el punto de corte de CAT de ≥10(280,282). Cuando se evalúan pacientes con mayores síntomas, un estudio demostró que un puntaje de 2 en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correspondía a un puntaje de CAT de 15 (especificidad y sensibilidad de 0.70 y 0.66, respectivamente; área bajo la curva [AUC] 0,74; IC95% 0,70-0,77)(280).  . Otro estudio mostró que una puntuación CT ≥10 tenía 82% de sensibilidad, pero 24% de especificidad para identificar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mientras que una puntuación de 17 tenía 98% de especificidad, pero una baja sensibilidad de 52% y no mejoró la concordancia. Los resultados sugieren que usar la puntuación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y CAT ≥17 para identificar más síntomas y evitaría una categorización discordante(281). En otro estudio la puntuación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mostró un amplio rango de correlación con cada ítem de CAT (r= 0,290 para el ítem esputo, r= 0,731 para el ítem disnea, p &lt;0,001)(279). La estabilidad del puntaje de CAT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en un año fue evaluada en un estudio de cohorte</a:t>
            </a:r>
            <a:r>
              <a:rPr lang="es-ES" sz="1200" kern="1200" dirty="0">
                <a:solidFill>
                  <a:schemeClr val="tx1"/>
                </a:solidFill>
                <a:effectLst/>
                <a:latin typeface="+mn-lt"/>
                <a:ea typeface="+mn-ea"/>
                <a:cs typeface="+mn-cs"/>
              </a:rPr>
              <a:t>(287). </a:t>
            </a:r>
            <a:r>
              <a:rPr lang="es-UY" sz="1200" kern="1200" dirty="0">
                <a:solidFill>
                  <a:schemeClr val="tx1"/>
                </a:solidFill>
                <a:effectLst/>
                <a:latin typeface="+mn-lt"/>
                <a:ea typeface="+mn-ea"/>
                <a:cs typeface="+mn-cs"/>
              </a:rPr>
              <a:t>Las puntuaciones del CAT fueron similares (±4 puntos) en 56% de los pacientes, más altas en 27% y más bajas en 17%. Las puntuaciones del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fueron similares (±1 punto) en el 46% de los pacientes, peor en el 36% y mejor en el 18%. El mejor predictor para los cambios del puntaje del CAT de un año, fue los cambios en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(Coeficiente β 0,47; P&lt; 0,001). Así mismo, un estudio de corte transversal encontró que, aunque el CAT y 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pueden reflejar el nivel de actividad física de los sujetos con EPOC, 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tiene una asociación más fuerte</a:t>
            </a:r>
            <a:r>
              <a:rPr lang="es-ES" sz="1200" kern="1200" dirty="0">
                <a:solidFill>
                  <a:schemeClr val="tx1"/>
                </a:solidFill>
                <a:effectLst/>
                <a:latin typeface="+mn-lt"/>
                <a:ea typeface="+mn-ea"/>
                <a:cs typeface="+mn-cs"/>
              </a:rPr>
              <a:t>(278). </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Al evaluar la calidad de vida y síntomas, un estudio de corte transversal encontró que el CAT tuvo fuerte correlación con el puntaje del cuestionario de Saint Georges (SGQT) (r=0,77), y pobre con la caminata 6 minutos (r=0,02)(276).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correlacionó con el índice de disnea basal (BDI) (r=0,73) y con la intensidad de disnea en reposo (escala de Borg) (r=0, </a:t>
            </a:r>
            <a:r>
              <a:rPr lang="es-ES" sz="1200" kern="1200" dirty="0">
                <a:solidFill>
                  <a:schemeClr val="tx1"/>
                </a:solidFill>
                <a:effectLst/>
                <a:latin typeface="+mn-lt"/>
                <a:ea typeface="+mn-ea"/>
                <a:cs typeface="+mn-cs"/>
              </a:rPr>
              <a:t>32)(276). </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el estado de salud de los pacientes, hay evidencia que demuestra que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relaciona con el estado de salud medido con diferentes escalas(282). Un valor de disnea mMRC1 está asociado a deterioro significante del estado de salud (SGRQ 39,4 ± 15,5 y CAT 15,7 ± 7,0); e inclusive pacientes con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grado 0 presentan puntajes modestamente elevados (SGRQ 28,5 ± 15.1 y CAT 11,7 ± 6,8)(282).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cuanto a mortalidad, un estudio de cohorte mostró que los pacientes con EPOC que fallecían, tenían mayor puntaje de CAT (14 vs 11, P= 0,022)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vs 1, P&lt; 0,001) en comparación con los sobrevivientes(288). El análisis de las curvas ROC mostró que puntajes elevados de CAT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asociaron con mayor mortalidad (área bajo la curva 0,589 y 0,649, respectivamente). Un puntaje de CAT ≥17 presenta la misma sensibilidad para predecir mortalidad por todas las causas que un puntaje ≥2 en la escala </a:t>
            </a:r>
            <a:r>
              <a:rPr lang="es-UY"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(283). </a:t>
            </a:r>
          </a:p>
          <a:p>
            <a:endParaRPr lang="es-ES" sz="1200" b="1"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Conclusiones y recomendaciones</a:t>
            </a:r>
            <a:endParaRPr lang="es-ES_tradnl" sz="1200" b="1"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Para la estratificación de la gravedad de la EPOC, el uso de un puntaje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de 1 con una puntuación de CAT ≥10, y un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de 2 con una puntuación de CAT ≥17 parecen ser los puntos de cortes que hacen al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el CAT equivalentes. Con la información disponible, es razonable concluir que ambas herramientas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CAT) son útiles para evaluar los síntomas en la EPOC y parecen aportar información complementaria sobre diferentes aspectos de la enfermedad. El uso de la escala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para la clasificación de la gravedad de la EPOC fundamentalmente por su simplicidad, posibilidad de autoadministración y por su buena correlación con calidad de vida, disnea, estado de salud y la mortalidad en los pacientes con EPOC podría recomendarse   de preferencia.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EVIDENCIA ALTA para usar de manera indistinta la escala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o el CAT para evaluar los síntomas en pacientes con EPOC y RECOMENDACIÓN FUERTE para la preferencia del uso de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por su simplicidad, posibilidad de autoadministración y buena correlación con calidad de vida, disnea, estado de salud y mortalidad.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Como se explica en la </a:t>
            </a:r>
            <a:r>
              <a:rPr lang="es-ES" sz="1200" b="1" kern="1200" dirty="0">
                <a:solidFill>
                  <a:schemeClr val="tx1"/>
                </a:solidFill>
                <a:effectLst/>
                <a:latin typeface="+mn-lt"/>
                <a:ea typeface="+mn-ea"/>
                <a:cs typeface="+mn-cs"/>
              </a:rPr>
              <a:t>Tabla 6</a:t>
            </a:r>
            <a:r>
              <a:rPr lang="es-ES" sz="1200" kern="1200" dirty="0">
                <a:solidFill>
                  <a:schemeClr val="tx1"/>
                </a:solidFill>
                <a:effectLst/>
                <a:latin typeface="+mn-lt"/>
                <a:ea typeface="+mn-ea"/>
                <a:cs typeface="+mn-cs"/>
              </a:rPr>
              <a:t>, para calificar la EPOC como </a:t>
            </a:r>
            <a:r>
              <a:rPr lang="es-ES" sz="1200" b="1" kern="1200" dirty="0">
                <a:solidFill>
                  <a:schemeClr val="tx1"/>
                </a:solidFill>
                <a:effectLst/>
                <a:latin typeface="+mn-lt"/>
                <a:ea typeface="+mn-ea"/>
                <a:cs typeface="+mn-cs"/>
              </a:rPr>
              <a:t>leve</a:t>
            </a:r>
            <a:r>
              <a:rPr lang="es-ES" sz="1200" kern="1200" dirty="0">
                <a:solidFill>
                  <a:schemeClr val="tx1"/>
                </a:solidFill>
                <a:effectLst/>
                <a:latin typeface="+mn-lt"/>
                <a:ea typeface="+mn-ea"/>
                <a:cs typeface="+mn-cs"/>
              </a:rPr>
              <a:t> deben cumplirse los tres criterios: disnea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0–1,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≥80% y ninguna exacerbación moderada o grave en el último año. Para calificar la EPOC como </a:t>
            </a:r>
            <a:r>
              <a:rPr lang="es-ES" sz="1200" b="1" kern="1200" dirty="0">
                <a:solidFill>
                  <a:schemeClr val="tx1"/>
                </a:solidFill>
                <a:effectLst/>
                <a:latin typeface="+mn-lt"/>
                <a:ea typeface="+mn-ea"/>
                <a:cs typeface="+mn-cs"/>
              </a:rPr>
              <a:t>moderada </a:t>
            </a:r>
            <a:r>
              <a:rPr lang="es-ES" sz="1200" kern="1200" dirty="0">
                <a:solidFill>
                  <a:schemeClr val="tx1"/>
                </a:solidFill>
                <a:effectLst/>
                <a:latin typeface="+mn-lt"/>
                <a:ea typeface="+mn-ea"/>
                <a:cs typeface="+mn-cs"/>
              </a:rPr>
              <a:t>o</a:t>
            </a:r>
            <a:r>
              <a:rPr lang="es-ES" sz="1200" b="1" kern="1200" dirty="0">
                <a:solidFill>
                  <a:schemeClr val="tx1"/>
                </a:solidFill>
                <a:effectLst/>
                <a:latin typeface="+mn-lt"/>
                <a:ea typeface="+mn-ea"/>
                <a:cs typeface="+mn-cs"/>
              </a:rPr>
              <a:t> grave</a:t>
            </a:r>
            <a:r>
              <a:rPr lang="es-ES" sz="1200" kern="1200" dirty="0">
                <a:solidFill>
                  <a:schemeClr val="tx1"/>
                </a:solidFill>
                <a:effectLst/>
                <a:latin typeface="+mn-lt"/>
                <a:ea typeface="+mn-ea"/>
                <a:cs typeface="+mn-cs"/>
              </a:rPr>
              <a:t>, se requiere que se cumpla uno solo de los criterios anotados.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59</a:t>
            </a:fld>
            <a:endParaRPr lang="es-ES_tradnl"/>
          </a:p>
        </p:txBody>
      </p:sp>
    </p:spTree>
    <p:extLst>
      <p:ext uri="{BB962C8B-B14F-4D97-AF65-F5344CB8AC3E}">
        <p14:creationId xmlns:p14="http://schemas.microsoft.com/office/powerpoint/2010/main" val="4239688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Estructura de la guía y formulación de preguntas clínicas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Los grupos introdujeron preguntas de relevancia clínica de acuerdo a revisión y discusión de guías o consensos publicadas previamente(1–4) que agregan valor en forma de adaptación contextual de guías(5). Para la búsqueda sistemática, se transformaron preguntas clínicas en </a:t>
            </a:r>
            <a:r>
              <a:rPr lang="es-UY" sz="1200" kern="1200" dirty="0">
                <a:solidFill>
                  <a:schemeClr val="tx1"/>
                </a:solidFill>
                <a:effectLst/>
                <a:latin typeface="+mn-lt"/>
                <a:ea typeface="+mn-ea"/>
                <a:cs typeface="+mn-cs"/>
              </a:rPr>
              <a:t> formato de preguntas  PICO: </a:t>
            </a:r>
            <a:r>
              <a:rPr lang="es-UY" sz="1200" b="1" kern="1200" dirty="0">
                <a:solidFill>
                  <a:schemeClr val="tx1"/>
                </a:solidFill>
                <a:effectLst/>
                <a:latin typeface="+mn-lt"/>
                <a:ea typeface="+mn-ea"/>
                <a:cs typeface="+mn-cs"/>
              </a:rPr>
              <a:t>P</a:t>
            </a:r>
            <a:r>
              <a:rPr lang="es-UY" sz="1200" kern="1200" dirty="0">
                <a:solidFill>
                  <a:schemeClr val="tx1"/>
                </a:solidFill>
                <a:effectLst/>
                <a:latin typeface="+mn-lt"/>
                <a:ea typeface="+mn-ea"/>
                <a:cs typeface="+mn-cs"/>
              </a:rPr>
              <a:t>aciente, </a:t>
            </a:r>
            <a:r>
              <a:rPr lang="es-UY" sz="1200" b="1" kern="1200" dirty="0">
                <a:solidFill>
                  <a:schemeClr val="tx1"/>
                </a:solidFill>
                <a:effectLst/>
                <a:latin typeface="+mn-lt"/>
                <a:ea typeface="+mn-ea"/>
                <a:cs typeface="+mn-cs"/>
              </a:rPr>
              <a:t>I</a:t>
            </a:r>
            <a:r>
              <a:rPr lang="es-UY" sz="1200" kern="1200" dirty="0">
                <a:solidFill>
                  <a:schemeClr val="tx1"/>
                </a:solidFill>
                <a:effectLst/>
                <a:latin typeface="+mn-lt"/>
                <a:ea typeface="+mn-ea"/>
                <a:cs typeface="+mn-cs"/>
              </a:rPr>
              <a:t>ntervención, </a:t>
            </a:r>
            <a:r>
              <a:rPr lang="es-UY" sz="1200" b="1" kern="1200" dirty="0">
                <a:solidFill>
                  <a:schemeClr val="tx1"/>
                </a:solidFill>
                <a:effectLst/>
                <a:latin typeface="+mn-lt"/>
                <a:ea typeface="+mn-ea"/>
                <a:cs typeface="+mn-cs"/>
              </a:rPr>
              <a:t>C</a:t>
            </a:r>
            <a:r>
              <a:rPr lang="es-UY" sz="1200" kern="1200" dirty="0">
                <a:solidFill>
                  <a:schemeClr val="tx1"/>
                </a:solidFill>
                <a:effectLst/>
                <a:latin typeface="+mn-lt"/>
                <a:ea typeface="+mn-ea"/>
                <a:cs typeface="+mn-cs"/>
              </a:rPr>
              <a:t>omparación y  </a:t>
            </a:r>
            <a:r>
              <a:rPr lang="es-UY" sz="1200" b="1" kern="1200" dirty="0">
                <a:solidFill>
                  <a:schemeClr val="tx1"/>
                </a:solidFill>
                <a:effectLst/>
                <a:latin typeface="+mn-lt"/>
                <a:ea typeface="+mn-ea"/>
                <a:cs typeface="+mn-cs"/>
              </a:rPr>
              <a:t>O</a:t>
            </a:r>
            <a:r>
              <a:rPr lang="es-UY" sz="1200" kern="1200" dirty="0">
                <a:solidFill>
                  <a:schemeClr val="tx1"/>
                </a:solidFill>
                <a:effectLst/>
                <a:latin typeface="+mn-lt"/>
                <a:ea typeface="+mn-ea"/>
                <a:cs typeface="+mn-cs"/>
              </a:rPr>
              <a:t>utcome (o desenlace) para el desarrollo de las preguntas clínicas</a:t>
            </a:r>
            <a:r>
              <a:rPr lang="es-ES" sz="1200" kern="1200" dirty="0">
                <a:solidFill>
                  <a:schemeClr val="tx1"/>
                </a:solidFill>
                <a:effectLst/>
                <a:latin typeface="+mn-lt"/>
                <a:ea typeface="+mn-ea"/>
                <a:cs typeface="+mn-cs"/>
              </a:rPr>
              <a:t>(6). </a:t>
            </a:r>
            <a:br>
              <a:rPr lang="es-ES" sz="1200" b="1" kern="1200" dirty="0">
                <a:solidFill>
                  <a:schemeClr val="tx1"/>
                </a:solidFill>
                <a:effectLst/>
                <a:latin typeface="+mn-lt"/>
                <a:ea typeface="+mn-ea"/>
                <a:cs typeface="+mn-cs"/>
              </a:rPr>
            </a:b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Estrategia de búsqueda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La bibliografía fue seleccionada en base a una estrategia de búsqueda en dos </a:t>
            </a:r>
            <a:r>
              <a:rPr lang="es-ES" sz="1200" kern="1200" dirty="0" err="1">
                <a:solidFill>
                  <a:schemeClr val="tx1"/>
                </a:solidFill>
                <a:effectLst/>
                <a:latin typeface="+mn-lt"/>
                <a:ea typeface="+mn-ea"/>
                <a:cs typeface="+mn-cs"/>
              </a:rPr>
              <a:t>metabuscadores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Tripdatabase</a:t>
            </a:r>
            <a:r>
              <a:rPr lang="es-ES" sz="1200" kern="1200" dirty="0">
                <a:solidFill>
                  <a:schemeClr val="tx1"/>
                </a:solidFill>
                <a:effectLst/>
                <a:latin typeface="+mn-lt"/>
                <a:ea typeface="+mn-ea"/>
                <a:cs typeface="+mn-cs"/>
              </a:rPr>
              <a:t> y </a:t>
            </a:r>
            <a:r>
              <a:rPr lang="es-ES" sz="1200" kern="1200" dirty="0" err="1">
                <a:solidFill>
                  <a:schemeClr val="tx1"/>
                </a:solidFill>
                <a:effectLst/>
                <a:latin typeface="+mn-lt"/>
                <a:ea typeface="+mn-ea"/>
                <a:cs typeface="+mn-cs"/>
              </a:rPr>
              <a:t>PubMed</a:t>
            </a:r>
            <a:r>
              <a:rPr lang="es-ES" sz="1200" kern="1200" dirty="0">
                <a:solidFill>
                  <a:schemeClr val="tx1"/>
                </a:solidFill>
                <a:effectLst/>
                <a:latin typeface="+mn-lt"/>
                <a:ea typeface="+mn-ea"/>
                <a:cs typeface="+mn-cs"/>
              </a:rPr>
              <a:t>. EL primero se utilizó tanto para jerarquizar la información y contestar las preguntas PICO; el </a:t>
            </a:r>
            <a:r>
              <a:rPr lang="es-ES" sz="1200" kern="1200" dirty="0" err="1">
                <a:solidFill>
                  <a:schemeClr val="tx1"/>
                </a:solidFill>
                <a:effectLst/>
                <a:latin typeface="+mn-lt"/>
                <a:ea typeface="+mn-ea"/>
                <a:cs typeface="+mn-cs"/>
              </a:rPr>
              <a:t>PubMed</a:t>
            </a:r>
            <a:r>
              <a:rPr lang="es-ES" sz="1200" kern="1200" dirty="0">
                <a:solidFill>
                  <a:schemeClr val="tx1"/>
                </a:solidFill>
                <a:effectLst/>
                <a:latin typeface="+mn-lt"/>
                <a:ea typeface="+mn-ea"/>
                <a:cs typeface="+mn-cs"/>
              </a:rPr>
              <a:t>, con el uso del </a:t>
            </a:r>
            <a:r>
              <a:rPr lang="es-ES" sz="1200" kern="1200" dirty="0" err="1">
                <a:solidFill>
                  <a:schemeClr val="tx1"/>
                </a:solidFill>
                <a:effectLst/>
                <a:latin typeface="+mn-lt"/>
                <a:ea typeface="+mn-ea"/>
                <a:cs typeface="+mn-cs"/>
              </a:rPr>
              <a:t>MeSh</a:t>
            </a:r>
            <a:r>
              <a:rPr lang="es-ES" sz="1200" kern="1200" dirty="0">
                <a:solidFill>
                  <a:schemeClr val="tx1"/>
                </a:solidFill>
                <a:effectLst/>
                <a:latin typeface="+mn-lt"/>
                <a:ea typeface="+mn-ea"/>
                <a:cs typeface="+mn-cs"/>
              </a:rPr>
              <a:t>, se empleó para contrastar y complementar la búsqueda de las preguntas PICO. Se dio prioridad a: guías publicadas, evidencias secundarias, ensayos clínicos e investigaciones primarias extendidas capturadas en el </a:t>
            </a:r>
            <a:r>
              <a:rPr lang="es-ES" sz="1200" kern="1200" dirty="0" err="1">
                <a:solidFill>
                  <a:schemeClr val="tx1"/>
                </a:solidFill>
                <a:effectLst/>
                <a:latin typeface="+mn-lt"/>
                <a:ea typeface="+mn-ea"/>
                <a:cs typeface="+mn-cs"/>
              </a:rPr>
              <a:t>Tripdatabase</a:t>
            </a:r>
            <a:r>
              <a:rPr lang="es-ES" sz="1200" kern="1200" dirty="0">
                <a:solidFill>
                  <a:schemeClr val="tx1"/>
                </a:solidFill>
                <a:effectLst/>
                <a:latin typeface="+mn-lt"/>
                <a:ea typeface="+mn-ea"/>
                <a:cs typeface="+mn-cs"/>
              </a:rPr>
              <a:t> con una estrategia de búsqueda basada en palabras claves. </a:t>
            </a:r>
          </a:p>
          <a:p>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Criterios de elegibilidad</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Para los resultados de las preguntas PICO, se priorizó la selección al nivel más alto de evidencia que mejor respondiera la pregunta clínica. Cuando esta no respondía a la pregunta, se diseñaron estrategias específicas para la pregunta correspondiente. Se siguió la recomendación de selección algorítmica, principalmente para las preguntas terapéuticas(7). No se estableció ningún límite por lengua de publicación (se consideraron estudios en español, portugués e inglés). La fecha de cierre de la última búsqueda fue Septiembre 2018.</a:t>
            </a:r>
          </a:p>
          <a:p>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Análisis crítico y formulación de recomendaciones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Para el análisis crítico de las referencias seleccionadas se usaron las recomendaciones y plantillas propuestas por la red CASPE (</a:t>
            </a:r>
            <a:r>
              <a:rPr lang="es-ES" sz="1200" kern="1200" dirty="0" err="1">
                <a:solidFill>
                  <a:schemeClr val="tx1"/>
                </a:solidFill>
                <a:effectLst/>
                <a:latin typeface="+mn-lt"/>
                <a:ea typeface="+mn-ea"/>
                <a:cs typeface="+mn-cs"/>
              </a:rPr>
              <a:t>www.redcaspe.org</a:t>
            </a:r>
            <a:r>
              <a:rPr lang="es-ES" sz="1200" kern="1200" dirty="0">
                <a:solidFill>
                  <a:schemeClr val="tx1"/>
                </a:solidFill>
                <a:effectLst/>
                <a:latin typeface="+mn-lt"/>
                <a:ea typeface="+mn-ea"/>
                <a:cs typeface="+mn-cs"/>
              </a:rPr>
              <a:t>). Se utilizó el “ACCP </a:t>
            </a:r>
            <a:r>
              <a:rPr lang="es-ES" sz="1200" kern="1200" dirty="0" err="1">
                <a:solidFill>
                  <a:schemeClr val="tx1"/>
                </a:solidFill>
                <a:effectLst/>
                <a:latin typeface="+mn-lt"/>
                <a:ea typeface="+mn-ea"/>
                <a:cs typeface="+mn-cs"/>
              </a:rPr>
              <a:t>grading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system</a:t>
            </a:r>
            <a:r>
              <a:rPr lang="es-ES" sz="1200" kern="1200" dirty="0">
                <a:solidFill>
                  <a:schemeClr val="tx1"/>
                </a:solidFill>
                <a:effectLst/>
                <a:latin typeface="+mn-lt"/>
                <a:ea typeface="+mn-ea"/>
                <a:cs typeface="+mn-cs"/>
              </a:rPr>
              <a:t>” que clasifica las recomendaciones en FUERTE o DÉBIL de acuerdo con el balance entre riesgo, beneficio, carga y, en ocasiones, el costo. La calidad de la evidencia fue clasificada en ALTA, MODERADA o BAJA según el diseño del estudio consistencia de los resultados y claridad de la evidencia para responder a la pregunta PICO. Ese sistema fue seleccionado por ser simple, transparente, explícito y consistente con la aproximación metodológica actual para el proceso de desarrollo de GPC basada en evidencias(8). Los autores propusieron un grupo de revisores externos con experiencia en el campo de la EPOC, que aparece en la sección de “Autores y colaboradores”.	</a:t>
            </a:r>
          </a:p>
          <a:p>
            <a:endParaRPr lang="es-ES"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Revisión externa</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Se propusieron tres revisores externos con experiencia en EPOC. La versión final del texto de la guía fue revisada y aprobada por el grupo de autores.</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pPr/>
              <a:t>6</a:t>
            </a:fld>
            <a:endParaRPr lang="es-ES_tradnl"/>
          </a:p>
        </p:txBody>
      </p:sp>
    </p:spTree>
    <p:extLst>
      <p:ext uri="{BB962C8B-B14F-4D97-AF65-F5344CB8AC3E}">
        <p14:creationId xmlns:p14="http://schemas.microsoft.com/office/powerpoint/2010/main" val="19725173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ES" sz="1200" b="1" kern="1200" dirty="0">
                <a:solidFill>
                  <a:schemeClr val="tx1"/>
                </a:solidFill>
                <a:effectLst/>
                <a:latin typeface="+mn-lt"/>
                <a:ea typeface="+mn-ea"/>
                <a:cs typeface="+mn-cs"/>
              </a:rPr>
              <a:t>Justificación</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Los resultados de estudios epidemiológicos indican que alrededor del 70% de los pacientes con EPOC tienen una obstrucción del flujo de aire entre leve y moderada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≥50%), con pocos síntomas respiratorios(25,32–34). Sin embargo, existe limitada información sobre el tratamiento farmacológico de la EPOC en etapas iniciales o en enfermedad leve. Dos ensayos clínicos controlados en pacientes con obstrucción leve a moderada evaluaron los beneficios de la monoterapia con </a:t>
            </a:r>
            <a:r>
              <a:rPr lang="es-ES" sz="1200" kern="1200" dirty="0" err="1">
                <a:solidFill>
                  <a:schemeClr val="tx1"/>
                </a:solidFill>
                <a:effectLst/>
                <a:latin typeface="+mn-lt"/>
                <a:ea typeface="+mn-ea"/>
                <a:cs typeface="+mn-cs"/>
              </a:rPr>
              <a:t>antimuscarínicos</a:t>
            </a:r>
            <a:r>
              <a:rPr lang="es-ES" sz="1200" kern="1200" dirty="0">
                <a:solidFill>
                  <a:schemeClr val="tx1"/>
                </a:solidFill>
                <a:effectLst/>
                <a:latin typeface="+mn-lt"/>
                <a:ea typeface="+mn-ea"/>
                <a:cs typeface="+mn-cs"/>
              </a:rPr>
              <a:t> de acción prolongada (LAMA)(367,368). La monoterapia con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comparado placebo mostro mejoría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la calidad de vida, frecuencia de exacerbaciones y caída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a los 24 meses.(367). </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Por otra parte, en pacientes con obstrucción moderada el uso de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de acción prolongada más corticoide inhalado LABA/</a:t>
            </a:r>
            <a:r>
              <a:rPr lang="es-ES" sz="1200" kern="1200" dirty="0" err="1">
                <a:solidFill>
                  <a:schemeClr val="tx1"/>
                </a:solidFill>
                <a:effectLst/>
                <a:latin typeface="+mn-lt"/>
                <a:ea typeface="+mn-ea"/>
                <a:cs typeface="+mn-cs"/>
              </a:rPr>
              <a:t>CIs</a:t>
            </a:r>
            <a:r>
              <a:rPr lang="es-ES" sz="1200" kern="1200" dirty="0">
                <a:solidFill>
                  <a:schemeClr val="tx1"/>
                </a:solidFill>
                <a:effectLst/>
                <a:latin typeface="+mn-lt"/>
                <a:ea typeface="+mn-ea"/>
                <a:cs typeface="+mn-cs"/>
              </a:rPr>
              <a:t> parece reducir la caída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(368).</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En base a estas premisas surge la pregunta sobre si se justifica usar un broncodilatador de acción prolongada en lugar de uno de acción corta en pacientes con enfermedad leve.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Selección de búsqueda</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Se capturaron 485 referencias (</a:t>
            </a:r>
            <a:r>
              <a:rPr lang="es-ES" sz="1200" kern="1200" dirty="0" err="1">
                <a:solidFill>
                  <a:schemeClr val="tx1"/>
                </a:solidFill>
                <a:effectLst/>
                <a:latin typeface="+mn-lt"/>
                <a:ea typeface="+mn-ea"/>
                <a:cs typeface="+mn-cs"/>
              </a:rPr>
              <a:t>MeSh</a:t>
            </a:r>
            <a:r>
              <a:rPr lang="es-ES" sz="1200" kern="1200" dirty="0">
                <a:solidFill>
                  <a:schemeClr val="tx1"/>
                </a:solidFill>
                <a:effectLst/>
                <a:latin typeface="+mn-lt"/>
                <a:ea typeface="+mn-ea"/>
                <a:cs typeface="+mn-cs"/>
              </a:rPr>
              <a:t>: 465; </a:t>
            </a:r>
            <a:r>
              <a:rPr lang="es-ES" sz="1200" kern="1200" dirty="0" err="1">
                <a:solidFill>
                  <a:schemeClr val="tx1"/>
                </a:solidFill>
                <a:effectLst/>
                <a:latin typeface="+mn-lt"/>
                <a:ea typeface="+mn-ea"/>
                <a:cs typeface="+mn-cs"/>
              </a:rPr>
              <a:t>Tripdatabase</a:t>
            </a:r>
            <a:r>
              <a:rPr lang="es-ES" sz="1200" kern="1200" dirty="0">
                <a:solidFill>
                  <a:schemeClr val="tx1"/>
                </a:solidFill>
                <a:effectLst/>
                <a:latin typeface="+mn-lt"/>
                <a:ea typeface="+mn-ea"/>
                <a:cs typeface="+mn-cs"/>
              </a:rPr>
              <a:t>: 20) seleccionando 2 para responder la pregunta (2 revisiones sistemáticas(314,315).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Resumen de la evidencia</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En términos de eficacia, una revisión sistemática que compara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vs.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(SAMA), en pacientes con obstrucción moderada, muestra mayor beneficio del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en la función pulmonar (incremento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109 ml, 95%IC 80-137 ml), calidad de vida (diferencia de SGQT -3.3 95% IC 0.97-5.63), menores hospitalizaciones (OR 0.34 95%IC 0,15-0.76) y exacerbaciones (OR 0.71 95%IC 0.52-0.95) comparados con el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(314). Otra revisión sistemática comparó la eficacia entre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y LABA en EPOC estable(315).</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La monoterapia con </a:t>
            </a:r>
            <a:r>
              <a:rPr lang="es-ES" sz="1200" kern="1200" dirty="0" err="1">
                <a:solidFill>
                  <a:schemeClr val="tx1"/>
                </a:solidFill>
                <a:effectLst/>
                <a:latin typeface="+mn-lt"/>
                <a:ea typeface="+mn-ea"/>
                <a:cs typeface="+mn-cs"/>
              </a:rPr>
              <a:t>salmeterol</a:t>
            </a:r>
            <a:r>
              <a:rPr lang="es-ES" sz="1200" kern="1200" dirty="0">
                <a:solidFill>
                  <a:schemeClr val="tx1"/>
                </a:solidFill>
                <a:effectLst/>
                <a:latin typeface="+mn-lt"/>
                <a:ea typeface="+mn-ea"/>
                <a:cs typeface="+mn-cs"/>
              </a:rPr>
              <a:t> mostró mayores beneficios en 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(60 ml 95%IC 110-0 ml) y el pico flujo matutino (-10.96 </a:t>
            </a:r>
            <a:r>
              <a:rPr lang="es-ES" sz="1200" kern="1200" dirty="0" err="1">
                <a:solidFill>
                  <a:schemeClr val="tx1"/>
                </a:solidFill>
                <a:effectLst/>
                <a:latin typeface="+mn-lt"/>
                <a:ea typeface="+mn-ea"/>
                <a:cs typeface="+mn-cs"/>
              </a:rPr>
              <a:t>lit</a:t>
            </a:r>
            <a:r>
              <a:rPr lang="es-ES" sz="1200" kern="1200" dirty="0">
                <a:solidFill>
                  <a:schemeClr val="tx1"/>
                </a:solidFill>
                <a:effectLst/>
                <a:latin typeface="+mn-lt"/>
                <a:ea typeface="+mn-ea"/>
                <a:cs typeface="+mn-cs"/>
              </a:rPr>
              <a:t>/min, 95%IC -16.09 a -5.83) comparado con el </a:t>
            </a:r>
            <a:r>
              <a:rPr lang="es-ES" sz="1200" kern="1200" dirty="0" err="1">
                <a:solidFill>
                  <a:schemeClr val="tx1"/>
                </a:solidFill>
                <a:effectLst/>
                <a:latin typeface="+mn-lt"/>
                <a:ea typeface="+mn-ea"/>
                <a:cs typeface="+mn-cs"/>
              </a:rPr>
              <a:t>ipatropio</a:t>
            </a:r>
            <a:r>
              <a:rPr lang="es-ES" sz="1200" kern="1200" dirty="0">
                <a:solidFill>
                  <a:schemeClr val="tx1"/>
                </a:solidFill>
                <a:effectLst/>
                <a:latin typeface="+mn-lt"/>
                <a:ea typeface="+mn-ea"/>
                <a:cs typeface="+mn-cs"/>
              </a:rPr>
              <a:t>, sin diferencia en la calidad de vida, exacerbaciones, uso de medicación de rescate, capacidad de ejercicio o síntomas. El uso de </a:t>
            </a:r>
            <a:r>
              <a:rPr lang="es-ES" sz="1200" kern="1200" dirty="0" err="1">
                <a:solidFill>
                  <a:schemeClr val="tx1"/>
                </a:solidFill>
                <a:effectLst/>
                <a:latin typeface="+mn-lt"/>
                <a:ea typeface="+mn-ea"/>
                <a:cs typeface="+mn-cs"/>
              </a:rPr>
              <a:t>formoterol</a:t>
            </a:r>
            <a:r>
              <a:rPr lang="es-ES" sz="1200" kern="1200" dirty="0">
                <a:solidFill>
                  <a:schemeClr val="tx1"/>
                </a:solidFill>
                <a:effectLst/>
                <a:latin typeface="+mn-lt"/>
                <a:ea typeface="+mn-ea"/>
                <a:cs typeface="+mn-cs"/>
              </a:rPr>
              <a:t> comparado con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parece mostrar mejoría en el pico flujo matutino sin diferencia en 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calidad de vida, disnea o capacidad de ejercicio. </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En términos de seguridad, la revisión sistemática que compara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vs.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mostró menos eventos adversos serios (OR 0.50; 95%IC 0.34-0.73) y eventos específicos de la enfermedad con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(OR 0.59; 95%IC 0.41 to 0.85), sin diferencias en la mortalidad(314). No se encontraron estudios comparativos de monoterapia con broncodilatadores de acción prolongada vs.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 agonistas de acción corta, ni estudios en pacientes con obstrucción leve(315).</a:t>
            </a:r>
            <a:r>
              <a:rPr lang="es-ES"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Conclusiones y recomendaciones</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Las evidencias indican que en términos de eficacia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y los LABA comparados con el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tienen mayores beneficios en la función pulmonar.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además mostró mayores beneficios sobre la disnea, exacerbaciones y calidad de vida con un mejor perfil de seguridad.</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Evidencia ALTA y Recomendación FUERTE</a:t>
            </a:r>
            <a:r>
              <a:rPr lang="es-ES" sz="1200" kern="1200" dirty="0">
                <a:solidFill>
                  <a:schemeClr val="tx1"/>
                </a:solidFill>
                <a:effectLst/>
                <a:latin typeface="+mn-lt"/>
                <a:ea typeface="+mn-ea"/>
                <a:cs typeface="+mn-cs"/>
              </a:rPr>
              <a:t> para en el uso de broncodilatadores de acción prolongada sobre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en términos de mejoría de disnea, calidad de vida y función pulmonar en EPOC con obstrucción moderada a grave.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Evidencia ALTA y recomendación FUERTE</a:t>
            </a:r>
            <a:r>
              <a:rPr lang="es-ES" sz="1200" kern="1200" dirty="0">
                <a:solidFill>
                  <a:schemeClr val="tx1"/>
                </a:solidFill>
                <a:effectLst/>
                <a:latin typeface="+mn-lt"/>
                <a:ea typeface="+mn-ea"/>
                <a:cs typeface="+mn-cs"/>
              </a:rPr>
              <a:t> para el uso de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en términos de mejoría de exacerbaciones y hospitalizaciones.</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guía de práctica clínica de la EPOC ALAT-2014 analizó la pregunta clínica en formato PICO sobre las diferencias de eficacia y seguridad entre</a:t>
            </a:r>
            <a:r>
              <a:rPr lang="es-UY" sz="1200" kern="1200" dirty="0">
                <a:solidFill>
                  <a:schemeClr val="tx1"/>
                </a:solidFill>
                <a:effectLst/>
                <a:latin typeface="+mn-lt"/>
                <a:ea typeface="+mn-ea"/>
                <a:cs typeface="+mn-cs"/>
              </a:rPr>
              <a:t> la </a:t>
            </a:r>
            <a:r>
              <a:rPr lang="es-ES" sz="1200" kern="1200" dirty="0">
                <a:solidFill>
                  <a:schemeClr val="tx1"/>
                </a:solidFill>
                <a:effectLst/>
                <a:latin typeface="+mn-lt"/>
                <a:ea typeface="+mn-ea"/>
                <a:cs typeface="+mn-cs"/>
              </a:rPr>
              <a:t>monoterapia de LAMA y LABA (¿Los </a:t>
            </a:r>
            <a:r>
              <a:rPr lang="es-ES" sz="1200" kern="1200" dirty="0" err="1">
                <a:solidFill>
                  <a:schemeClr val="tx1"/>
                </a:solidFill>
                <a:effectLst/>
                <a:latin typeface="+mn-lt"/>
                <a:ea typeface="+mn-ea"/>
                <a:cs typeface="+mn-cs"/>
              </a:rPr>
              <a:t>antimuscarínicos</a:t>
            </a:r>
            <a:r>
              <a:rPr lang="es-ES" sz="1200" kern="1200" dirty="0">
                <a:solidFill>
                  <a:schemeClr val="tx1"/>
                </a:solidFill>
                <a:effectLst/>
                <a:latin typeface="+mn-lt"/>
                <a:ea typeface="+mn-ea"/>
                <a:cs typeface="+mn-cs"/>
              </a:rPr>
              <a:t> de acción prolongada proporcionan mayores beneficios que los </a:t>
            </a:r>
            <a:r>
              <a:rPr lang="es-ES" sz="1200" kern="1200" dirty="0">
                <a:solidFill>
                  <a:schemeClr val="tx1"/>
                </a:solidFill>
                <a:effectLst/>
                <a:latin typeface="+mn-lt"/>
                <a:ea typeface="+mn-ea"/>
                <a:cs typeface="+mn-cs"/>
                <a:sym typeface="Symbol" charset="2"/>
              </a:rPr>
              <a:t></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de acción prolongada en pacientes con EPOC?)(205). </a:t>
            </a:r>
            <a:r>
              <a:rPr lang="es-VE" sz="1200" kern="1200" dirty="0">
                <a:solidFill>
                  <a:schemeClr val="tx1"/>
                </a:solidFill>
                <a:effectLst/>
                <a:latin typeface="+mn-lt"/>
                <a:ea typeface="+mn-ea"/>
                <a:cs typeface="+mn-cs"/>
              </a:rPr>
              <a:t>Las </a:t>
            </a:r>
            <a:r>
              <a:rPr lang="es-ES" sz="1200" kern="1200" dirty="0">
                <a:solidFill>
                  <a:schemeClr val="tx1"/>
                </a:solidFill>
                <a:effectLst/>
                <a:latin typeface="+mn-lt"/>
                <a:ea typeface="+mn-ea"/>
                <a:cs typeface="+mn-cs"/>
              </a:rPr>
              <a:t>conclusiones y recomendaciones fueron: las evidencias indican que en términos de eficacia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y los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tienen beneficios similares sobre la disnea, función pulmonar, y calidad de vida.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es más efectivo que los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para reducir la frecuencia de exacerbaciones. El perfil de seguridad es similar entre ambas opciones terapéuticas. Evidencia ALTA y Recomendación FUERTE para la no preferencia de algún broncodilatador en particular (LABA o LAMA) en términos de mejoría de disnea, calidad de vida y función pulmonar; Evidencia ALTA y Recomendación FUERTE para el uso de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en pacientes con exacerbaciones frecuentes; Evidencia ALTA y Recomendación DÉBIL para justificar el uso preferencial de </a:t>
            </a:r>
            <a:r>
              <a:rPr lang="es-ES" sz="1200" kern="1200" dirty="0" err="1">
                <a:solidFill>
                  <a:schemeClr val="tx1"/>
                </a:solidFill>
                <a:effectLst/>
                <a:latin typeface="+mn-lt"/>
                <a:ea typeface="+mn-ea"/>
                <a:cs typeface="+mn-cs"/>
              </a:rPr>
              <a:t>HandiHaler</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Respimat</a:t>
            </a:r>
            <a:r>
              <a:rPr lang="es-ES" sz="1200" kern="1200" dirty="0">
                <a:solidFill>
                  <a:schemeClr val="tx1"/>
                </a:solidFill>
                <a:effectLst/>
                <a:latin typeface="+mn-lt"/>
                <a:ea typeface="+mn-ea"/>
                <a:cs typeface="+mn-cs"/>
              </a:rPr>
              <a:t> en pacientes con enfermedad cardíaca concomitante(205). </a:t>
            </a:r>
            <a:endParaRPr lang="es-ES_tradnl"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Resultados similares se han reportado en otras revisiones sistemáticas más recientes</a:t>
            </a:r>
            <a:r>
              <a:rPr lang="es-ES" sz="1200" kern="1200" dirty="0">
                <a:solidFill>
                  <a:schemeClr val="tx1"/>
                </a:solidFill>
                <a:effectLst/>
                <a:latin typeface="+mn-lt"/>
                <a:ea typeface="+mn-ea"/>
                <a:cs typeface="+mn-cs"/>
              </a:rPr>
              <a:t>(369,370)</a:t>
            </a:r>
            <a:r>
              <a:rPr lang="es-VE" sz="1200" kern="1200" dirty="0">
                <a:solidFill>
                  <a:schemeClr val="tx1"/>
                </a:solidFill>
                <a:effectLst/>
                <a:latin typeface="+mn-lt"/>
                <a:ea typeface="+mn-ea"/>
                <a:cs typeface="+mn-cs"/>
              </a:rPr>
              <a:t>.</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60</a:t>
            </a:fld>
            <a:endParaRPr lang="es-ES_tradnl"/>
          </a:p>
        </p:txBody>
      </p:sp>
    </p:spTree>
    <p:extLst>
      <p:ext uri="{BB962C8B-B14F-4D97-AF65-F5344CB8AC3E}">
        <p14:creationId xmlns:p14="http://schemas.microsoft.com/office/powerpoint/2010/main" val="7363316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b="1" kern="1200" dirty="0">
                <a:solidFill>
                  <a:schemeClr val="tx1"/>
                </a:solidFill>
                <a:effectLst/>
                <a:latin typeface="+mn-lt"/>
                <a:ea typeface="+mn-ea"/>
                <a:cs typeface="+mn-cs"/>
              </a:rPr>
              <a:t>Conclusiones y recomendaciones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La evidencia indica que en pacientes con EPOC de bajo riesgo de exacerbación se pueden retirar abruptamente los CIs sin incrementar el riesgo de exacerbación. En los pacientes de alto riesgo de exacerbaciones y en aquellos con recuento de eosinófilos ≥300 cels/µl no deben retirarse los CIs por el incremento del riesgo de exacerbación y deterioro de la función pulmonar.</a:t>
            </a:r>
          </a:p>
          <a:p>
            <a:endParaRPr lang="es-UY"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UY" sz="1200" b="1" kern="1200" dirty="0">
                <a:solidFill>
                  <a:schemeClr val="tx1"/>
                </a:solidFill>
                <a:effectLst/>
                <a:latin typeface="+mn-lt"/>
                <a:ea typeface="+mn-ea"/>
                <a:cs typeface="+mn-cs"/>
              </a:rPr>
              <a:t>Evidencia Moderada </a:t>
            </a:r>
            <a:r>
              <a:rPr lang="es-UY" sz="1200" kern="1200" dirty="0">
                <a:solidFill>
                  <a:schemeClr val="tx1"/>
                </a:solidFill>
                <a:effectLst/>
                <a:latin typeface="+mn-lt"/>
                <a:ea typeface="+mn-ea"/>
                <a:cs typeface="+mn-cs"/>
              </a:rPr>
              <a:t>y </a:t>
            </a:r>
            <a:r>
              <a:rPr lang="es-UY" sz="1200" b="1" kern="1200" dirty="0">
                <a:solidFill>
                  <a:schemeClr val="tx1"/>
                </a:solidFill>
                <a:effectLst/>
                <a:latin typeface="+mn-lt"/>
                <a:ea typeface="+mn-ea"/>
                <a:cs typeface="+mn-cs"/>
              </a:rPr>
              <a:t>Recomendación Fuerte</a:t>
            </a:r>
            <a:r>
              <a:rPr lang="es-UY" sz="1200" kern="1200" dirty="0">
                <a:solidFill>
                  <a:schemeClr val="tx1"/>
                </a:solidFill>
                <a:effectLst/>
                <a:latin typeface="+mn-lt"/>
                <a:ea typeface="+mn-ea"/>
                <a:cs typeface="+mn-cs"/>
              </a:rPr>
              <a:t> para el retiro de CIs en pacientes con EPOC con bajo riesgo de exacerbaciones y recuento bajo de eosinófilos en sangre.</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61</a:t>
            </a:fld>
            <a:endParaRPr lang="es-ES_tradnl"/>
          </a:p>
        </p:txBody>
      </p:sp>
    </p:spTree>
    <p:extLst>
      <p:ext uri="{BB962C8B-B14F-4D97-AF65-F5344CB8AC3E}">
        <p14:creationId xmlns:p14="http://schemas.microsoft.com/office/powerpoint/2010/main" val="18529675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sz="1200" b="1" kern="1200" dirty="0">
                <a:solidFill>
                  <a:schemeClr val="tx1"/>
                </a:solidFill>
                <a:effectLst/>
                <a:latin typeface="+mn-lt"/>
                <a:ea typeface="+mn-ea"/>
                <a:cs typeface="+mn-cs"/>
              </a:rPr>
              <a:t>PAG 80 - 84</a:t>
            </a:r>
          </a:p>
          <a:p>
            <a:endParaRPr lang="es-UY" sz="1200" b="1"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Esquema de tratamiento farmacológico de la EPOC estable</a:t>
            </a:r>
            <a:endParaRPr lang="es-ES_tradnl" dirty="0">
              <a:effectLst/>
            </a:endParaRPr>
          </a:p>
          <a:p>
            <a:r>
              <a:rPr lang="es-ES" sz="1200" b="1" kern="1200" dirty="0">
                <a:solidFill>
                  <a:schemeClr val="tx1"/>
                </a:solidFill>
                <a:effectLst/>
                <a:latin typeface="+mn-lt"/>
                <a:ea typeface="+mn-ea"/>
                <a:cs typeface="+mn-cs"/>
              </a:rPr>
              <a:t>Puntos clave:</a:t>
            </a:r>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La monoterapia con broncodilatadores de acción larga tiene mayor beneficio comparados con los de acción corta.</a:t>
            </a:r>
          </a:p>
          <a:p>
            <a:pPr lvl="0"/>
            <a:endParaRPr lang="es-ES_tradnl" dirty="0">
              <a:effectLst/>
            </a:endParaRPr>
          </a:p>
          <a:p>
            <a:pPr lvl="0"/>
            <a:r>
              <a:rPr lang="es-ES" sz="1200" kern="1200" dirty="0">
                <a:solidFill>
                  <a:schemeClr val="tx1"/>
                </a:solidFill>
                <a:effectLst/>
                <a:latin typeface="+mn-lt"/>
                <a:ea typeface="+mn-ea"/>
                <a:cs typeface="+mn-cs"/>
              </a:rPr>
              <a:t>La monoterapia con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o </a:t>
            </a:r>
            <a:r>
              <a:rPr lang="es-ES" sz="1200" kern="1200" dirty="0" err="1">
                <a:solidFill>
                  <a:schemeClr val="tx1"/>
                </a:solidFill>
                <a:effectLst/>
                <a:latin typeface="+mn-lt"/>
                <a:ea typeface="+mn-ea"/>
                <a:cs typeface="+mn-cs"/>
              </a:rPr>
              <a:t>LAMAs</a:t>
            </a:r>
            <a:r>
              <a:rPr lang="es-ES" sz="1200" kern="1200" dirty="0">
                <a:solidFill>
                  <a:schemeClr val="tx1"/>
                </a:solidFill>
                <a:effectLst/>
                <a:latin typeface="+mn-lt"/>
                <a:ea typeface="+mn-ea"/>
                <a:cs typeface="+mn-cs"/>
              </a:rPr>
              <a:t> son equivalentes y pueden ser usados indistintamente para el tratamiento de la disnea, mejorar la calidad de vida y la función pulmonar de pacientes con EPOC. Se recomienda el uso de monoterapia con </a:t>
            </a:r>
            <a:r>
              <a:rPr lang="es-ES" sz="1200" kern="1200" dirty="0" err="1">
                <a:solidFill>
                  <a:schemeClr val="tx1"/>
                </a:solidFill>
                <a:effectLst/>
                <a:latin typeface="+mn-lt"/>
                <a:ea typeface="+mn-ea"/>
                <a:cs typeface="+mn-cs"/>
              </a:rPr>
              <a:t>LAMAs</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en pacientes con exacerbaciones frecuentes. </a:t>
            </a:r>
          </a:p>
          <a:p>
            <a:pPr lvl="0"/>
            <a:endParaRPr lang="es-ES_tradnl" dirty="0">
              <a:effectLst/>
            </a:endParaRPr>
          </a:p>
          <a:p>
            <a:pPr lvl="0"/>
            <a:r>
              <a:rPr lang="es-ES" sz="1200" kern="1200" dirty="0">
                <a:solidFill>
                  <a:schemeClr val="tx1"/>
                </a:solidFill>
                <a:effectLst/>
                <a:latin typeface="+mn-lt"/>
                <a:ea typeface="+mn-ea"/>
                <a:cs typeface="+mn-cs"/>
              </a:rPr>
              <a:t>En términos de eficacia la monoterapia con LAMA y la terapia combinada (LABA/CI) son similares. La doble terapia broncodilatadora (LABA/LAMA) en términos de eficacia tiene mayores beneficios sobre la función pulmonar y en el riesgo de exacerbaciones comparado con la terapia combinada (LABA/CI). En relación a la seguridad, existe evidencia que asocia mayor riesgo de neumonía con la terapia combinación (LABA/CI).</a:t>
            </a:r>
            <a:endParaRPr lang="es-ES_tradnl" dirty="0">
              <a:effectLst/>
            </a:endParaRPr>
          </a:p>
          <a:p>
            <a:pPr lvl="0"/>
            <a:r>
              <a:rPr lang="es-ES" sz="1200" kern="1200" dirty="0">
                <a:solidFill>
                  <a:schemeClr val="tx1"/>
                </a:solidFill>
                <a:effectLst/>
                <a:latin typeface="+mn-lt"/>
                <a:ea typeface="+mn-ea"/>
                <a:cs typeface="+mn-cs"/>
              </a:rPr>
              <a:t>La triple terapia comparada con doble terapia LABA/LAMA muestra mayores beneficios sobre el riesgo de exacerbaciones moderadas a severas.</a:t>
            </a:r>
          </a:p>
          <a:p>
            <a:pPr lvl="0"/>
            <a:endParaRPr lang="es-ES_tradnl" dirty="0">
              <a:effectLst/>
            </a:endParaRPr>
          </a:p>
          <a:p>
            <a:pPr lvl="0"/>
            <a:r>
              <a:rPr lang="es-ES" sz="1200" kern="1200" dirty="0">
                <a:solidFill>
                  <a:schemeClr val="tx1"/>
                </a:solidFill>
                <a:effectLst/>
                <a:latin typeface="+mn-lt"/>
                <a:ea typeface="+mn-ea"/>
                <a:cs typeface="+mn-cs"/>
              </a:rPr>
              <a:t>Se recomienda el uso de la doble terapia broncodilatadora (LABA/LAMA) en pacientes con EPOC moderado a grave que persisten sintomáticos o con calidad de vida muy afectada recibiendo monoterapia broncodilatadora. </a:t>
            </a:r>
            <a:endParaRPr lang="es-ES_tradnl" dirty="0">
              <a:effectLst/>
            </a:endParaRPr>
          </a:p>
          <a:p>
            <a:pPr lvl="0"/>
            <a:r>
              <a:rPr lang="es-ES" sz="1200" kern="1200" dirty="0">
                <a:solidFill>
                  <a:schemeClr val="tx1"/>
                </a:solidFill>
                <a:effectLst/>
                <a:latin typeface="+mn-lt"/>
                <a:ea typeface="+mn-ea"/>
                <a:cs typeface="+mn-cs"/>
              </a:rPr>
              <a:t>Se recomienda el uso de la triple terapia (LABA/LABA/CI) en aquellos pacientes con enfermedad grave con recuentos de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en sangre ≥300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/µL, o en </a:t>
            </a:r>
            <a:r>
              <a:rPr lang="es-ES" sz="1200" kern="1200" dirty="0" err="1">
                <a:solidFill>
                  <a:schemeClr val="tx1"/>
                </a:solidFill>
                <a:effectLst/>
                <a:latin typeface="+mn-lt"/>
                <a:ea typeface="+mn-ea"/>
                <a:cs typeface="+mn-cs"/>
              </a:rPr>
              <a:t>exacerbadores</a:t>
            </a:r>
            <a:r>
              <a:rPr lang="es-ES" sz="1200" kern="1200" dirty="0">
                <a:solidFill>
                  <a:schemeClr val="tx1"/>
                </a:solidFill>
                <a:effectLst/>
                <a:latin typeface="+mn-lt"/>
                <a:ea typeface="+mn-ea"/>
                <a:cs typeface="+mn-cs"/>
              </a:rPr>
              <a:t> frecuentes (≥2 exacerbaciones que requiera el uso de </a:t>
            </a:r>
            <a:r>
              <a:rPr lang="es-ES" sz="1200" kern="1200" dirty="0" err="1">
                <a:solidFill>
                  <a:schemeClr val="tx1"/>
                </a:solidFill>
                <a:effectLst/>
                <a:latin typeface="+mn-lt"/>
                <a:ea typeface="+mn-ea"/>
                <a:cs typeface="+mn-cs"/>
              </a:rPr>
              <a:t>corticosteroides</a:t>
            </a:r>
            <a:r>
              <a:rPr lang="es-ES" sz="1200" kern="1200" dirty="0">
                <a:solidFill>
                  <a:schemeClr val="tx1"/>
                </a:solidFill>
                <a:effectLst/>
                <a:latin typeface="+mn-lt"/>
                <a:ea typeface="+mn-ea"/>
                <a:cs typeface="+mn-cs"/>
              </a:rPr>
              <a:t> y/o antibióticos o ≥1 hospitalizaciones por exacerbación en el último año) con recuento de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≥100 </a:t>
            </a:r>
            <a:r>
              <a:rPr lang="es-ES" sz="1200" kern="1200" dirty="0" err="1">
                <a:solidFill>
                  <a:schemeClr val="tx1"/>
                </a:solidFill>
                <a:effectLst/>
                <a:latin typeface="+mn-lt"/>
                <a:ea typeface="+mn-ea"/>
                <a:cs typeface="+mn-cs"/>
              </a:rPr>
              <a:t>cels</a:t>
            </a:r>
            <a:r>
              <a:rPr lang="es-ES" sz="1200" kern="1200" dirty="0">
                <a:solidFill>
                  <a:schemeClr val="tx1"/>
                </a:solidFill>
                <a:effectLst/>
                <a:latin typeface="+mn-lt"/>
                <a:ea typeface="+mn-ea"/>
                <a:cs typeface="+mn-cs"/>
              </a:rPr>
              <a:t>/µL que reciben doble terapia broncodilatadora (LABA/LAMA) o terapia combinada (LABA/CI).</a:t>
            </a:r>
          </a:p>
          <a:p>
            <a:pPr lvl="0"/>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El beneficio del uso de </a:t>
            </a:r>
            <a:r>
              <a:rPr lang="es-ES" sz="1200" kern="1200" dirty="0" err="1">
                <a:solidFill>
                  <a:schemeClr val="tx1"/>
                </a:solidFill>
                <a:effectLst/>
                <a:latin typeface="+mn-lt"/>
                <a:ea typeface="+mn-ea"/>
                <a:cs typeface="+mn-cs"/>
              </a:rPr>
              <a:t>CIs</a:t>
            </a:r>
            <a:r>
              <a:rPr lang="es-ES" sz="1200" kern="1200" dirty="0">
                <a:solidFill>
                  <a:schemeClr val="tx1"/>
                </a:solidFill>
                <a:effectLst/>
                <a:latin typeface="+mn-lt"/>
                <a:ea typeface="+mn-ea"/>
                <a:cs typeface="+mn-cs"/>
              </a:rPr>
              <a:t> en pacientes con recuento elevado de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en sangre en términos de disminución de riesgo de exacerbaciones, se debe contrapesar con el aumento de riesgo de neumonía.</a:t>
            </a:r>
            <a:endParaRPr lang="es-ES_tradnl"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Es posible retirar abruptamente el CI en pacientes con EPOC con bajo riesgo de exacerbación sin incrementar el riesgo de estas. No se debe retirar el CI en pacientes de alto riesgo de exacerbación o en aquellos con recuento de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≥300 </a:t>
            </a:r>
            <a:r>
              <a:rPr lang="es-ES" sz="1200" kern="1200" dirty="0" err="1">
                <a:solidFill>
                  <a:schemeClr val="tx1"/>
                </a:solidFill>
                <a:effectLst/>
                <a:latin typeface="+mn-lt"/>
                <a:ea typeface="+mn-ea"/>
                <a:cs typeface="+mn-cs"/>
              </a:rPr>
              <a:t>cels</a:t>
            </a:r>
            <a:r>
              <a:rPr lang="es-ES" sz="1200" kern="1200" dirty="0">
                <a:solidFill>
                  <a:schemeClr val="tx1"/>
                </a:solidFill>
                <a:effectLst/>
                <a:latin typeface="+mn-lt"/>
                <a:ea typeface="+mn-ea"/>
                <a:cs typeface="+mn-cs"/>
              </a:rPr>
              <a:t>/µl debido al incremento del riesgo de exacerbarse y deterioro de la función pulmonar.</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tratamiento farmacológico de la EPOC se realiza en forma progresiva y escalonada de acuerdo a la gravedad de la enfermedad (disnea, obstrucción y exacerbaciones) y puede ser modificado en función de la respuesta al mismo. La figura 3 muestra el esquema general de tratamiento</a:t>
            </a:r>
            <a:r>
              <a:rPr lang="es-ES" sz="1200" b="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de acuerdo al nivel de gravedad de la EPOC. </a:t>
            </a:r>
          </a:p>
          <a:p>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pacientes con indicador de gravedad leve se recomienda iniciar tratamiento con monoterapia broncodilatadora de preferencia de acción prolongada (LAMA o LABA). </a:t>
            </a:r>
          </a:p>
          <a:p>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los pacientes con enfermedad moderada (al menos uno: disnea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2,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79-50%, 1 exacerbación sin hospitalización en el último año) se recomienda iniciar con monoterapia broncodilatadora (LAMA o LABA), de preferencia frente al uso de LABA/IC por el riesgo aumentado de neumonía asociado al uso de CI. Según respuesta, se puede escalar a LAMA/LABA o a triple terapia si el tratamiento se inició con terapia combinada.  Se sugieren en estos pacientes un punto de corte del recuento de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&lt;100 </a:t>
            </a:r>
            <a:r>
              <a:rPr lang="es-ES" sz="1200" kern="1200" dirty="0" err="1">
                <a:solidFill>
                  <a:schemeClr val="tx1"/>
                </a:solidFill>
                <a:effectLst/>
                <a:latin typeface="+mn-lt"/>
                <a:ea typeface="+mn-ea"/>
                <a:cs typeface="+mn-cs"/>
              </a:rPr>
              <a:t>cels</a:t>
            </a:r>
            <a:r>
              <a:rPr lang="es-ES" sz="1200" kern="1200" dirty="0">
                <a:solidFill>
                  <a:schemeClr val="tx1"/>
                </a:solidFill>
                <a:effectLst/>
                <a:latin typeface="+mn-lt"/>
                <a:ea typeface="+mn-ea"/>
                <a:cs typeface="+mn-cs"/>
              </a:rPr>
              <a:t>/µl para escalar a LAMA/LABA y ≥100 </a:t>
            </a:r>
            <a:r>
              <a:rPr lang="es-ES" sz="1200" kern="1200" dirty="0" err="1">
                <a:solidFill>
                  <a:schemeClr val="tx1"/>
                </a:solidFill>
                <a:effectLst/>
                <a:latin typeface="+mn-lt"/>
                <a:ea typeface="+mn-ea"/>
                <a:cs typeface="+mn-cs"/>
              </a:rPr>
              <a:t>cels</a:t>
            </a:r>
            <a:r>
              <a:rPr lang="es-ES" sz="1200" kern="1200" dirty="0">
                <a:solidFill>
                  <a:schemeClr val="tx1"/>
                </a:solidFill>
                <a:effectLst/>
                <a:latin typeface="+mn-lt"/>
                <a:ea typeface="+mn-ea"/>
                <a:cs typeface="+mn-cs"/>
              </a:rPr>
              <a:t>/µl. para la triple terapia(359,401).</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Este indicado escalar a triple terapia (LABA/LAMA /CI) en pacientes con enfermedad grave </a:t>
            </a:r>
            <a:r>
              <a:rPr lang="es-ES" sz="1200" kern="1200" dirty="0" err="1">
                <a:solidFill>
                  <a:schemeClr val="tx1"/>
                </a:solidFill>
                <a:effectLst/>
                <a:latin typeface="+mn-lt"/>
                <a:ea typeface="+mn-ea"/>
                <a:cs typeface="+mn-cs"/>
              </a:rPr>
              <a:t>exacerbadores</a:t>
            </a:r>
            <a:r>
              <a:rPr lang="es-ES" sz="1200" kern="1200" dirty="0">
                <a:solidFill>
                  <a:schemeClr val="tx1"/>
                </a:solidFill>
                <a:effectLst/>
                <a:latin typeface="+mn-lt"/>
                <a:ea typeface="+mn-ea"/>
                <a:cs typeface="+mn-cs"/>
              </a:rPr>
              <a:t> frecuentes (≥2 exacerbaciones que requiera el uso de </a:t>
            </a:r>
            <a:r>
              <a:rPr lang="es-ES" sz="1200" kern="1200" dirty="0" err="1">
                <a:solidFill>
                  <a:schemeClr val="tx1"/>
                </a:solidFill>
                <a:effectLst/>
                <a:latin typeface="+mn-lt"/>
                <a:ea typeface="+mn-ea"/>
                <a:cs typeface="+mn-cs"/>
              </a:rPr>
              <a:t>corticosteroides</a:t>
            </a:r>
            <a:r>
              <a:rPr lang="es-ES" sz="1200" kern="1200" dirty="0">
                <a:solidFill>
                  <a:schemeClr val="tx1"/>
                </a:solidFill>
                <a:effectLst/>
                <a:latin typeface="+mn-lt"/>
                <a:ea typeface="+mn-ea"/>
                <a:cs typeface="+mn-cs"/>
              </a:rPr>
              <a:t> y/o antibióticos o ≥1 hospitalizaciones por exacerbación en el último año) con recuento de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≥100 </a:t>
            </a:r>
            <a:r>
              <a:rPr lang="es-ES" sz="1200" kern="1200" dirty="0" err="1">
                <a:solidFill>
                  <a:schemeClr val="tx1"/>
                </a:solidFill>
                <a:effectLst/>
                <a:latin typeface="+mn-lt"/>
                <a:ea typeface="+mn-ea"/>
                <a:cs typeface="+mn-cs"/>
              </a:rPr>
              <a:t>cels</a:t>
            </a:r>
            <a:r>
              <a:rPr lang="es-ES" sz="1200" kern="1200" dirty="0">
                <a:solidFill>
                  <a:schemeClr val="tx1"/>
                </a:solidFill>
                <a:effectLst/>
                <a:latin typeface="+mn-lt"/>
                <a:ea typeface="+mn-ea"/>
                <a:cs typeface="+mn-cs"/>
              </a:rPr>
              <a:t>/µL que reciben doble terapia broncodilatadora (LABA/LAMA) o terapia combinada (LABA/CI).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pacientes con enfermedad grave (al menos uno: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3-4,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&lt; 50%, ≥2 exacerbaciones en el último año u hospitalización por exacerbación ≥1) se recomienda iniciar con LAMA/LABA salvo en aquellos con recuento de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≥300cels/µl en quienes se recomienda LABA/LAMA/CI. Este indicado escalar a triple terapia LABA/LAMA/CI en pacientes que iniciaron LAMA/LABA que persisten con exacerbaciones y tienen recuento de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≥100cels/µl o considerar el uso de </a:t>
            </a:r>
            <a:r>
              <a:rPr lang="es-ES" sz="1200" kern="1200" dirty="0" err="1">
                <a:solidFill>
                  <a:schemeClr val="tx1"/>
                </a:solidFill>
                <a:effectLst/>
                <a:latin typeface="+mn-lt"/>
                <a:ea typeface="+mn-ea"/>
                <a:cs typeface="+mn-cs"/>
              </a:rPr>
              <a:t>roflumilast</a:t>
            </a:r>
            <a:r>
              <a:rPr lang="es-ES" sz="1200" kern="1200" dirty="0">
                <a:solidFill>
                  <a:schemeClr val="tx1"/>
                </a:solidFill>
                <a:effectLst/>
                <a:latin typeface="+mn-lt"/>
                <a:ea typeface="+mn-ea"/>
                <a:cs typeface="+mn-cs"/>
              </a:rPr>
              <a:t> o </a:t>
            </a:r>
            <a:r>
              <a:rPr lang="es-ES" sz="1200" kern="1200" dirty="0" err="1">
                <a:solidFill>
                  <a:schemeClr val="tx1"/>
                </a:solidFill>
                <a:effectLst/>
                <a:latin typeface="+mn-lt"/>
                <a:ea typeface="+mn-ea"/>
                <a:cs typeface="+mn-cs"/>
              </a:rPr>
              <a:t>azitromicina</a:t>
            </a:r>
            <a:r>
              <a:rPr lang="es-ES" sz="1200" kern="1200" dirty="0">
                <a:solidFill>
                  <a:schemeClr val="tx1"/>
                </a:solidFill>
                <a:effectLst/>
                <a:latin typeface="+mn-lt"/>
                <a:ea typeface="+mn-ea"/>
                <a:cs typeface="+mn-cs"/>
              </a:rPr>
              <a:t> con recuento de </a:t>
            </a:r>
            <a:r>
              <a:rPr lang="es-ES" sz="1200" kern="1200" dirty="0" err="1">
                <a:solidFill>
                  <a:schemeClr val="tx1"/>
                </a:solidFill>
                <a:effectLst/>
                <a:latin typeface="+mn-lt"/>
                <a:ea typeface="+mn-ea"/>
                <a:cs typeface="+mn-cs"/>
              </a:rPr>
              <a:t>eosinófilos</a:t>
            </a:r>
            <a:r>
              <a:rPr lang="es-ES" sz="1200" kern="1200" dirty="0">
                <a:solidFill>
                  <a:schemeClr val="tx1"/>
                </a:solidFill>
                <a:effectLst/>
                <a:latin typeface="+mn-lt"/>
                <a:ea typeface="+mn-ea"/>
                <a:cs typeface="+mn-cs"/>
              </a:rPr>
              <a:t> &lt;100cels/µl.</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Las medidas generales de tratamiento y prevención deben aplicarse en todos los pacientes, independientemente del nivel de gravedad.</a:t>
            </a:r>
          </a:p>
          <a:p>
            <a:endParaRPr lang="es-ES"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Otros tratamientos farmacológicos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aquellos pacientes con EPOC que no reciben CI, el tratamiento regular con </a:t>
            </a:r>
            <a:r>
              <a:rPr lang="es-ES" sz="1200" kern="1200" dirty="0" err="1">
                <a:solidFill>
                  <a:schemeClr val="tx1"/>
                </a:solidFill>
                <a:effectLst/>
                <a:latin typeface="+mn-lt"/>
                <a:ea typeface="+mn-ea"/>
                <a:cs typeface="+mn-cs"/>
              </a:rPr>
              <a:t>mucolíticos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carbocisteína</a:t>
            </a:r>
            <a:r>
              <a:rPr lang="es-ES" sz="1200" kern="1200" dirty="0">
                <a:solidFill>
                  <a:schemeClr val="tx1"/>
                </a:solidFill>
                <a:effectLst/>
                <a:latin typeface="+mn-lt"/>
                <a:ea typeface="+mn-ea"/>
                <a:cs typeface="+mn-cs"/>
              </a:rPr>
              <a:t> y N-</a:t>
            </a:r>
            <a:r>
              <a:rPr lang="es-ES" sz="1200" kern="1200" dirty="0" err="1">
                <a:solidFill>
                  <a:schemeClr val="tx1"/>
                </a:solidFill>
                <a:effectLst/>
                <a:latin typeface="+mn-lt"/>
                <a:ea typeface="+mn-ea"/>
                <a:cs typeface="+mn-cs"/>
              </a:rPr>
              <a:t>acetilcisteína</a:t>
            </a:r>
            <a:r>
              <a:rPr lang="es-ES" sz="1200" kern="1200" dirty="0">
                <a:solidFill>
                  <a:schemeClr val="tx1"/>
                </a:solidFill>
                <a:effectLst/>
                <a:latin typeface="+mn-lt"/>
                <a:ea typeface="+mn-ea"/>
                <a:cs typeface="+mn-cs"/>
              </a:rPr>
              <a:t>) puede reducir modestamente las exacerbaciones y mejorar el estado de salud(402,403). La gran heterogeneidad de las poblaciones incluida en estos estudios, las dosis usadas y los tratamientos concomitantes, no permiten identificar con mejor precisión la población de mayor probabilidad de beneficio con el uso de estos agentes.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indicación de administración profiláctica de antibióticos en pacientes con exacerbaciones infecciosas frecuentes se aborda en la sección de exacerbaciones.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62</a:t>
            </a:fld>
            <a:endParaRPr lang="es-ES_tradnl"/>
          </a:p>
        </p:txBody>
      </p:sp>
    </p:spTree>
    <p:extLst>
      <p:ext uri="{BB962C8B-B14F-4D97-AF65-F5344CB8AC3E}">
        <p14:creationId xmlns:p14="http://schemas.microsoft.com/office/powerpoint/2010/main" val="4879715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Figura 3. Esquema general de tratamiento de acuerdo al nivel de gravedad de la EPOC</a:t>
            </a:r>
            <a:endParaRPr lang="es-ES_tradnl" sz="1200" kern="1200" dirty="0">
              <a:solidFill>
                <a:schemeClr val="tx1"/>
              </a:solidFill>
              <a:effectLst/>
              <a:latin typeface="+mn-lt"/>
              <a:ea typeface="+mn-ea"/>
              <a:cs typeface="+mn-cs"/>
            </a:endParaRPr>
          </a:p>
          <a:p>
            <a:endParaRPr lang="es-UY" sz="1200" b="1" kern="1200" dirty="0">
              <a:solidFill>
                <a:schemeClr val="tx1"/>
              </a:solidFill>
              <a:effectLst/>
              <a:latin typeface="+mn-lt"/>
              <a:ea typeface="+mn-ea"/>
              <a:cs typeface="+mn-cs"/>
            </a:endParaRPr>
          </a:p>
          <a:p>
            <a:endParaRPr lang="es-UY" sz="1200" b="1"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EXACERBACIONES DE EPOC </a:t>
            </a:r>
            <a:endParaRPr lang="es-ES_tradnl" sz="1100" kern="1200" dirty="0">
              <a:solidFill>
                <a:schemeClr val="tx1"/>
              </a:solidFill>
              <a:effectLst/>
              <a:latin typeface="+mn-lt"/>
              <a:ea typeface="+mn-ea"/>
              <a:cs typeface="+mn-cs"/>
            </a:endParaRPr>
          </a:p>
          <a:p>
            <a:pPr lvl="0"/>
            <a:r>
              <a:rPr lang="es-UY" sz="1200" kern="1200" dirty="0">
                <a:solidFill>
                  <a:schemeClr val="tx1"/>
                </a:solidFill>
                <a:effectLst/>
                <a:latin typeface="+mn-lt"/>
                <a:ea typeface="+mn-ea"/>
                <a:cs typeface="+mn-cs"/>
              </a:rPr>
              <a:t>Definición</a:t>
            </a:r>
            <a:endParaRPr lang="es-ES_tradnl" sz="1100" kern="1200" dirty="0">
              <a:solidFill>
                <a:schemeClr val="tx1"/>
              </a:solidFill>
              <a:effectLst/>
              <a:latin typeface="+mn-lt"/>
              <a:ea typeface="+mn-ea"/>
              <a:cs typeface="+mn-cs"/>
            </a:endParaRPr>
          </a:p>
          <a:p>
            <a:pPr lvl="0"/>
            <a:r>
              <a:rPr lang="es-UY" sz="1200" kern="1200" dirty="0">
                <a:solidFill>
                  <a:schemeClr val="tx1"/>
                </a:solidFill>
                <a:effectLst/>
                <a:latin typeface="+mn-lt"/>
                <a:ea typeface="+mn-ea"/>
                <a:cs typeface="+mn-cs"/>
              </a:rPr>
              <a:t>Epidemiologia e impacto</a:t>
            </a:r>
            <a:endParaRPr lang="es-ES_tradnl" sz="1100" kern="1200" dirty="0">
              <a:solidFill>
                <a:schemeClr val="tx1"/>
              </a:solidFill>
              <a:effectLst/>
              <a:latin typeface="+mn-lt"/>
              <a:ea typeface="+mn-ea"/>
              <a:cs typeface="+mn-cs"/>
            </a:endParaRPr>
          </a:p>
          <a:p>
            <a:pPr lvl="0"/>
            <a:r>
              <a:rPr lang="es-UY" sz="1200" kern="1200" dirty="0">
                <a:solidFill>
                  <a:schemeClr val="tx1"/>
                </a:solidFill>
                <a:effectLst/>
                <a:latin typeface="+mn-lt"/>
                <a:ea typeface="+mn-ea"/>
                <a:cs typeface="+mn-cs"/>
              </a:rPr>
              <a:t>Clasificación</a:t>
            </a:r>
            <a:endParaRPr lang="es-ES_tradnl" sz="1100" kern="1200" dirty="0">
              <a:solidFill>
                <a:schemeClr val="tx1"/>
              </a:solidFill>
              <a:effectLst/>
              <a:latin typeface="+mn-lt"/>
              <a:ea typeface="+mn-ea"/>
              <a:cs typeface="+mn-cs"/>
            </a:endParaRPr>
          </a:p>
          <a:p>
            <a:pPr lvl="0"/>
            <a:r>
              <a:rPr lang="es-UY" sz="1200" kern="1200" dirty="0">
                <a:solidFill>
                  <a:schemeClr val="tx1"/>
                </a:solidFill>
                <a:effectLst/>
                <a:latin typeface="+mn-lt"/>
                <a:ea typeface="+mn-ea"/>
                <a:cs typeface="+mn-cs"/>
              </a:rPr>
              <a:t>Etiología</a:t>
            </a:r>
            <a:endParaRPr lang="es-ES_tradnl" sz="1100" kern="1200" dirty="0">
              <a:solidFill>
                <a:schemeClr val="tx1"/>
              </a:solidFill>
              <a:effectLst/>
              <a:latin typeface="+mn-lt"/>
              <a:ea typeface="+mn-ea"/>
              <a:cs typeface="+mn-cs"/>
            </a:endParaRPr>
          </a:p>
          <a:p>
            <a:pPr lvl="0"/>
            <a:r>
              <a:rPr lang="es-UY" sz="1200" kern="1200" dirty="0">
                <a:solidFill>
                  <a:schemeClr val="tx1"/>
                </a:solidFill>
                <a:effectLst/>
                <a:latin typeface="+mn-lt"/>
                <a:ea typeface="+mn-ea"/>
                <a:cs typeface="+mn-cs"/>
              </a:rPr>
              <a:t>Diagnostico diferencial</a:t>
            </a:r>
            <a:endParaRPr lang="es-ES_tradnl" sz="1100" kern="1200" dirty="0">
              <a:solidFill>
                <a:schemeClr val="tx1"/>
              </a:solidFill>
              <a:effectLst/>
              <a:latin typeface="+mn-lt"/>
              <a:ea typeface="+mn-ea"/>
              <a:cs typeface="+mn-cs"/>
            </a:endParaRPr>
          </a:p>
          <a:p>
            <a:pPr lvl="0"/>
            <a:r>
              <a:rPr lang="es-UY" sz="1200" kern="1200" dirty="0">
                <a:solidFill>
                  <a:schemeClr val="tx1"/>
                </a:solidFill>
                <a:effectLst/>
                <a:latin typeface="+mn-lt"/>
                <a:ea typeface="+mn-ea"/>
                <a:cs typeface="+mn-cs"/>
              </a:rPr>
              <a:t>Manejo</a:t>
            </a:r>
            <a:endParaRPr lang="es-ES_tradnl" sz="1100" kern="1200" dirty="0">
              <a:solidFill>
                <a:schemeClr val="tx1"/>
              </a:solidFill>
              <a:effectLst/>
              <a:latin typeface="+mn-lt"/>
              <a:ea typeface="+mn-ea"/>
              <a:cs typeface="+mn-cs"/>
            </a:endParaRPr>
          </a:p>
          <a:p>
            <a:pPr lvl="1"/>
            <a:r>
              <a:rPr lang="es-UY" sz="1200" kern="1200" dirty="0">
                <a:solidFill>
                  <a:schemeClr val="tx1"/>
                </a:solidFill>
                <a:effectLst/>
                <a:latin typeface="+mn-lt"/>
                <a:ea typeface="+mn-ea"/>
                <a:cs typeface="+mn-cs"/>
              </a:rPr>
              <a:t>Farmacológico y no farmacológico</a:t>
            </a:r>
            <a:endParaRPr lang="es-ES_tradnl" sz="1100" kern="1200" dirty="0">
              <a:solidFill>
                <a:schemeClr val="tx1"/>
              </a:solidFill>
              <a:effectLst/>
              <a:latin typeface="+mn-lt"/>
              <a:ea typeface="+mn-ea"/>
              <a:cs typeface="+mn-cs"/>
            </a:endParaRPr>
          </a:p>
          <a:p>
            <a:pPr lvl="1"/>
            <a:r>
              <a:rPr lang="es-UY" sz="1200" kern="1200" dirty="0">
                <a:solidFill>
                  <a:schemeClr val="tx1"/>
                </a:solidFill>
                <a:effectLst/>
                <a:latin typeface="+mn-lt"/>
                <a:ea typeface="+mn-ea"/>
                <a:cs typeface="+mn-cs"/>
              </a:rPr>
              <a:t>VMNI e invasiva</a:t>
            </a:r>
            <a:endParaRPr lang="es-ES_tradnl" sz="1100" kern="1200" dirty="0">
              <a:solidFill>
                <a:schemeClr val="tx1"/>
              </a:solidFill>
              <a:effectLst/>
              <a:latin typeface="+mn-lt"/>
              <a:ea typeface="+mn-ea"/>
              <a:cs typeface="+mn-cs"/>
            </a:endParaRPr>
          </a:p>
          <a:p>
            <a:pPr lvl="0"/>
            <a:r>
              <a:rPr lang="es-UY" sz="1200" kern="1200" dirty="0">
                <a:solidFill>
                  <a:schemeClr val="tx1"/>
                </a:solidFill>
                <a:effectLst/>
                <a:latin typeface="+mn-lt"/>
                <a:ea typeface="+mn-ea"/>
                <a:cs typeface="+mn-cs"/>
              </a:rPr>
              <a:t>Prevención</a:t>
            </a:r>
            <a:endParaRPr lang="es-ES_tradnl" sz="11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63</a:t>
            </a:fld>
            <a:endParaRPr lang="es-ES_tradnl"/>
          </a:p>
        </p:txBody>
      </p:sp>
    </p:spTree>
    <p:extLst>
      <p:ext uri="{BB962C8B-B14F-4D97-AF65-F5344CB8AC3E}">
        <p14:creationId xmlns:p14="http://schemas.microsoft.com/office/powerpoint/2010/main" val="6778116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Figura 3. Esquema general de tratamiento de acuerdo al nivel de gravedad de la EPOC</a:t>
            </a:r>
            <a:endParaRPr lang="es-ES_tradnl" sz="1200" kern="1200" dirty="0">
              <a:solidFill>
                <a:schemeClr val="tx1"/>
              </a:solidFill>
              <a:effectLst/>
              <a:latin typeface="+mn-lt"/>
              <a:ea typeface="+mn-ea"/>
              <a:cs typeface="+mn-cs"/>
            </a:endParaRPr>
          </a:p>
          <a:p>
            <a:endParaRPr lang="es-UY" sz="1200" b="1" kern="1200" dirty="0">
              <a:solidFill>
                <a:schemeClr val="tx1"/>
              </a:solidFill>
              <a:effectLst/>
              <a:latin typeface="+mn-lt"/>
              <a:ea typeface="+mn-ea"/>
              <a:cs typeface="+mn-cs"/>
            </a:endParaRPr>
          </a:p>
          <a:p>
            <a:endParaRPr lang="es-UY" sz="1200" b="1"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EXACERBACIONES DE EPOC </a:t>
            </a:r>
            <a:endParaRPr lang="es-ES_tradnl" sz="1100" kern="1200" dirty="0">
              <a:solidFill>
                <a:schemeClr val="tx1"/>
              </a:solidFill>
              <a:effectLst/>
              <a:latin typeface="+mn-lt"/>
              <a:ea typeface="+mn-ea"/>
              <a:cs typeface="+mn-cs"/>
            </a:endParaRPr>
          </a:p>
          <a:p>
            <a:pPr lvl="0"/>
            <a:r>
              <a:rPr lang="es-UY" sz="1200" kern="1200" dirty="0">
                <a:solidFill>
                  <a:schemeClr val="tx1"/>
                </a:solidFill>
                <a:effectLst/>
                <a:latin typeface="+mn-lt"/>
                <a:ea typeface="+mn-ea"/>
                <a:cs typeface="+mn-cs"/>
              </a:rPr>
              <a:t>Definición</a:t>
            </a:r>
            <a:endParaRPr lang="es-ES_tradnl" sz="1100" kern="1200" dirty="0">
              <a:solidFill>
                <a:schemeClr val="tx1"/>
              </a:solidFill>
              <a:effectLst/>
              <a:latin typeface="+mn-lt"/>
              <a:ea typeface="+mn-ea"/>
              <a:cs typeface="+mn-cs"/>
            </a:endParaRPr>
          </a:p>
          <a:p>
            <a:pPr lvl="0"/>
            <a:r>
              <a:rPr lang="es-UY" sz="1200" kern="1200" dirty="0">
                <a:solidFill>
                  <a:schemeClr val="tx1"/>
                </a:solidFill>
                <a:effectLst/>
                <a:latin typeface="+mn-lt"/>
                <a:ea typeface="+mn-ea"/>
                <a:cs typeface="+mn-cs"/>
              </a:rPr>
              <a:t>Epidemiologia e impacto</a:t>
            </a:r>
            <a:endParaRPr lang="es-ES_tradnl" sz="1100" kern="1200" dirty="0">
              <a:solidFill>
                <a:schemeClr val="tx1"/>
              </a:solidFill>
              <a:effectLst/>
              <a:latin typeface="+mn-lt"/>
              <a:ea typeface="+mn-ea"/>
              <a:cs typeface="+mn-cs"/>
            </a:endParaRPr>
          </a:p>
          <a:p>
            <a:pPr lvl="0"/>
            <a:r>
              <a:rPr lang="es-UY" sz="1200" kern="1200" dirty="0">
                <a:solidFill>
                  <a:schemeClr val="tx1"/>
                </a:solidFill>
                <a:effectLst/>
                <a:latin typeface="+mn-lt"/>
                <a:ea typeface="+mn-ea"/>
                <a:cs typeface="+mn-cs"/>
              </a:rPr>
              <a:t>Clasificación</a:t>
            </a:r>
            <a:endParaRPr lang="es-ES_tradnl" sz="1100" kern="1200" dirty="0">
              <a:solidFill>
                <a:schemeClr val="tx1"/>
              </a:solidFill>
              <a:effectLst/>
              <a:latin typeface="+mn-lt"/>
              <a:ea typeface="+mn-ea"/>
              <a:cs typeface="+mn-cs"/>
            </a:endParaRPr>
          </a:p>
          <a:p>
            <a:pPr lvl="0"/>
            <a:r>
              <a:rPr lang="es-UY" sz="1200" kern="1200" dirty="0">
                <a:solidFill>
                  <a:schemeClr val="tx1"/>
                </a:solidFill>
                <a:effectLst/>
                <a:latin typeface="+mn-lt"/>
                <a:ea typeface="+mn-ea"/>
                <a:cs typeface="+mn-cs"/>
              </a:rPr>
              <a:t>Etiología</a:t>
            </a:r>
            <a:endParaRPr lang="es-ES_tradnl" sz="1100" kern="1200" dirty="0">
              <a:solidFill>
                <a:schemeClr val="tx1"/>
              </a:solidFill>
              <a:effectLst/>
              <a:latin typeface="+mn-lt"/>
              <a:ea typeface="+mn-ea"/>
              <a:cs typeface="+mn-cs"/>
            </a:endParaRPr>
          </a:p>
          <a:p>
            <a:pPr lvl="0"/>
            <a:r>
              <a:rPr lang="es-UY" sz="1200" kern="1200" dirty="0">
                <a:solidFill>
                  <a:schemeClr val="tx1"/>
                </a:solidFill>
                <a:effectLst/>
                <a:latin typeface="+mn-lt"/>
                <a:ea typeface="+mn-ea"/>
                <a:cs typeface="+mn-cs"/>
              </a:rPr>
              <a:t>Diagnostico diferencial</a:t>
            </a:r>
            <a:endParaRPr lang="es-ES_tradnl" sz="1100" kern="1200" dirty="0">
              <a:solidFill>
                <a:schemeClr val="tx1"/>
              </a:solidFill>
              <a:effectLst/>
              <a:latin typeface="+mn-lt"/>
              <a:ea typeface="+mn-ea"/>
              <a:cs typeface="+mn-cs"/>
            </a:endParaRPr>
          </a:p>
          <a:p>
            <a:pPr lvl="0"/>
            <a:r>
              <a:rPr lang="es-UY" sz="1200" kern="1200" dirty="0">
                <a:solidFill>
                  <a:schemeClr val="tx1"/>
                </a:solidFill>
                <a:effectLst/>
                <a:latin typeface="+mn-lt"/>
                <a:ea typeface="+mn-ea"/>
                <a:cs typeface="+mn-cs"/>
              </a:rPr>
              <a:t>Manejo</a:t>
            </a:r>
            <a:endParaRPr lang="es-ES_tradnl" sz="1100" kern="1200" dirty="0">
              <a:solidFill>
                <a:schemeClr val="tx1"/>
              </a:solidFill>
              <a:effectLst/>
              <a:latin typeface="+mn-lt"/>
              <a:ea typeface="+mn-ea"/>
              <a:cs typeface="+mn-cs"/>
            </a:endParaRPr>
          </a:p>
          <a:p>
            <a:pPr lvl="1"/>
            <a:r>
              <a:rPr lang="es-UY" sz="1200" kern="1200" dirty="0">
                <a:solidFill>
                  <a:schemeClr val="tx1"/>
                </a:solidFill>
                <a:effectLst/>
                <a:latin typeface="+mn-lt"/>
                <a:ea typeface="+mn-ea"/>
                <a:cs typeface="+mn-cs"/>
              </a:rPr>
              <a:t>Farmacológico y no farmacológico</a:t>
            </a:r>
            <a:endParaRPr lang="es-ES_tradnl" sz="1100" kern="1200" dirty="0">
              <a:solidFill>
                <a:schemeClr val="tx1"/>
              </a:solidFill>
              <a:effectLst/>
              <a:latin typeface="+mn-lt"/>
              <a:ea typeface="+mn-ea"/>
              <a:cs typeface="+mn-cs"/>
            </a:endParaRPr>
          </a:p>
          <a:p>
            <a:pPr lvl="1"/>
            <a:r>
              <a:rPr lang="es-UY" sz="1200" kern="1200" dirty="0">
                <a:solidFill>
                  <a:schemeClr val="tx1"/>
                </a:solidFill>
                <a:effectLst/>
                <a:latin typeface="+mn-lt"/>
                <a:ea typeface="+mn-ea"/>
                <a:cs typeface="+mn-cs"/>
              </a:rPr>
              <a:t>VMNI e invasiva</a:t>
            </a:r>
            <a:endParaRPr lang="es-ES_tradnl" sz="1100" kern="1200" dirty="0">
              <a:solidFill>
                <a:schemeClr val="tx1"/>
              </a:solidFill>
              <a:effectLst/>
              <a:latin typeface="+mn-lt"/>
              <a:ea typeface="+mn-ea"/>
              <a:cs typeface="+mn-cs"/>
            </a:endParaRPr>
          </a:p>
          <a:p>
            <a:pPr lvl="0"/>
            <a:r>
              <a:rPr lang="es-UY" sz="1200" kern="1200" dirty="0">
                <a:solidFill>
                  <a:schemeClr val="tx1"/>
                </a:solidFill>
                <a:effectLst/>
                <a:latin typeface="+mn-lt"/>
                <a:ea typeface="+mn-ea"/>
                <a:cs typeface="+mn-cs"/>
              </a:rPr>
              <a:t>Prevención</a:t>
            </a:r>
            <a:endParaRPr lang="es-ES_tradnl" sz="11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64</a:t>
            </a:fld>
            <a:endParaRPr lang="es-ES_tradnl"/>
          </a:p>
        </p:txBody>
      </p:sp>
    </p:spTree>
    <p:extLst>
      <p:ext uri="{BB962C8B-B14F-4D97-AF65-F5344CB8AC3E}">
        <p14:creationId xmlns:p14="http://schemas.microsoft.com/office/powerpoint/2010/main" val="3449704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7703C-4CFD-6348-A127-EB094E3C3635}"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8987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exacerbación de EPOC (E-EPOC) es un diagnóstico de exclusión de un evento agudo con el deterioro clínico del paciente con EPOC caracterizado por aumento en la disnea, tos y/o expectoración (volumen y/o purulencia) basal del paciente más allá de la variabilidad diaria y suficiente para requerir modificación del tratamiento regular según </a:t>
            </a:r>
            <a:r>
              <a:rPr lang="es-ES" sz="1200" kern="1200" dirty="0" err="1">
                <a:solidFill>
                  <a:schemeClr val="tx1"/>
                </a:solidFill>
                <a:effectLst/>
                <a:latin typeface="+mn-lt"/>
                <a:ea typeface="+mn-ea"/>
                <a:cs typeface="+mn-cs"/>
              </a:rPr>
              <a:t>biomarcadores</a:t>
            </a:r>
            <a:r>
              <a:rPr lang="es-ES" sz="1200" kern="1200" dirty="0">
                <a:solidFill>
                  <a:schemeClr val="tx1"/>
                </a:solidFill>
                <a:effectLst/>
                <a:latin typeface="+mn-lt"/>
                <a:ea typeface="+mn-ea"/>
                <a:cs typeface="+mn-cs"/>
              </a:rPr>
              <a:t> de reacción de fase aguda y etiológicos(217) .</a:t>
            </a:r>
          </a:p>
          <a:p>
            <a:endParaRPr lang="es-ES_tradnl" sz="1200"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EPIDEMIOLOGIA E IMPACTO DE LAS E-EPOC</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Desde 1987, Anthonisen describió estas agudizaciones claramente(404) y más recientemente, se ha establecido la heterogeneidad y posibles fenotipos específicos de exacerbaciones</a:t>
            </a:r>
            <a:r>
              <a:rPr lang="es-ES" sz="1200" kern="1200" dirty="0">
                <a:solidFill>
                  <a:schemeClr val="tx1"/>
                </a:solidFill>
                <a:effectLst/>
                <a:latin typeface="+mn-lt"/>
                <a:ea typeface="+mn-ea"/>
                <a:cs typeface="+mn-cs"/>
              </a:rPr>
              <a:t>(90,405)</a:t>
            </a:r>
            <a:r>
              <a:rPr lang="es-UY" sz="1200" kern="1200" dirty="0">
                <a:solidFill>
                  <a:schemeClr val="tx1"/>
                </a:solidFill>
                <a:effectLst/>
                <a:latin typeface="+mn-lt"/>
                <a:ea typeface="+mn-ea"/>
                <a:cs typeface="+mn-cs"/>
              </a:rPr>
              <a:t>, demostrando que no todas las agudizaciones deben considerarse de la misma forma y que su etiología y gravedad deben ser abordadas de distintas maneras.</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La prevalencia de las E-EPOC inevitablemente variarán entre estudios dependiendo de la población estudiada, definición de la E-EPOC y el reporte preciso de los eventos por cada paciente</a:t>
            </a:r>
            <a:r>
              <a:rPr lang="es-ES" sz="1200" kern="1200" dirty="0">
                <a:solidFill>
                  <a:schemeClr val="tx1"/>
                </a:solidFill>
                <a:effectLst/>
                <a:latin typeface="+mn-lt"/>
                <a:ea typeface="+mn-ea"/>
                <a:cs typeface="+mn-cs"/>
              </a:rPr>
              <a:t>(124,397,406,407). </a:t>
            </a:r>
            <a:r>
              <a:rPr lang="es-UY" sz="1200" kern="1200" dirty="0">
                <a:solidFill>
                  <a:schemeClr val="tx1"/>
                </a:solidFill>
                <a:effectLst/>
                <a:latin typeface="+mn-lt"/>
                <a:ea typeface="+mn-ea"/>
                <a:cs typeface="+mn-cs"/>
              </a:rPr>
              <a:t>Lo que es constante entre los estudios es que, sin importar la severidad de la enfermedad, el fenotipo de exacerbador infrecuente (≤ 1/año) es el más común (50-70%), el exacerbador frecuente (≥ 2/año) es la minoría (2-15%) y que existe un grupo considerable como exacerbador inconsistente (15-48%). La historia de una exacerbación en el año previo, su severidad y la duración de estos eventos son los mejores predictores de exacerbaciones futuras(124,408) La frecuencia promedio de exacerbaciones reportado en la literatura oscila entre 0.81 a 1.20 por paciente por año</a:t>
            </a:r>
            <a:r>
              <a:rPr lang="en-GB" sz="1200" kern="1200" dirty="0">
                <a:solidFill>
                  <a:schemeClr val="tx1"/>
                </a:solidFill>
                <a:effectLst/>
                <a:latin typeface="+mn-lt"/>
                <a:ea typeface="+mn-ea"/>
                <a:cs typeface="+mn-cs"/>
              </a:rPr>
              <a:t>(407)</a:t>
            </a:r>
            <a:r>
              <a:rPr lang="es-UY" sz="1200" kern="1200" dirty="0">
                <a:solidFill>
                  <a:schemeClr val="tx1"/>
                </a:solidFill>
                <a:effectLst/>
                <a:latin typeface="+mn-lt"/>
                <a:ea typeface="+mn-ea"/>
                <a:cs typeface="+mn-cs"/>
              </a:rPr>
              <a:t>. Adicionalmente, la relación arteria pulmonar con aorta &gt;1</a:t>
            </a:r>
            <a:r>
              <a:rPr lang="es-ES" sz="1200" kern="1200" dirty="0">
                <a:solidFill>
                  <a:schemeClr val="tx1"/>
                </a:solidFill>
                <a:effectLst/>
                <a:latin typeface="+mn-lt"/>
                <a:ea typeface="+mn-ea"/>
                <a:cs typeface="+mn-cs"/>
              </a:rPr>
              <a:t>(409,410), </a:t>
            </a:r>
            <a:r>
              <a:rPr lang="es-UY" sz="1200" kern="1200" dirty="0">
                <a:solidFill>
                  <a:schemeClr val="tx1"/>
                </a:solidFill>
                <a:effectLst/>
                <a:latin typeface="+mn-lt"/>
                <a:ea typeface="+mn-ea"/>
                <a:cs typeface="+mn-cs"/>
              </a:rPr>
              <a:t>el empeoramiento de la obstrucción pulmonar y la presencia de comorbilidades están asociadas con un incremento en la prevalencia de exacerbaciones y riesgo de muerte</a:t>
            </a:r>
            <a:r>
              <a:rPr lang="es-ES" sz="1200" kern="1200" dirty="0">
                <a:solidFill>
                  <a:schemeClr val="tx1"/>
                </a:solidFill>
                <a:effectLst/>
                <a:latin typeface="+mn-lt"/>
                <a:ea typeface="+mn-ea"/>
                <a:cs typeface="+mn-cs"/>
              </a:rPr>
              <a:t>(411,412). </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Múltiples biomarcadores clínicos, fisiológicos e inflamatorios han sido estudiados sin poder tener un valor confiable y reproducible para poder diagnosticar o predecir exacerbaciones futuras</a:t>
            </a:r>
            <a:r>
              <a:rPr lang="es-ES" sz="1200" kern="1200" dirty="0">
                <a:solidFill>
                  <a:schemeClr val="tx1"/>
                </a:solidFill>
                <a:effectLst/>
                <a:latin typeface="+mn-lt"/>
                <a:ea typeface="+mn-ea"/>
                <a:cs typeface="+mn-cs"/>
              </a:rPr>
              <a:t>(89,124,413,414).  </a:t>
            </a:r>
            <a:r>
              <a:rPr lang="es-UY" sz="1200" kern="1200" dirty="0">
                <a:solidFill>
                  <a:schemeClr val="tx1"/>
                </a:solidFill>
                <a:effectLst/>
                <a:latin typeface="+mn-lt"/>
                <a:ea typeface="+mn-ea"/>
                <a:cs typeface="+mn-cs"/>
              </a:rPr>
              <a:t>Eosinófilos en esputo, aunque poco práctico, son un biomarcador prometedor para identificar quien está a mayor riesgo de peores desenlaces y predecir readmisiones, estadía hospitalaria, respuesta a esteroides y mortalidad</a:t>
            </a:r>
            <a:r>
              <a:rPr lang="es-ES" sz="1200" kern="1200" dirty="0">
                <a:solidFill>
                  <a:schemeClr val="tx1"/>
                </a:solidFill>
                <a:effectLst/>
                <a:latin typeface="+mn-lt"/>
                <a:ea typeface="+mn-ea"/>
                <a:cs typeface="+mn-cs"/>
              </a:rPr>
              <a:t>(415,416)</a:t>
            </a:r>
            <a:r>
              <a:rPr lang="es-UY"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Datos recientes refuerzan el papel de las exacerbaciones moderadas y severas en la mortalidad. Independientemente de la gravedad basal de la enfermedad, a más agudizaciones y mayor severidad de la agudización, mayor riesgo de presentar otra agudización, rehospitalización y de muerte</a:t>
            </a:r>
            <a:r>
              <a:rPr lang="es-ES" sz="1200" kern="1200" dirty="0">
                <a:solidFill>
                  <a:schemeClr val="tx1"/>
                </a:solidFill>
                <a:effectLst/>
                <a:latin typeface="+mn-lt"/>
                <a:ea typeface="+mn-ea"/>
                <a:cs typeface="+mn-cs"/>
              </a:rPr>
              <a:t>(123,408). </a:t>
            </a:r>
            <a:r>
              <a:rPr lang="es-UY" sz="1200" kern="1200" dirty="0">
                <a:solidFill>
                  <a:schemeClr val="tx1"/>
                </a:solidFill>
                <a:effectLst/>
                <a:latin typeface="+mn-lt"/>
                <a:ea typeface="+mn-ea"/>
                <a:cs typeface="+mn-cs"/>
              </a:rPr>
              <a:t>La mortalidad estimada por E-EPOC oscila en un rango de 10-24% en hospitalizados en sala general, hasta 42% en sala de cuidados intensivos</a:t>
            </a:r>
            <a:r>
              <a:rPr lang="es-ES" sz="1200" kern="1200" dirty="0">
                <a:solidFill>
                  <a:schemeClr val="tx1"/>
                </a:solidFill>
                <a:effectLst/>
                <a:latin typeface="+mn-lt"/>
                <a:ea typeface="+mn-ea"/>
                <a:cs typeface="+mn-cs"/>
              </a:rPr>
              <a:t>(417). Los f</a:t>
            </a:r>
            <a:r>
              <a:rPr lang="es-ES_tradnl" sz="1200" kern="1200" dirty="0">
                <a:solidFill>
                  <a:schemeClr val="tx1"/>
                </a:solidFill>
                <a:effectLst/>
                <a:latin typeface="+mn-lt"/>
                <a:ea typeface="+mn-ea"/>
                <a:cs typeface="+mn-cs"/>
              </a:rPr>
              <a:t>actores asociados con mal pronóstico en las E–EPOC son hipoxemia, hipercapnia, hipoalbuminemia (&lt;2,5 gr/dl), IMC&lt; 20 kg/m2, historia de exacerbaciones previas, uso prolongado de </a:t>
            </a:r>
            <a:r>
              <a:rPr lang="es-ES_tradnl" sz="1200" kern="1200" dirty="0" err="1">
                <a:solidFill>
                  <a:schemeClr val="tx1"/>
                </a:solidFill>
                <a:effectLst/>
                <a:latin typeface="+mn-lt"/>
                <a:ea typeface="+mn-ea"/>
                <a:cs typeface="+mn-cs"/>
              </a:rPr>
              <a:t>corticosteroides</a:t>
            </a:r>
            <a:r>
              <a:rPr lang="es-ES_tradnl" sz="1200" kern="1200" dirty="0">
                <a:solidFill>
                  <a:schemeClr val="tx1"/>
                </a:solidFill>
                <a:effectLst/>
                <a:latin typeface="+mn-lt"/>
                <a:ea typeface="+mn-ea"/>
                <a:cs typeface="+mn-cs"/>
              </a:rPr>
              <a:t> orales y la presencia de hipertensión pulmonar</a:t>
            </a:r>
            <a:r>
              <a:rPr lang="es-ES" sz="1200" kern="1200" dirty="0">
                <a:solidFill>
                  <a:schemeClr val="tx1"/>
                </a:solidFill>
                <a:effectLst/>
                <a:latin typeface="+mn-lt"/>
                <a:ea typeface="+mn-ea"/>
                <a:cs typeface="+mn-cs"/>
              </a:rPr>
              <a:t>(125,406,418–420).  </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Prevenir y controlar las exacerbaciones de la EPOC es de vital importancia ya que estas agudizaciones producen un gran deterioro de la calidad de vida relacionada con la salud</a:t>
            </a:r>
            <a:r>
              <a:rPr lang="es-ES" sz="1200" kern="1200" dirty="0">
                <a:solidFill>
                  <a:schemeClr val="tx1"/>
                </a:solidFill>
                <a:effectLst/>
                <a:latin typeface="+mn-lt"/>
                <a:ea typeface="+mn-ea"/>
                <a:cs typeface="+mn-cs"/>
              </a:rPr>
              <a:t>(421,422)</a:t>
            </a:r>
            <a:r>
              <a:rPr lang="es-UY" sz="1200" kern="1200" dirty="0">
                <a:solidFill>
                  <a:schemeClr val="tx1"/>
                </a:solidFill>
                <a:effectLst/>
                <a:latin typeface="+mn-lt"/>
                <a:ea typeface="+mn-ea"/>
                <a:cs typeface="+mn-cs"/>
              </a:rPr>
              <a:t>, agrava los signos y síntomas, acelera la pérdida de la función pulmonar</a:t>
            </a:r>
            <a:r>
              <a:rPr lang="es-ES" sz="1200" kern="1200" dirty="0">
                <a:solidFill>
                  <a:schemeClr val="tx1"/>
                </a:solidFill>
                <a:effectLst/>
                <a:latin typeface="+mn-lt"/>
                <a:ea typeface="+mn-ea"/>
                <a:cs typeface="+mn-cs"/>
              </a:rPr>
              <a:t>(423,424)</a:t>
            </a:r>
            <a:r>
              <a:rPr lang="es-UY" sz="1200" kern="1200" dirty="0">
                <a:solidFill>
                  <a:schemeClr val="tx1"/>
                </a:solidFill>
                <a:effectLst/>
                <a:latin typeface="+mn-lt"/>
                <a:ea typeface="+mn-ea"/>
                <a:cs typeface="+mn-cs"/>
              </a:rPr>
              <a:t>, incrementa la progresión de la enfermedad, riesgo de exacerbaciones recurrentes, muerte</a:t>
            </a:r>
            <a:r>
              <a:rPr lang="en-GB" sz="1200" kern="1200" dirty="0">
                <a:solidFill>
                  <a:schemeClr val="tx1"/>
                </a:solidFill>
                <a:effectLst/>
                <a:latin typeface="+mn-lt"/>
                <a:ea typeface="+mn-ea"/>
                <a:cs typeface="+mn-cs"/>
              </a:rPr>
              <a:t>(123,221)</a:t>
            </a:r>
            <a:r>
              <a:rPr lang="es-UY" sz="1200" kern="1200" dirty="0">
                <a:solidFill>
                  <a:schemeClr val="tx1"/>
                </a:solidFill>
                <a:effectLst/>
                <a:latin typeface="+mn-lt"/>
                <a:ea typeface="+mn-ea"/>
                <a:cs typeface="+mn-cs"/>
              </a:rPr>
              <a:t> y genera costos socioeconómicos elevados en su control</a:t>
            </a:r>
            <a:r>
              <a:rPr lang="es-ES" sz="1200" kern="1200" dirty="0">
                <a:solidFill>
                  <a:schemeClr val="tx1"/>
                </a:solidFill>
                <a:effectLst/>
                <a:latin typeface="+mn-lt"/>
                <a:ea typeface="+mn-ea"/>
                <a:cs typeface="+mn-cs"/>
              </a:rPr>
              <a:t>(425,426). </a:t>
            </a:r>
            <a:r>
              <a:rPr lang="es-UY" sz="1200" kern="1200" dirty="0">
                <a:solidFill>
                  <a:schemeClr val="tx1"/>
                </a:solidFill>
                <a:effectLst/>
                <a:latin typeface="+mn-lt"/>
                <a:ea typeface="+mn-ea"/>
                <a:cs typeface="+mn-cs"/>
              </a:rPr>
              <a:t>Intervenciones de prevención deben ser aplicadas en la población de alto riesgo y no de forma rutinaria hasta que se llegue a comprender con precisión cuál es la manera de manejar a las distintas facetas de esta enfermedad. </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66</a:t>
            </a:fld>
            <a:endParaRPr lang="es-ES_tradnl"/>
          </a:p>
        </p:txBody>
      </p:sp>
    </p:spTree>
    <p:extLst>
      <p:ext uri="{BB962C8B-B14F-4D97-AF65-F5344CB8AC3E}">
        <p14:creationId xmlns:p14="http://schemas.microsoft.com/office/powerpoint/2010/main" val="1258148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sz="1200" b="1" kern="1200" dirty="0">
                <a:solidFill>
                  <a:schemeClr val="tx1"/>
                </a:solidFill>
                <a:effectLst/>
                <a:latin typeface="+mn-lt"/>
                <a:ea typeface="+mn-ea"/>
                <a:cs typeface="+mn-cs"/>
              </a:rPr>
              <a:t>PAG 88</a:t>
            </a:r>
          </a:p>
          <a:p>
            <a:endParaRPr lang="es-UY" sz="1200" b="1"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CLASIFICACION DE LAS EXACERBACIONES DE EPOC</a:t>
            </a:r>
            <a:endParaRPr lang="es-ES_tradnl" sz="11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No existe un criterio absoluto para clasificar la gravedad de las E–EPOC. Una forma práctica es utilizar el nivel de atención requerida por el paciente: ambulatorio, hospitalizado en sala general o en la UCI, así como el tratamiento requerido</a:t>
            </a:r>
            <a:r>
              <a:rPr lang="es-ES" sz="1200" kern="1200" dirty="0">
                <a:solidFill>
                  <a:schemeClr val="tx1"/>
                </a:solidFill>
                <a:effectLst/>
                <a:latin typeface="+mn-lt"/>
                <a:ea typeface="+mn-ea"/>
                <a:cs typeface="+mn-cs"/>
              </a:rPr>
              <a:t>(427,428). </a:t>
            </a:r>
            <a:r>
              <a:rPr lang="es-ES_tradnl" sz="1200" kern="1200" dirty="0">
                <a:solidFill>
                  <a:schemeClr val="tx1"/>
                </a:solidFill>
                <a:effectLst/>
                <a:latin typeface="+mn-lt"/>
                <a:ea typeface="+mn-ea"/>
                <a:cs typeface="+mn-cs"/>
              </a:rPr>
              <a:t>Recomendamos clasificar a las E–EPOC en leves, moderadas, graves y muy graves de acuerdo a los siguientes criterios:</a:t>
            </a:r>
            <a:endParaRPr lang="es-ES_tradnl" sz="1100" kern="1200" dirty="0">
              <a:solidFill>
                <a:schemeClr val="tx1"/>
              </a:solidFill>
              <a:effectLst/>
              <a:latin typeface="+mn-lt"/>
              <a:ea typeface="+mn-ea"/>
              <a:cs typeface="+mn-cs"/>
            </a:endParaRPr>
          </a:p>
          <a:p>
            <a:pPr lvl="0"/>
            <a:r>
              <a:rPr lang="es-UY" sz="1200" b="1" kern="1200" dirty="0">
                <a:solidFill>
                  <a:schemeClr val="tx1"/>
                </a:solidFill>
                <a:effectLst/>
                <a:latin typeface="+mn-lt"/>
                <a:ea typeface="+mn-ea"/>
                <a:cs typeface="+mn-cs"/>
              </a:rPr>
              <a:t>Exacerbación Leve:</a:t>
            </a:r>
            <a:r>
              <a:rPr lang="es-UY" sz="1200" kern="1200" dirty="0">
                <a:solidFill>
                  <a:schemeClr val="tx1"/>
                </a:solidFill>
                <a:effectLst/>
                <a:latin typeface="+mn-lt"/>
                <a:ea typeface="+mn-ea"/>
                <a:cs typeface="+mn-cs"/>
              </a:rPr>
              <a:t> </a:t>
            </a:r>
            <a:endParaRPr lang="es-ES_tradnl" sz="1100" kern="1200" dirty="0">
              <a:solidFill>
                <a:schemeClr val="tx1"/>
              </a:solidFill>
              <a:effectLst/>
              <a:latin typeface="+mn-lt"/>
              <a:ea typeface="+mn-ea"/>
              <a:cs typeface="+mn-cs"/>
            </a:endParaRPr>
          </a:p>
          <a:p>
            <a:pPr lvl="1"/>
            <a:r>
              <a:rPr lang="es-UY" sz="1200" kern="1200" dirty="0">
                <a:solidFill>
                  <a:schemeClr val="tx1"/>
                </a:solidFill>
                <a:effectLst/>
                <a:latin typeface="+mn-lt"/>
                <a:ea typeface="+mn-ea"/>
                <a:cs typeface="+mn-cs"/>
              </a:rPr>
              <a:t>Aumento de síntomas que requieren aumento de uso de broncodilatadores de acción corta (≥3 puffs/día por 2 días consecutivos); Manejo ambulatorio.</a:t>
            </a:r>
            <a:endParaRPr lang="es-ES_tradnl" sz="1100" kern="1200" dirty="0">
              <a:solidFill>
                <a:schemeClr val="tx1"/>
              </a:solidFill>
              <a:effectLst/>
              <a:latin typeface="+mn-lt"/>
              <a:ea typeface="+mn-ea"/>
              <a:cs typeface="+mn-cs"/>
            </a:endParaRPr>
          </a:p>
          <a:p>
            <a:pPr lvl="0"/>
            <a:r>
              <a:rPr lang="es-UY" sz="1200" b="1" kern="1200" dirty="0">
                <a:solidFill>
                  <a:schemeClr val="tx1"/>
                </a:solidFill>
                <a:effectLst/>
                <a:latin typeface="+mn-lt"/>
                <a:ea typeface="+mn-ea"/>
                <a:cs typeface="+mn-cs"/>
              </a:rPr>
              <a:t>Exacerbaciones Moderadas:</a:t>
            </a:r>
            <a:r>
              <a:rPr lang="es-UY" sz="1200" kern="1200" dirty="0">
                <a:solidFill>
                  <a:schemeClr val="tx1"/>
                </a:solidFill>
                <a:effectLst/>
                <a:latin typeface="+mn-lt"/>
                <a:ea typeface="+mn-ea"/>
                <a:cs typeface="+mn-cs"/>
              </a:rPr>
              <a:t> </a:t>
            </a:r>
            <a:endParaRPr lang="es-ES_tradnl" sz="1100" kern="1200" dirty="0">
              <a:solidFill>
                <a:schemeClr val="tx1"/>
              </a:solidFill>
              <a:effectLst/>
              <a:latin typeface="+mn-lt"/>
              <a:ea typeface="+mn-ea"/>
              <a:cs typeface="+mn-cs"/>
            </a:endParaRPr>
          </a:p>
          <a:p>
            <a:pPr lvl="1"/>
            <a:r>
              <a:rPr lang="es-UY" sz="1200" kern="1200" dirty="0">
                <a:solidFill>
                  <a:schemeClr val="tx1"/>
                </a:solidFill>
                <a:effectLst/>
                <a:latin typeface="+mn-lt"/>
                <a:ea typeface="+mn-ea"/>
                <a:cs typeface="+mn-cs"/>
              </a:rPr>
              <a:t>Aumento de síntomas que requieren el uso de corticoesteroides y/o antibióticos orales; Manejo ambulatorio o breve estancia en la unidad de emergencia.</a:t>
            </a:r>
            <a:endParaRPr lang="es-ES_tradnl" sz="1100" kern="1200" dirty="0">
              <a:solidFill>
                <a:schemeClr val="tx1"/>
              </a:solidFill>
              <a:effectLst/>
              <a:latin typeface="+mn-lt"/>
              <a:ea typeface="+mn-ea"/>
              <a:cs typeface="+mn-cs"/>
            </a:endParaRPr>
          </a:p>
          <a:p>
            <a:pPr lvl="0"/>
            <a:r>
              <a:rPr lang="es-UY" sz="1200" b="1" kern="1200" dirty="0">
                <a:solidFill>
                  <a:schemeClr val="tx1"/>
                </a:solidFill>
                <a:effectLst/>
                <a:latin typeface="+mn-lt"/>
                <a:ea typeface="+mn-ea"/>
                <a:cs typeface="+mn-cs"/>
              </a:rPr>
              <a:t>Exacerbación Severa:</a:t>
            </a:r>
            <a:endParaRPr lang="es-ES_tradnl" sz="1100" kern="1200" dirty="0">
              <a:solidFill>
                <a:schemeClr val="tx1"/>
              </a:solidFill>
              <a:effectLst/>
              <a:latin typeface="+mn-lt"/>
              <a:ea typeface="+mn-ea"/>
              <a:cs typeface="+mn-cs"/>
            </a:endParaRPr>
          </a:p>
          <a:p>
            <a:pPr lvl="1"/>
            <a:r>
              <a:rPr lang="es-UY" sz="1200" kern="1200" dirty="0">
                <a:solidFill>
                  <a:schemeClr val="tx1"/>
                </a:solidFill>
                <a:effectLst/>
                <a:latin typeface="+mn-lt"/>
                <a:ea typeface="+mn-ea"/>
                <a:cs typeface="+mn-cs"/>
              </a:rPr>
              <a:t>Aumento de síntomas que requieren el uso de corticoesteroides y/o antibióticos orales o endovenosos; Manejo hospitalario en sala general de encamamiento.</a:t>
            </a:r>
            <a:endParaRPr lang="es-ES_tradnl" sz="1100" kern="1200" dirty="0">
              <a:solidFill>
                <a:schemeClr val="tx1"/>
              </a:solidFill>
              <a:effectLst/>
              <a:latin typeface="+mn-lt"/>
              <a:ea typeface="+mn-ea"/>
              <a:cs typeface="+mn-cs"/>
            </a:endParaRPr>
          </a:p>
          <a:p>
            <a:pPr lvl="0"/>
            <a:r>
              <a:rPr lang="es-UY" sz="1200" b="1" kern="1200" dirty="0">
                <a:solidFill>
                  <a:schemeClr val="tx1"/>
                </a:solidFill>
                <a:effectLst/>
                <a:latin typeface="+mn-lt"/>
                <a:ea typeface="+mn-ea"/>
                <a:cs typeface="+mn-cs"/>
              </a:rPr>
              <a:t>Exacerbación Muy Severa:</a:t>
            </a:r>
            <a:r>
              <a:rPr lang="es-UY" sz="1200" kern="1200" dirty="0">
                <a:solidFill>
                  <a:schemeClr val="tx1"/>
                </a:solidFill>
                <a:effectLst/>
                <a:latin typeface="+mn-lt"/>
                <a:ea typeface="+mn-ea"/>
                <a:cs typeface="+mn-cs"/>
              </a:rPr>
              <a:t> </a:t>
            </a:r>
            <a:endParaRPr lang="es-ES_tradnl" sz="1100" kern="1200" dirty="0">
              <a:solidFill>
                <a:schemeClr val="tx1"/>
              </a:solidFill>
              <a:effectLst/>
              <a:latin typeface="+mn-lt"/>
              <a:ea typeface="+mn-ea"/>
              <a:cs typeface="+mn-cs"/>
            </a:endParaRPr>
          </a:p>
          <a:p>
            <a:pPr lvl="1"/>
            <a:r>
              <a:rPr lang="es-UY" sz="1200" kern="1200" dirty="0">
                <a:solidFill>
                  <a:schemeClr val="tx1"/>
                </a:solidFill>
                <a:effectLst/>
                <a:latin typeface="+mn-lt"/>
                <a:ea typeface="+mn-ea"/>
                <a:cs typeface="+mn-cs"/>
              </a:rPr>
              <a:t>Aumento de síntomas que ponen en peligro la vida del paciente y que requieren el uso de corticoesteroides y/o antibióticos endovenosos y en ocasiones, ventilación asistida; Manejo hospitalario en cuidados intensivos.</a:t>
            </a:r>
          </a:p>
          <a:p>
            <a:pPr lvl="1"/>
            <a:endParaRPr lang="es-UY"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PREVENCIÓN</a:t>
            </a:r>
            <a:endParaRPr lang="es-ES_tradnl" sz="1000" b="1"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_tradnl" sz="9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cesación tabáquica reduce el riesgo de exacerbaciones en 20–30%, en especial en aquellos pacientes con mayor duración de abstinencia</a:t>
            </a:r>
            <a:r>
              <a:rPr lang="es-ES" sz="1200" kern="1200" dirty="0">
                <a:solidFill>
                  <a:schemeClr val="tx1"/>
                </a:solidFill>
                <a:effectLst/>
                <a:latin typeface="+mn-lt"/>
                <a:ea typeface="+mn-ea"/>
                <a:cs typeface="+mn-cs"/>
              </a:rPr>
              <a:t>(429). </a:t>
            </a:r>
            <a:r>
              <a:rPr lang="es-GT" sz="1200" kern="1200" dirty="0">
                <a:solidFill>
                  <a:schemeClr val="tx1"/>
                </a:solidFill>
                <a:effectLst/>
                <a:latin typeface="+mn-lt"/>
                <a:ea typeface="+mn-ea"/>
                <a:cs typeface="+mn-cs"/>
              </a:rPr>
              <a:t>Se conoce poco a cerca de la patofisiología de las E-EPOC mediadas por exposición a biomasa y por consiguiente, se desconoce que estrategias de prevención y manejo son las idóneas para su control. </a:t>
            </a:r>
            <a:r>
              <a:rPr lang="es-ES_tradnl" sz="1200" kern="1200" dirty="0">
                <a:solidFill>
                  <a:schemeClr val="tx1"/>
                </a:solidFill>
                <a:effectLst/>
                <a:latin typeface="+mn-lt"/>
                <a:ea typeface="+mn-ea"/>
                <a:cs typeface="+mn-cs"/>
              </a:rPr>
              <a:t>La adecuada adherencia al tratamiento, así como el uso correcto de la terapia inhalada reduce el riesgo de exacerbaciones</a:t>
            </a:r>
            <a:r>
              <a:rPr lang="es-ES" sz="1200" kern="1200" dirty="0">
                <a:solidFill>
                  <a:schemeClr val="tx1"/>
                </a:solidFill>
                <a:effectLst/>
                <a:latin typeface="+mn-lt"/>
                <a:ea typeface="+mn-ea"/>
                <a:cs typeface="+mn-cs"/>
              </a:rPr>
              <a:t>(430).  Los programas de auto–</a:t>
            </a:r>
            <a:r>
              <a:rPr lang="es-ES" sz="1200" kern="1200" dirty="0" err="1">
                <a:solidFill>
                  <a:schemeClr val="tx1"/>
                </a:solidFill>
                <a:effectLst/>
                <a:latin typeface="+mn-lt"/>
                <a:ea typeface="+mn-ea"/>
                <a:cs typeface="+mn-cs"/>
              </a:rPr>
              <a:t>cuid</a:t>
            </a:r>
            <a:r>
              <a:rPr lang="es-ES_tradnl" sz="1200" kern="1200" dirty="0" err="1">
                <a:solidFill>
                  <a:schemeClr val="tx1"/>
                </a:solidFill>
                <a:effectLst/>
                <a:latin typeface="+mn-lt"/>
                <a:ea typeface="+mn-ea"/>
                <a:cs typeface="+mn-cs"/>
              </a:rPr>
              <a:t>ado</a:t>
            </a:r>
            <a:r>
              <a:rPr lang="es-ES_tradnl" sz="1200" kern="1200" dirty="0">
                <a:solidFill>
                  <a:schemeClr val="tx1"/>
                </a:solidFill>
                <a:effectLst/>
                <a:latin typeface="+mn-lt"/>
                <a:ea typeface="+mn-ea"/>
                <a:cs typeface="+mn-cs"/>
              </a:rPr>
              <a:t> son también beneficiosos reduciendo el riesgo de hospitalización(431,432).  </a:t>
            </a:r>
            <a:r>
              <a:rPr lang="es-GT" sz="1200" kern="1200" dirty="0">
                <a:solidFill>
                  <a:schemeClr val="tx1"/>
                </a:solidFill>
                <a:effectLst/>
                <a:latin typeface="+mn-lt"/>
                <a:ea typeface="+mn-ea"/>
                <a:cs typeface="+mn-cs"/>
              </a:rPr>
              <a:t>. La evidencia disponible indica que en términos de eficacia la doble terapia broncodilatadora LAMA/LABA tiene mayores beneficios versus la terapia combinada LABA/ICS en la prevención de las exacerbaciones.</a:t>
            </a:r>
            <a:r>
              <a:rPr lang="es-ES_tradnl" sz="1200" kern="1200" dirty="0">
                <a:solidFill>
                  <a:schemeClr val="tx1"/>
                </a:solidFill>
                <a:effectLst/>
                <a:latin typeface="+mn-lt"/>
                <a:ea typeface="+mn-ea"/>
                <a:cs typeface="+mn-cs"/>
              </a:rPr>
              <a:t> (</a:t>
            </a:r>
            <a:r>
              <a:rPr lang="es-ES_tradnl" sz="1200" i="1" kern="1200" dirty="0">
                <a:solidFill>
                  <a:schemeClr val="tx1"/>
                </a:solidFill>
                <a:effectLst/>
                <a:latin typeface="+mn-lt"/>
                <a:ea typeface="+mn-ea"/>
                <a:cs typeface="+mn-cs"/>
              </a:rPr>
              <a:t>Ver Capitulo de Tratamiento</a:t>
            </a:r>
            <a:r>
              <a:rPr lang="es-ES_tradnl" sz="1200" kern="1200" dirty="0">
                <a:solidFill>
                  <a:schemeClr val="tx1"/>
                </a:solidFill>
                <a:effectLst/>
                <a:latin typeface="+mn-lt"/>
                <a:ea typeface="+mn-ea"/>
                <a:cs typeface="+mn-cs"/>
              </a:rPr>
              <a:t>).</a:t>
            </a:r>
            <a:r>
              <a:rPr lang="es-GT" sz="1200" kern="1200" dirty="0">
                <a:solidFill>
                  <a:schemeClr val="tx1"/>
                </a:solidFill>
                <a:effectLst/>
                <a:latin typeface="+mn-lt"/>
                <a:ea typeface="+mn-ea"/>
                <a:cs typeface="+mn-cs"/>
              </a:rPr>
              <a:t> En los estudios de cohortes longitudinales (ECLIPSE, BODE, CHAIN, COPDGene) con mediciones seriadas de eosinofilos séricos se correlacionan con un mayor riesgo de exacerbaciones solo en el grupo con eosinofilia persistente mayor de 300 cel/ µL y con ≥ 2 exacerbaciones en el año previo(433,434).  </a:t>
            </a:r>
            <a:endParaRPr lang="es-ES_tradnl" sz="900" kern="1200" dirty="0">
              <a:solidFill>
                <a:schemeClr val="tx1"/>
              </a:solidFill>
              <a:effectLst/>
              <a:latin typeface="+mn-lt"/>
              <a:ea typeface="+mn-ea"/>
              <a:cs typeface="+mn-cs"/>
            </a:endParaRPr>
          </a:p>
          <a:p>
            <a:pPr lvl="1"/>
            <a:endParaRPr lang="es-ES_tradnl" sz="11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67</a:t>
            </a:fld>
            <a:endParaRPr lang="es-ES_tradnl"/>
          </a:p>
        </p:txBody>
      </p:sp>
    </p:spTree>
    <p:extLst>
      <p:ext uri="{BB962C8B-B14F-4D97-AF65-F5344CB8AC3E}">
        <p14:creationId xmlns:p14="http://schemas.microsoft.com/office/powerpoint/2010/main" val="3496326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TRATAMIENTO DE LA EPOC ESTABLE</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tratamiento de la EPOC debe ser individualizado, de acuerdo a la gravedad y modificado según la respuesta al mismo. Debe abarcar medidas generales, de prevención y tratamiento farmacológico</a:t>
            </a:r>
            <a:r>
              <a:rPr lang="es-ES" sz="1200" b="1" kern="1200" dirty="0">
                <a:solidFill>
                  <a:schemeClr val="tx1"/>
                </a:solidFill>
                <a:effectLst/>
                <a:latin typeface="+mn-lt"/>
                <a:ea typeface="+mn-ea"/>
                <a:cs typeface="+mn-cs"/>
              </a:rPr>
              <a:t>.</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MEDIDAS GENERALES Y DE PREVENCIÓN</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   Educación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r>
              <a:rPr lang="es-VE" sz="1200" kern="1200" dirty="0">
                <a:solidFill>
                  <a:schemeClr val="tx1"/>
                </a:solidFill>
                <a:effectLst/>
                <a:latin typeface="+mn-lt"/>
                <a:ea typeface="+mn-ea"/>
                <a:cs typeface="+mn-cs"/>
              </a:rPr>
              <a:t>	La educación para el autocuidado en pacientes con EPOC incluye el conocimiento de la enfermedad, manejo de síntomas, uso de medicación, consejo antitabáquico y la promoción de actividad física para lograr que el paciente tenga un adecuado autocontrol y correcta adherencia al tratamiento(304). </a:t>
            </a:r>
            <a:r>
              <a:rPr lang="es-VE"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La educación para el autocuidado ha demostrado ser útil para mejorar calidad de vida, reducir las visitar a emergencia y las hospitalizaciones  por EPOC(304)</a:t>
            </a:r>
            <a:r>
              <a:rPr lang="es-VE"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VE"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Cesación de tabaco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EPOC es una enfermedad prevenible y dejar de fumar es la intervención más costo–efectiva para su prevención. El uso de la </a:t>
            </a:r>
            <a:r>
              <a:rPr lang="es-ES" sz="1200" kern="1200" dirty="0" err="1">
                <a:solidFill>
                  <a:schemeClr val="tx1"/>
                </a:solidFill>
                <a:effectLst/>
                <a:latin typeface="+mn-lt"/>
                <a:ea typeface="+mn-ea"/>
                <a:cs typeface="+mn-cs"/>
              </a:rPr>
              <a:t>espirometría</a:t>
            </a:r>
            <a:r>
              <a:rPr lang="es-ES" sz="1200" kern="1200" dirty="0">
                <a:solidFill>
                  <a:schemeClr val="tx1"/>
                </a:solidFill>
                <a:effectLst/>
                <a:latin typeface="+mn-lt"/>
                <a:ea typeface="+mn-ea"/>
                <a:cs typeface="+mn-cs"/>
              </a:rPr>
              <a:t> ha demostrado ser un instrumento útil para motivar a los pacientes con diagnóstico y en fumadores con síntomas para la cesación tabáquica(305). La intervención mas eficaz para dejar de fumar en pacientes con EPOC es la combinación de asesoramiento conductual intenso mas terapia farmacológica(305).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Los medicamentos más efectivos para dejar de fumar con un perfil de seguridad adecuado en pacientes con dependencia nicotínica moderada son la terapia de reemplazo de nicotina (TRN), el </a:t>
            </a:r>
            <a:r>
              <a:rPr lang="es-ES" sz="1200" kern="1200" dirty="0" err="1">
                <a:solidFill>
                  <a:schemeClr val="tx1"/>
                </a:solidFill>
                <a:effectLst/>
                <a:latin typeface="+mn-lt"/>
                <a:ea typeface="+mn-ea"/>
                <a:cs typeface="+mn-cs"/>
              </a:rPr>
              <a:t>bupropión</a:t>
            </a:r>
            <a:r>
              <a:rPr lang="es-ES" sz="1200" kern="1200" dirty="0">
                <a:solidFill>
                  <a:schemeClr val="tx1"/>
                </a:solidFill>
                <a:effectLst/>
                <a:latin typeface="+mn-lt"/>
                <a:ea typeface="+mn-ea"/>
                <a:cs typeface="+mn-cs"/>
              </a:rPr>
              <a:t> y la </a:t>
            </a:r>
            <a:r>
              <a:rPr lang="es-ES" sz="1200" kern="1200" dirty="0" err="1">
                <a:solidFill>
                  <a:schemeClr val="tx1"/>
                </a:solidFill>
                <a:effectLst/>
                <a:latin typeface="+mn-lt"/>
                <a:ea typeface="+mn-ea"/>
                <a:cs typeface="+mn-cs"/>
              </a:rPr>
              <a:t>vareniclina</a:t>
            </a:r>
            <a:r>
              <a:rPr lang="es-ES" sz="1200" kern="1200" dirty="0">
                <a:solidFill>
                  <a:schemeClr val="tx1"/>
                </a:solidFill>
                <a:effectLst/>
                <a:latin typeface="+mn-lt"/>
                <a:ea typeface="+mn-ea"/>
                <a:cs typeface="+mn-cs"/>
              </a:rPr>
              <a:t>. La financiación de este de tratamiento es una medida costo-efectiva para los sistemas de salud(306).  Se han evidenciado tasas similares de cesación en pacientes con tratamiento standard con </a:t>
            </a:r>
            <a:r>
              <a:rPr lang="es-ES" sz="1200" kern="1200" dirty="0" err="1">
                <a:solidFill>
                  <a:schemeClr val="tx1"/>
                </a:solidFill>
                <a:effectLst/>
                <a:latin typeface="+mn-lt"/>
                <a:ea typeface="+mn-ea"/>
                <a:cs typeface="+mn-cs"/>
              </a:rPr>
              <a:t>Vareniclina</a:t>
            </a:r>
            <a:r>
              <a:rPr lang="es-ES" sz="1200" kern="1200" dirty="0">
                <a:solidFill>
                  <a:schemeClr val="tx1"/>
                </a:solidFill>
                <a:effectLst/>
                <a:latin typeface="+mn-lt"/>
                <a:ea typeface="+mn-ea"/>
                <a:cs typeface="+mn-cs"/>
              </a:rPr>
              <a:t> vs 12 meses(307).  La tabla 7 resume las dosis, modo de acción y beneficios de los medicamentos de primera línea para dejar de fumar.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Tabla 7. Tratamiento farmacológico para cesación tabáquica.</a:t>
            </a:r>
          </a:p>
          <a:p>
            <a:endParaRPr lang="es-ES" sz="1200" b="1"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Vacunación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Las recomendaciones para el uso de la vacuna contra la influenza y el neumococo se abordan en la sección de exacerbaciones.</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Apoyo nutricional </a:t>
            </a:r>
            <a:endParaRPr lang="es-ES_tradnl"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La intervencion nutricional es probablemente efectiva en pacientes desnutridos en combinación con un programa rehabilitación pulmonar. La evidencia indica que una dieta balanceada es beneficiosa para los pacientes con EPOC, no solamente por sus beneficios pulmonares(308)</a:t>
            </a:r>
            <a:r>
              <a:rPr lang="es-VE" sz="1200" b="1" kern="1200" dirty="0">
                <a:solidFill>
                  <a:schemeClr val="tx1"/>
                </a:solidFill>
                <a:effectLst/>
                <a:latin typeface="+mn-lt"/>
                <a:ea typeface="+mn-ea"/>
                <a:cs typeface="+mn-cs"/>
              </a:rPr>
              <a:t>. </a:t>
            </a:r>
            <a:r>
              <a:rPr lang="es-VE" sz="1200" kern="1200" dirty="0">
                <a:solidFill>
                  <a:schemeClr val="tx1"/>
                </a:solidFill>
                <a:effectLst/>
                <a:latin typeface="+mn-lt"/>
                <a:ea typeface="+mn-ea"/>
                <a:cs typeface="+mn-cs"/>
              </a:rPr>
              <a:t>Existe una gran heterogeneidad en los ECA publicados que dificultan establecer el efecto de suplementos nutricionales en pacientes con EPOC y desnutrición(309)</a:t>
            </a:r>
            <a:r>
              <a:rPr lang="es-VE"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Actividad física</a:t>
            </a:r>
            <a:endParaRPr lang="es-ES_tradnl"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Los pacientes con EPOC realizan menos actividad física que controles sanos de su misma edad, hallazgos consistentes según el método de medición utilizado(310).</a:t>
            </a:r>
            <a:r>
              <a:rPr lang="es-VE" sz="1200" kern="1200" dirty="0">
                <a:solidFill>
                  <a:schemeClr val="tx1"/>
                </a:solidFill>
                <a:effectLst/>
                <a:latin typeface="+mn-lt"/>
                <a:ea typeface="+mn-ea"/>
                <a:cs typeface="+mn-cs"/>
              </a:rPr>
              <a:t> Una revisión sistemática reporta que los pacientes que reportan más síntomas matutinos  presentan menos actividad física durante el día(311). </a:t>
            </a:r>
            <a:endParaRPr lang="es-ES_tradnl"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Estudios prospectivos muestran que existe una asociación entre bajos niveles de actividad física y aumento de riesgo de hospitalizaciones  por exacerbación de la EPOC y reingresos, demostrando que caminar o montar bicicleta por 2 horas/semana tienen un efecto significante sobre las admisiones por EPOC(310). Se ha demostrado que la poca actividad física es un factor que predice mortalidad por todas las causas en pacientes con EPOC(312). </a:t>
            </a:r>
            <a:r>
              <a:rPr lang="es-VE"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68</a:t>
            </a:fld>
            <a:endParaRPr lang="es-ES_tradnl"/>
          </a:p>
        </p:txBody>
      </p:sp>
    </p:spTree>
    <p:extLst>
      <p:ext uri="{BB962C8B-B14F-4D97-AF65-F5344CB8AC3E}">
        <p14:creationId xmlns:p14="http://schemas.microsoft.com/office/powerpoint/2010/main" val="26211923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ES" sz="1200" b="1" kern="1200" dirty="0">
                <a:solidFill>
                  <a:schemeClr val="tx1"/>
                </a:solidFill>
                <a:effectLst/>
                <a:latin typeface="+mn-lt"/>
                <a:ea typeface="+mn-ea"/>
                <a:cs typeface="+mn-cs"/>
              </a:rPr>
              <a:t>Justificación</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Los resultados de estudios epidemiológicos indican que alrededor del 70% de los pacientes con EPOC tienen una obstrucción del flujo de aire entre leve y moderada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≥50%), con pocos síntomas respiratorios(25,32–34). Sin embargo, existe limitada información sobre el tratamiento farmacológico de la EPOC en etapas iniciales o en enfermedad leve. Dos ensayos clínicos controlados en pacientes con obstrucción leve a moderada evaluaron los beneficios de la monoterapia con </a:t>
            </a:r>
            <a:r>
              <a:rPr lang="es-ES" sz="1200" kern="1200" dirty="0" err="1">
                <a:solidFill>
                  <a:schemeClr val="tx1"/>
                </a:solidFill>
                <a:effectLst/>
                <a:latin typeface="+mn-lt"/>
                <a:ea typeface="+mn-ea"/>
                <a:cs typeface="+mn-cs"/>
              </a:rPr>
              <a:t>antimuscarínicos</a:t>
            </a:r>
            <a:r>
              <a:rPr lang="es-ES" sz="1200" kern="1200" dirty="0">
                <a:solidFill>
                  <a:schemeClr val="tx1"/>
                </a:solidFill>
                <a:effectLst/>
                <a:latin typeface="+mn-lt"/>
                <a:ea typeface="+mn-ea"/>
                <a:cs typeface="+mn-cs"/>
              </a:rPr>
              <a:t> de acción prolongada (LAMA)(367,368). La monoterapia con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comparado placebo mostro mejoría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la calidad de vida, frecuencia de exacerbaciones y caída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a los 24 meses.(367). </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Por otra parte, en pacientes con obstrucción moderada el uso de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de acción prolongada más corticoide inhalado LABA/</a:t>
            </a:r>
            <a:r>
              <a:rPr lang="es-ES" sz="1200" kern="1200" dirty="0" err="1">
                <a:solidFill>
                  <a:schemeClr val="tx1"/>
                </a:solidFill>
                <a:effectLst/>
                <a:latin typeface="+mn-lt"/>
                <a:ea typeface="+mn-ea"/>
                <a:cs typeface="+mn-cs"/>
              </a:rPr>
              <a:t>CIs</a:t>
            </a:r>
            <a:r>
              <a:rPr lang="es-ES" sz="1200" kern="1200" dirty="0">
                <a:solidFill>
                  <a:schemeClr val="tx1"/>
                </a:solidFill>
                <a:effectLst/>
                <a:latin typeface="+mn-lt"/>
                <a:ea typeface="+mn-ea"/>
                <a:cs typeface="+mn-cs"/>
              </a:rPr>
              <a:t> parece reducir la caída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(368).</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En base a estas premisas surge la pregunta sobre si se justifica usar un broncodilatador de acción prolongada en lugar de uno de acción corta en pacientes con enfermedad leve.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Selección de búsqueda</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Se capturaron 485 referencias (</a:t>
            </a:r>
            <a:r>
              <a:rPr lang="es-ES" sz="1200" kern="1200" dirty="0" err="1">
                <a:solidFill>
                  <a:schemeClr val="tx1"/>
                </a:solidFill>
                <a:effectLst/>
                <a:latin typeface="+mn-lt"/>
                <a:ea typeface="+mn-ea"/>
                <a:cs typeface="+mn-cs"/>
              </a:rPr>
              <a:t>MeSh</a:t>
            </a:r>
            <a:r>
              <a:rPr lang="es-ES" sz="1200" kern="1200" dirty="0">
                <a:solidFill>
                  <a:schemeClr val="tx1"/>
                </a:solidFill>
                <a:effectLst/>
                <a:latin typeface="+mn-lt"/>
                <a:ea typeface="+mn-ea"/>
                <a:cs typeface="+mn-cs"/>
              </a:rPr>
              <a:t>: 465; </a:t>
            </a:r>
            <a:r>
              <a:rPr lang="es-ES" sz="1200" kern="1200" dirty="0" err="1">
                <a:solidFill>
                  <a:schemeClr val="tx1"/>
                </a:solidFill>
                <a:effectLst/>
                <a:latin typeface="+mn-lt"/>
                <a:ea typeface="+mn-ea"/>
                <a:cs typeface="+mn-cs"/>
              </a:rPr>
              <a:t>Tripdatabase</a:t>
            </a:r>
            <a:r>
              <a:rPr lang="es-ES" sz="1200" kern="1200" dirty="0">
                <a:solidFill>
                  <a:schemeClr val="tx1"/>
                </a:solidFill>
                <a:effectLst/>
                <a:latin typeface="+mn-lt"/>
                <a:ea typeface="+mn-ea"/>
                <a:cs typeface="+mn-cs"/>
              </a:rPr>
              <a:t>: 20) seleccionando 2 para responder la pregunta (2 revisiones sistemáticas(314,315).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Resumen de la evidencia</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En términos de eficacia, una revisión sistemática que compara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vs.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(SAMA), en pacientes con obstrucción moderada, muestra mayor beneficio del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en la función pulmonar (incremento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109 ml, 95%IC 80-137 ml), calidad de vida (diferencia de SGQT -3.3 95% IC 0.97-5.63), menores hospitalizaciones (OR 0.34 95%IC 0,15-0.76) y exacerbaciones (OR 0.71 95%IC 0.52-0.95) comparados con el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(314). Otra revisión sistemática comparó la eficacia entre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y LABA en EPOC estable(315).</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La monoterapia con </a:t>
            </a:r>
            <a:r>
              <a:rPr lang="es-ES" sz="1200" kern="1200" dirty="0" err="1">
                <a:solidFill>
                  <a:schemeClr val="tx1"/>
                </a:solidFill>
                <a:effectLst/>
                <a:latin typeface="+mn-lt"/>
                <a:ea typeface="+mn-ea"/>
                <a:cs typeface="+mn-cs"/>
              </a:rPr>
              <a:t>salmeterol</a:t>
            </a:r>
            <a:r>
              <a:rPr lang="es-ES" sz="1200" kern="1200" dirty="0">
                <a:solidFill>
                  <a:schemeClr val="tx1"/>
                </a:solidFill>
                <a:effectLst/>
                <a:latin typeface="+mn-lt"/>
                <a:ea typeface="+mn-ea"/>
                <a:cs typeface="+mn-cs"/>
              </a:rPr>
              <a:t> mostró mayores beneficios en 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(60 ml 95%IC 110-0 ml) y el pico flujo matutino (-10.96 </a:t>
            </a:r>
            <a:r>
              <a:rPr lang="es-ES" sz="1200" kern="1200" dirty="0" err="1">
                <a:solidFill>
                  <a:schemeClr val="tx1"/>
                </a:solidFill>
                <a:effectLst/>
                <a:latin typeface="+mn-lt"/>
                <a:ea typeface="+mn-ea"/>
                <a:cs typeface="+mn-cs"/>
              </a:rPr>
              <a:t>lit</a:t>
            </a:r>
            <a:r>
              <a:rPr lang="es-ES" sz="1200" kern="1200" dirty="0">
                <a:solidFill>
                  <a:schemeClr val="tx1"/>
                </a:solidFill>
                <a:effectLst/>
                <a:latin typeface="+mn-lt"/>
                <a:ea typeface="+mn-ea"/>
                <a:cs typeface="+mn-cs"/>
              </a:rPr>
              <a:t>/min, 95%IC -16.09 a -5.83) comparado con el </a:t>
            </a:r>
            <a:r>
              <a:rPr lang="es-ES" sz="1200" kern="1200" dirty="0" err="1">
                <a:solidFill>
                  <a:schemeClr val="tx1"/>
                </a:solidFill>
                <a:effectLst/>
                <a:latin typeface="+mn-lt"/>
                <a:ea typeface="+mn-ea"/>
                <a:cs typeface="+mn-cs"/>
              </a:rPr>
              <a:t>ipatropio</a:t>
            </a:r>
            <a:r>
              <a:rPr lang="es-ES" sz="1200" kern="1200" dirty="0">
                <a:solidFill>
                  <a:schemeClr val="tx1"/>
                </a:solidFill>
                <a:effectLst/>
                <a:latin typeface="+mn-lt"/>
                <a:ea typeface="+mn-ea"/>
                <a:cs typeface="+mn-cs"/>
              </a:rPr>
              <a:t>, sin diferencia en la calidad de vida, exacerbaciones, uso de medicación de rescate, capacidad de ejercicio o síntomas. El uso de </a:t>
            </a:r>
            <a:r>
              <a:rPr lang="es-ES" sz="1200" kern="1200" dirty="0" err="1">
                <a:solidFill>
                  <a:schemeClr val="tx1"/>
                </a:solidFill>
                <a:effectLst/>
                <a:latin typeface="+mn-lt"/>
                <a:ea typeface="+mn-ea"/>
                <a:cs typeface="+mn-cs"/>
              </a:rPr>
              <a:t>formoterol</a:t>
            </a:r>
            <a:r>
              <a:rPr lang="es-ES" sz="1200" kern="1200" dirty="0">
                <a:solidFill>
                  <a:schemeClr val="tx1"/>
                </a:solidFill>
                <a:effectLst/>
                <a:latin typeface="+mn-lt"/>
                <a:ea typeface="+mn-ea"/>
                <a:cs typeface="+mn-cs"/>
              </a:rPr>
              <a:t> comparado con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parece mostrar mejoría en el pico flujo matutino sin diferencia en 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calidad de vida, disnea o capacidad de ejercicio. </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En términos de seguridad, la revisión sistemática que compara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vs.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mostró menos eventos adversos serios (OR 0.50; 95%IC 0.34-0.73) y eventos específicos de la enfermedad con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(OR 0.59; 95%IC 0.41 to 0.85), sin diferencias en la mortalidad(314). No se encontraron estudios comparativos de monoterapia con broncodilatadores de acción prolongada vs.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 agonistas de acción corta, ni estudios en pacientes con obstrucción leve(315).</a:t>
            </a:r>
            <a:r>
              <a:rPr lang="es-ES"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Conclusiones y recomendaciones</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Las evidencias indican que en términos de eficacia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y los LABA comparados con el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tienen mayores beneficios en la función pulmonar.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además mostró mayores beneficios sobre la disnea, exacerbaciones y calidad de vida con un mejor perfil de seguridad.</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Evidencia ALTA y Recomendación FUERTE</a:t>
            </a:r>
            <a:r>
              <a:rPr lang="es-ES" sz="1200" kern="1200" dirty="0">
                <a:solidFill>
                  <a:schemeClr val="tx1"/>
                </a:solidFill>
                <a:effectLst/>
                <a:latin typeface="+mn-lt"/>
                <a:ea typeface="+mn-ea"/>
                <a:cs typeface="+mn-cs"/>
              </a:rPr>
              <a:t> para en el uso de broncodilatadores de acción prolongada sobre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en términos de mejoría de disnea, calidad de vida y función pulmonar en EPOC con obstrucción moderada a grave.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Evidencia ALTA y recomendación FUERTE</a:t>
            </a:r>
            <a:r>
              <a:rPr lang="es-ES" sz="1200" kern="1200" dirty="0">
                <a:solidFill>
                  <a:schemeClr val="tx1"/>
                </a:solidFill>
                <a:effectLst/>
                <a:latin typeface="+mn-lt"/>
                <a:ea typeface="+mn-ea"/>
                <a:cs typeface="+mn-cs"/>
              </a:rPr>
              <a:t> para el uso de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en términos de mejoría de exacerbaciones y hospitalizaciones.</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guía de práctica clínica de la EPOC ALAT-2014 analizó la pregunta clínica en formato PICO sobre las diferencias de eficacia y seguridad entre</a:t>
            </a:r>
            <a:r>
              <a:rPr lang="es-UY" sz="1200" kern="1200" dirty="0">
                <a:solidFill>
                  <a:schemeClr val="tx1"/>
                </a:solidFill>
                <a:effectLst/>
                <a:latin typeface="+mn-lt"/>
                <a:ea typeface="+mn-ea"/>
                <a:cs typeface="+mn-cs"/>
              </a:rPr>
              <a:t> la </a:t>
            </a:r>
            <a:r>
              <a:rPr lang="es-ES" sz="1200" kern="1200" dirty="0">
                <a:solidFill>
                  <a:schemeClr val="tx1"/>
                </a:solidFill>
                <a:effectLst/>
                <a:latin typeface="+mn-lt"/>
                <a:ea typeface="+mn-ea"/>
                <a:cs typeface="+mn-cs"/>
              </a:rPr>
              <a:t>monoterapia de LAMA y LABA (¿Los </a:t>
            </a:r>
            <a:r>
              <a:rPr lang="es-ES" sz="1200" kern="1200" dirty="0" err="1">
                <a:solidFill>
                  <a:schemeClr val="tx1"/>
                </a:solidFill>
                <a:effectLst/>
                <a:latin typeface="+mn-lt"/>
                <a:ea typeface="+mn-ea"/>
                <a:cs typeface="+mn-cs"/>
              </a:rPr>
              <a:t>antimuscarínicos</a:t>
            </a:r>
            <a:r>
              <a:rPr lang="es-ES" sz="1200" kern="1200" dirty="0">
                <a:solidFill>
                  <a:schemeClr val="tx1"/>
                </a:solidFill>
                <a:effectLst/>
                <a:latin typeface="+mn-lt"/>
                <a:ea typeface="+mn-ea"/>
                <a:cs typeface="+mn-cs"/>
              </a:rPr>
              <a:t> de acción prolongada proporcionan mayores beneficios que los </a:t>
            </a:r>
            <a:r>
              <a:rPr lang="es-ES" sz="1200" kern="1200" dirty="0">
                <a:solidFill>
                  <a:schemeClr val="tx1"/>
                </a:solidFill>
                <a:effectLst/>
                <a:latin typeface="+mn-lt"/>
                <a:ea typeface="+mn-ea"/>
                <a:cs typeface="+mn-cs"/>
                <a:sym typeface="Symbol" charset="2"/>
              </a:rPr>
              <a:t></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de acción prolongada en pacientes con EPOC?)(205). </a:t>
            </a:r>
            <a:r>
              <a:rPr lang="es-VE" sz="1200" kern="1200" dirty="0">
                <a:solidFill>
                  <a:schemeClr val="tx1"/>
                </a:solidFill>
                <a:effectLst/>
                <a:latin typeface="+mn-lt"/>
                <a:ea typeface="+mn-ea"/>
                <a:cs typeface="+mn-cs"/>
              </a:rPr>
              <a:t>Las </a:t>
            </a:r>
            <a:r>
              <a:rPr lang="es-ES" sz="1200" kern="1200" dirty="0">
                <a:solidFill>
                  <a:schemeClr val="tx1"/>
                </a:solidFill>
                <a:effectLst/>
                <a:latin typeface="+mn-lt"/>
                <a:ea typeface="+mn-ea"/>
                <a:cs typeface="+mn-cs"/>
              </a:rPr>
              <a:t>conclusiones y recomendaciones fueron: las evidencias indican que en términos de eficacia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y los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tienen beneficios similares sobre la disnea, función pulmonar, y calidad de vida.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es más efectivo que los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para reducir la frecuencia de exacerbaciones. El perfil de seguridad es similar entre ambas opciones terapéuticas. Evidencia ALTA y Recomendación FUERTE para la no preferencia de algún broncodilatador en particular (LABA o LAMA) en términos de mejoría de disnea, calidad de vida y función pulmonar; Evidencia ALTA y Recomendación FUERTE para el uso de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en pacientes con exacerbaciones frecuentes; Evidencia ALTA y Recomendación DÉBIL para justificar el uso preferencial de </a:t>
            </a:r>
            <a:r>
              <a:rPr lang="es-ES" sz="1200" kern="1200" dirty="0" err="1">
                <a:solidFill>
                  <a:schemeClr val="tx1"/>
                </a:solidFill>
                <a:effectLst/>
                <a:latin typeface="+mn-lt"/>
                <a:ea typeface="+mn-ea"/>
                <a:cs typeface="+mn-cs"/>
              </a:rPr>
              <a:t>HandiHaler</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Respimat</a:t>
            </a:r>
            <a:r>
              <a:rPr lang="es-ES" sz="1200" kern="1200" dirty="0">
                <a:solidFill>
                  <a:schemeClr val="tx1"/>
                </a:solidFill>
                <a:effectLst/>
                <a:latin typeface="+mn-lt"/>
                <a:ea typeface="+mn-ea"/>
                <a:cs typeface="+mn-cs"/>
              </a:rPr>
              <a:t> en pacientes con enfermedad cardíaca concomitante(205). </a:t>
            </a:r>
            <a:endParaRPr lang="es-ES_tradnl"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Resultados similares se han reportado en otras revisiones sistemáticas más recientes</a:t>
            </a:r>
            <a:r>
              <a:rPr lang="es-ES" sz="1200" kern="1200" dirty="0">
                <a:solidFill>
                  <a:schemeClr val="tx1"/>
                </a:solidFill>
                <a:effectLst/>
                <a:latin typeface="+mn-lt"/>
                <a:ea typeface="+mn-ea"/>
                <a:cs typeface="+mn-cs"/>
              </a:rPr>
              <a:t>(369,370)</a:t>
            </a:r>
            <a:r>
              <a:rPr lang="es-VE" sz="1200" kern="1200" dirty="0">
                <a:solidFill>
                  <a:schemeClr val="tx1"/>
                </a:solidFill>
                <a:effectLst/>
                <a:latin typeface="+mn-lt"/>
                <a:ea typeface="+mn-ea"/>
                <a:cs typeface="+mn-cs"/>
              </a:rPr>
              <a:t>.</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69</a:t>
            </a:fld>
            <a:endParaRPr lang="es-ES_tradnl"/>
          </a:p>
        </p:txBody>
      </p:sp>
    </p:spTree>
    <p:extLst>
      <p:ext uri="{BB962C8B-B14F-4D97-AF65-F5344CB8AC3E}">
        <p14:creationId xmlns:p14="http://schemas.microsoft.com/office/powerpoint/2010/main" val="303628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fontAlgn="base"/>
            <a:r>
              <a:rPr lang="es-ES" sz="1200" i="1" kern="1200" dirty="0">
                <a:solidFill>
                  <a:schemeClr val="tx1"/>
                </a:solidFill>
                <a:effectLst/>
                <a:latin typeface="+mn-lt"/>
                <a:ea typeface="+mn-ea"/>
                <a:cs typeface="+mn-cs"/>
              </a:rPr>
              <a:t>¿Existe relevancia clínica en la detección de pacientes con EPOC asintomática?</a:t>
            </a:r>
            <a:endParaRPr lang="es-ES_tradnl" sz="1200" kern="1200" dirty="0">
              <a:solidFill>
                <a:schemeClr val="tx1"/>
              </a:solidFill>
              <a:effectLst/>
              <a:latin typeface="+mn-lt"/>
              <a:ea typeface="+mn-ea"/>
              <a:cs typeface="+mn-cs"/>
            </a:endParaRPr>
          </a:p>
          <a:p>
            <a:pPr lvl="0" fontAlgn="base"/>
            <a:r>
              <a:rPr lang="es-ES" sz="1200" i="1" kern="1200" dirty="0">
                <a:solidFill>
                  <a:schemeClr val="tx1"/>
                </a:solidFill>
                <a:effectLst/>
                <a:latin typeface="+mn-lt"/>
                <a:ea typeface="+mn-ea"/>
                <a:cs typeface="+mn-cs"/>
              </a:rPr>
              <a:t>¿Es la escala de disnea </a:t>
            </a:r>
            <a:r>
              <a:rPr lang="es-ES" sz="1200" i="1" kern="1200" dirty="0" err="1">
                <a:solidFill>
                  <a:schemeClr val="tx1"/>
                </a:solidFill>
                <a:effectLst/>
                <a:latin typeface="+mn-lt"/>
                <a:ea typeface="+mn-ea"/>
                <a:cs typeface="+mn-cs"/>
              </a:rPr>
              <a:t>mMRC</a:t>
            </a:r>
            <a:r>
              <a:rPr lang="es-ES" sz="1200" i="1" kern="1200" dirty="0">
                <a:solidFill>
                  <a:schemeClr val="tx1"/>
                </a:solidFill>
                <a:effectLst/>
                <a:latin typeface="+mn-lt"/>
                <a:ea typeface="+mn-ea"/>
                <a:cs typeface="+mn-cs"/>
              </a:rPr>
              <a:t> más efectiva que el cuestionario CAT para evaluar la gravedad de los pacientes con EPOC?</a:t>
            </a:r>
            <a:endParaRPr lang="es-ES_tradnl" sz="1200" kern="1200" dirty="0">
              <a:solidFill>
                <a:schemeClr val="tx1"/>
              </a:solidFill>
              <a:effectLst/>
              <a:latin typeface="+mn-lt"/>
              <a:ea typeface="+mn-ea"/>
              <a:cs typeface="+mn-cs"/>
            </a:endParaRPr>
          </a:p>
          <a:p>
            <a:pPr lvl="0" fontAlgn="base"/>
            <a:r>
              <a:rPr lang="es-ES" sz="1200" i="1" kern="1200" dirty="0">
                <a:solidFill>
                  <a:schemeClr val="tx1"/>
                </a:solidFill>
                <a:effectLst/>
                <a:latin typeface="+mn-lt"/>
                <a:ea typeface="+mn-ea"/>
                <a:cs typeface="+mn-cs"/>
              </a:rPr>
              <a:t>¿Los broncodilatadores de larga acción (LABA o LAMA) son más efectivos que los SABA o SAMA en pacientes con EPOC?</a:t>
            </a:r>
            <a:endParaRPr lang="es-ES_tradnl" sz="1200" kern="1200" dirty="0">
              <a:solidFill>
                <a:schemeClr val="tx1"/>
              </a:solidFill>
              <a:effectLst/>
              <a:latin typeface="+mn-lt"/>
              <a:ea typeface="+mn-ea"/>
              <a:cs typeface="+mn-cs"/>
            </a:endParaRPr>
          </a:p>
          <a:p>
            <a:pPr lvl="0" fontAlgn="base"/>
            <a:r>
              <a:rPr lang="es-ES" sz="1200" i="1" kern="1200" dirty="0">
                <a:solidFill>
                  <a:schemeClr val="tx1"/>
                </a:solidFill>
                <a:effectLst/>
                <a:latin typeface="+mn-lt"/>
                <a:ea typeface="+mn-ea"/>
                <a:cs typeface="+mn-cs"/>
              </a:rPr>
              <a:t>¿La asociación LABA más </a:t>
            </a:r>
            <a:r>
              <a:rPr lang="es-ES" sz="1200" i="1" kern="1200" dirty="0" err="1">
                <a:solidFill>
                  <a:schemeClr val="tx1"/>
                </a:solidFill>
                <a:effectLst/>
                <a:latin typeface="+mn-lt"/>
                <a:ea typeface="+mn-ea"/>
                <a:cs typeface="+mn-cs"/>
              </a:rPr>
              <a:t>CIs</a:t>
            </a:r>
            <a:r>
              <a:rPr lang="es-ES" sz="1200" i="1" kern="1200" dirty="0">
                <a:solidFill>
                  <a:schemeClr val="tx1"/>
                </a:solidFill>
                <a:effectLst/>
                <a:latin typeface="+mn-lt"/>
                <a:ea typeface="+mn-ea"/>
                <a:cs typeface="+mn-cs"/>
              </a:rPr>
              <a:t> proporciona mayores beneficios que la monoterapia con LAMA o la </a:t>
            </a:r>
            <a:r>
              <a:rPr lang="es-ES" sz="1200" i="1" kern="1200" dirty="0" err="1">
                <a:solidFill>
                  <a:schemeClr val="tx1"/>
                </a:solidFill>
                <a:effectLst/>
                <a:latin typeface="+mn-lt"/>
                <a:ea typeface="+mn-ea"/>
                <a:cs typeface="+mn-cs"/>
              </a:rPr>
              <a:t>broncodilatación</a:t>
            </a:r>
            <a:r>
              <a:rPr lang="es-ES" sz="1200" i="1" kern="1200" dirty="0">
                <a:solidFill>
                  <a:schemeClr val="tx1"/>
                </a:solidFill>
                <a:effectLst/>
                <a:latin typeface="+mn-lt"/>
                <a:ea typeface="+mn-ea"/>
                <a:cs typeface="+mn-cs"/>
              </a:rPr>
              <a:t> dual con LABA mas LAMA?</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7</a:t>
            </a:fld>
            <a:endParaRPr lang="es-ES_tradnl"/>
          </a:p>
        </p:txBody>
      </p:sp>
    </p:spTree>
    <p:extLst>
      <p:ext uri="{BB962C8B-B14F-4D97-AF65-F5344CB8AC3E}">
        <p14:creationId xmlns:p14="http://schemas.microsoft.com/office/powerpoint/2010/main" val="16879757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sz="1200" kern="1200" dirty="0">
                <a:solidFill>
                  <a:schemeClr val="tx1"/>
                </a:solidFill>
                <a:effectLst/>
                <a:latin typeface="+mn-lt"/>
                <a:ea typeface="+mn-ea"/>
                <a:cs typeface="+mn-cs"/>
              </a:rPr>
              <a:t>Diversos estudios han evaluado la concordancia entre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el puntaje del CAT</a:t>
            </a:r>
            <a:r>
              <a:rPr lang="en-GB" sz="1200" kern="1200" dirty="0">
                <a:solidFill>
                  <a:schemeClr val="tx1"/>
                </a:solidFill>
                <a:effectLst/>
                <a:latin typeface="+mn-lt"/>
                <a:ea typeface="+mn-ea"/>
                <a:cs typeface="+mn-cs"/>
              </a:rPr>
              <a:t>(278,286). </a:t>
            </a:r>
            <a:r>
              <a:rPr lang="es-UY" sz="1200" kern="1200" dirty="0">
                <a:solidFill>
                  <a:schemeClr val="tx1"/>
                </a:solidFill>
                <a:effectLst/>
                <a:latin typeface="+mn-lt"/>
                <a:ea typeface="+mn-ea"/>
                <a:cs typeface="+mn-cs"/>
              </a:rPr>
              <a:t>Un meta-análisis(285) reportó que la concordancia entre el puntaje mMRC≥2 y  el CAT≥10, varió entre pobre y sustancial entre los estudios analizados (</a:t>
            </a:r>
            <a:r>
              <a:rPr lang="es-UY" sz="1200" i="1" kern="1200" dirty="0">
                <a:solidFill>
                  <a:schemeClr val="tx1"/>
                </a:solidFill>
                <a:effectLst/>
                <a:latin typeface="+mn-lt"/>
                <a:ea typeface="+mn-ea"/>
                <a:cs typeface="+mn-cs"/>
              </a:rPr>
              <a:t>κ</a:t>
            </a:r>
            <a:r>
              <a:rPr lang="es-UY" sz="1200" kern="1200" dirty="0">
                <a:solidFill>
                  <a:schemeClr val="tx1"/>
                </a:solidFill>
                <a:effectLst/>
                <a:latin typeface="+mn-lt"/>
                <a:ea typeface="+mn-ea"/>
                <a:cs typeface="+mn-cs"/>
              </a:rPr>
              <a:t>= 0.13-0.77) con un valor del coeficiente</a:t>
            </a:r>
            <a:r>
              <a:rPr lang="es-UY" sz="1200" i="1" kern="1200" dirty="0">
                <a:solidFill>
                  <a:schemeClr val="tx1"/>
                </a:solidFill>
                <a:effectLst/>
                <a:latin typeface="+mn-lt"/>
                <a:ea typeface="+mn-ea"/>
                <a:cs typeface="+mn-cs"/>
              </a:rPr>
              <a:t> κ</a:t>
            </a:r>
            <a:r>
              <a:rPr lang="es-UY" sz="1200" kern="1200" dirty="0">
                <a:solidFill>
                  <a:schemeClr val="tx1"/>
                </a:solidFill>
                <a:effectLst/>
                <a:latin typeface="+mn-lt"/>
                <a:ea typeface="+mn-ea"/>
                <a:cs typeface="+mn-cs"/>
              </a:rPr>
              <a:t> agrupado de 0.548 (95% CI, 0.35-0.70; p&lt; 0.0001) y elevada heterogeneidad entre los estudios (I</a:t>
            </a:r>
            <a:r>
              <a:rPr lang="es-UY" sz="1200" kern="1200" baseline="30000" dirty="0">
                <a:solidFill>
                  <a:schemeClr val="tx1"/>
                </a:solidFill>
                <a:effectLst/>
                <a:latin typeface="+mn-lt"/>
                <a:ea typeface="+mn-ea"/>
                <a:cs typeface="+mn-cs"/>
              </a:rPr>
              <a:t>2</a:t>
            </a:r>
            <a:r>
              <a:rPr lang="es-UY" sz="1200" kern="1200" dirty="0">
                <a:solidFill>
                  <a:schemeClr val="tx1"/>
                </a:solidFill>
                <a:effectLst/>
                <a:latin typeface="+mn-lt"/>
                <a:ea typeface="+mn-ea"/>
                <a:cs typeface="+mn-cs"/>
              </a:rPr>
              <a:t>=99,3; z= 4,84).</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Dos estudios han sugerido usar el punto de corte para la puntuación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≥1 en lugar de ≥2, por mostrar esta la concordancia más alta (coeficiente k: 0,66 a 0,79) con el punto de corte de CAT de ≥10(280,282). Cuando se evalúan pacientes con mayores síntomas, un estudio demostró que un puntaje de 2 en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correspondía a un puntaje de CAT de 15 (especificidad y sensibilidad de 0.70 y 0.66, respectivamente; área bajo la curva [AUC] 0,74; IC95% 0,70-0,77)(280).  . Otro estudio mostró que una puntuación CT ≥10 tenía 82% de sensibilidad, pero 24% de especificidad para identificar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mientras que una puntuación de 17 tenía 98% de especificidad, pero una baja sensibilidad de 52% y no mejoró la concordancia. Los resultados sugieren que usar la puntuación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y CAT ≥17 para identificar más síntomas y evitaría una categorización discordante(281). En otro estudio la puntuación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mostró un amplio rango de correlación con cada ítem de CAT (r= 0,290 para el ítem esputo, r= 0,731 para el ítem disnea, p &lt;0,001)(279). La estabilidad del puntaje de CAT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en un año fue evaluada en un estudio de cohorte</a:t>
            </a:r>
            <a:r>
              <a:rPr lang="es-ES" sz="1200" kern="1200" dirty="0">
                <a:solidFill>
                  <a:schemeClr val="tx1"/>
                </a:solidFill>
                <a:effectLst/>
                <a:latin typeface="+mn-lt"/>
                <a:ea typeface="+mn-ea"/>
                <a:cs typeface="+mn-cs"/>
              </a:rPr>
              <a:t>(287). </a:t>
            </a:r>
            <a:r>
              <a:rPr lang="es-UY" sz="1200" kern="1200" dirty="0">
                <a:solidFill>
                  <a:schemeClr val="tx1"/>
                </a:solidFill>
                <a:effectLst/>
                <a:latin typeface="+mn-lt"/>
                <a:ea typeface="+mn-ea"/>
                <a:cs typeface="+mn-cs"/>
              </a:rPr>
              <a:t>Las puntuaciones del CAT fueron similares (±4 puntos) en 56% de los pacientes, más altas en 27% y más bajas en 17%. Las puntuaciones del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fueron similares (±1 punto) en el 46% de los pacientes, peor en el 36% y mejor en el 18%. El mejor predictor para los cambios del puntaje del CAT de un año, fue los cambios en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(Coeficiente β 0,47; P&lt; 0,001). Así mismo, un estudio de corte transversal encontró que, aunque el CAT y 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pueden reflejar el nivel de actividad física de los sujetos con EPOC, el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tiene una asociación más fuerte</a:t>
            </a:r>
            <a:r>
              <a:rPr lang="es-ES" sz="1200" kern="1200" dirty="0">
                <a:solidFill>
                  <a:schemeClr val="tx1"/>
                </a:solidFill>
                <a:effectLst/>
                <a:latin typeface="+mn-lt"/>
                <a:ea typeface="+mn-ea"/>
                <a:cs typeface="+mn-cs"/>
              </a:rPr>
              <a:t>(278). </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Al evaluar la calidad de vida y síntomas, un estudio de corte transversal encontró que el CAT tuvo fuerte correlación con el puntaje del cuestionario de Saint Georges (SGQT) (r=0,77), y pobre con la caminata 6 minutos (r=0,02)(276).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correlacionó con el índice de disnea basal (BDI) (r=0,73) y con la intensidad de disnea en reposo (escala de Borg) (r=0, </a:t>
            </a:r>
            <a:r>
              <a:rPr lang="es-ES" sz="1200" kern="1200" dirty="0">
                <a:solidFill>
                  <a:schemeClr val="tx1"/>
                </a:solidFill>
                <a:effectLst/>
                <a:latin typeface="+mn-lt"/>
                <a:ea typeface="+mn-ea"/>
                <a:cs typeface="+mn-cs"/>
              </a:rPr>
              <a:t>32)(276). </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el estado de salud de los pacientes, hay evidencia que demuestra que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relaciona con el estado de salud medido con diferentes escalas(282). Un valor de disnea mMRC1 está asociado a deterioro significante del estado de salud (SGRQ 39,4 ± 15,5 y CAT 15,7 ± 7,0); e inclusive pacientes con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grado 0 presentan puntajes modestamente elevados (SGRQ 28,5 ± 15.1 y CAT 11,7 ± 6,8)(282).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cuanto a mortalidad, un estudio de cohorte mostró que los pacientes con EPOC que fallecían, tenían mayor puntaje de CAT (14 vs 11, P= 0,022)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(2 vs 1, P&lt; 0,001) en comparación con los sobrevivientes(288). El análisis de las curvas ROC mostró que puntajes elevados de CAT y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se asociaron con mayor mortalidad (área bajo la curva 0,589 y 0,649, respectivamente). Un puntaje de CAT ≥17 presenta la misma sensibilidad para predecir mortalidad por todas las causas que un puntaje ≥2 en la escala </a:t>
            </a:r>
            <a:r>
              <a:rPr lang="es-UY"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(283). </a:t>
            </a:r>
          </a:p>
          <a:p>
            <a:endParaRPr lang="es-ES" sz="1200" b="1"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Conclusiones y recomendaciones</a:t>
            </a:r>
            <a:endParaRPr lang="es-ES_tradnl" sz="1200" b="1"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Para la estratificación de la gravedad de la EPOC, el uso de un puntaje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de 1 con una puntuación de CAT ≥10, y un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de 2 con una puntuación de CAT ≥17 parecen ser los puntos de cortes que hacen al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el CAT equivalentes. Con la información disponible, es razonable concluir que ambas herramientas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y CAT) son útiles para evaluar los síntomas en la EPOC y parecen aportar información complementaria sobre diferentes aspectos de la enfermedad. El uso de la escala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para la clasificación de la gravedad de la EPOC fundamentalmente por su simplicidad, posibilidad de autoadministración y por su buena correlación con calidad de vida, disnea, estado de salud y la mortalidad en los pacientes con EPOC podría recomendarse   de preferencia.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EVIDENCIA ALTA para usar de manera indistinta la escala de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o el CAT para evaluar los síntomas en pacientes con EPOC y RECOMENDACIÓN FUERTE para la preferencia del uso de la escala </a:t>
            </a:r>
            <a:r>
              <a:rPr lang="es-UY" sz="1200" kern="1200" dirty="0" err="1">
                <a:solidFill>
                  <a:schemeClr val="tx1"/>
                </a:solidFill>
                <a:effectLst/>
                <a:latin typeface="+mn-lt"/>
                <a:ea typeface="+mn-ea"/>
                <a:cs typeface="+mn-cs"/>
              </a:rPr>
              <a:t>mMRC</a:t>
            </a:r>
            <a:r>
              <a:rPr lang="es-UY" sz="1200" kern="1200" dirty="0">
                <a:solidFill>
                  <a:schemeClr val="tx1"/>
                </a:solidFill>
                <a:effectLst/>
                <a:latin typeface="+mn-lt"/>
                <a:ea typeface="+mn-ea"/>
                <a:cs typeface="+mn-cs"/>
              </a:rPr>
              <a:t> por su simplicidad, posibilidad de autoadministración y buena correlación con calidad de vida, disnea, estado de salud y mortalidad.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Como se explica en la </a:t>
            </a:r>
            <a:r>
              <a:rPr lang="es-ES" sz="1200" b="1" kern="1200" dirty="0">
                <a:solidFill>
                  <a:schemeClr val="tx1"/>
                </a:solidFill>
                <a:effectLst/>
                <a:latin typeface="+mn-lt"/>
                <a:ea typeface="+mn-ea"/>
                <a:cs typeface="+mn-cs"/>
              </a:rPr>
              <a:t>Tabla 6</a:t>
            </a:r>
            <a:r>
              <a:rPr lang="es-ES" sz="1200" kern="1200" dirty="0">
                <a:solidFill>
                  <a:schemeClr val="tx1"/>
                </a:solidFill>
                <a:effectLst/>
                <a:latin typeface="+mn-lt"/>
                <a:ea typeface="+mn-ea"/>
                <a:cs typeface="+mn-cs"/>
              </a:rPr>
              <a:t>, para calificar la EPOC como </a:t>
            </a:r>
            <a:r>
              <a:rPr lang="es-ES" sz="1200" b="1" kern="1200" dirty="0">
                <a:solidFill>
                  <a:schemeClr val="tx1"/>
                </a:solidFill>
                <a:effectLst/>
                <a:latin typeface="+mn-lt"/>
                <a:ea typeface="+mn-ea"/>
                <a:cs typeface="+mn-cs"/>
              </a:rPr>
              <a:t>leve</a:t>
            </a:r>
            <a:r>
              <a:rPr lang="es-ES" sz="1200" kern="1200" dirty="0">
                <a:solidFill>
                  <a:schemeClr val="tx1"/>
                </a:solidFill>
                <a:effectLst/>
                <a:latin typeface="+mn-lt"/>
                <a:ea typeface="+mn-ea"/>
                <a:cs typeface="+mn-cs"/>
              </a:rPr>
              <a:t> deben cumplirse los tres criterios: disnea </a:t>
            </a:r>
            <a:r>
              <a:rPr lang="es-ES" sz="1200" kern="1200" dirty="0" err="1">
                <a:solidFill>
                  <a:schemeClr val="tx1"/>
                </a:solidFill>
                <a:effectLst/>
                <a:latin typeface="+mn-lt"/>
                <a:ea typeface="+mn-ea"/>
                <a:cs typeface="+mn-cs"/>
              </a:rPr>
              <a:t>mMRC</a:t>
            </a:r>
            <a:r>
              <a:rPr lang="es-ES" sz="1200" kern="1200" dirty="0">
                <a:solidFill>
                  <a:schemeClr val="tx1"/>
                </a:solidFill>
                <a:effectLst/>
                <a:latin typeface="+mn-lt"/>
                <a:ea typeface="+mn-ea"/>
                <a:cs typeface="+mn-cs"/>
              </a:rPr>
              <a:t> 0–1,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≥80% y ninguna exacerbación moderada o grave en el último año. Para calificar la EPOC como </a:t>
            </a:r>
            <a:r>
              <a:rPr lang="es-ES" sz="1200" b="1" kern="1200" dirty="0">
                <a:solidFill>
                  <a:schemeClr val="tx1"/>
                </a:solidFill>
                <a:effectLst/>
                <a:latin typeface="+mn-lt"/>
                <a:ea typeface="+mn-ea"/>
                <a:cs typeface="+mn-cs"/>
              </a:rPr>
              <a:t>moderada </a:t>
            </a:r>
            <a:r>
              <a:rPr lang="es-ES" sz="1200" kern="1200" dirty="0">
                <a:solidFill>
                  <a:schemeClr val="tx1"/>
                </a:solidFill>
                <a:effectLst/>
                <a:latin typeface="+mn-lt"/>
                <a:ea typeface="+mn-ea"/>
                <a:cs typeface="+mn-cs"/>
              </a:rPr>
              <a:t>o</a:t>
            </a:r>
            <a:r>
              <a:rPr lang="es-ES" sz="1200" b="1" kern="1200" dirty="0">
                <a:solidFill>
                  <a:schemeClr val="tx1"/>
                </a:solidFill>
                <a:effectLst/>
                <a:latin typeface="+mn-lt"/>
                <a:ea typeface="+mn-ea"/>
                <a:cs typeface="+mn-cs"/>
              </a:rPr>
              <a:t> grave</a:t>
            </a:r>
            <a:r>
              <a:rPr lang="es-ES" sz="1200" kern="1200" dirty="0">
                <a:solidFill>
                  <a:schemeClr val="tx1"/>
                </a:solidFill>
                <a:effectLst/>
                <a:latin typeface="+mn-lt"/>
                <a:ea typeface="+mn-ea"/>
                <a:cs typeface="+mn-cs"/>
              </a:rPr>
              <a:t>, se requiere que se cumpla uno solo de los criterios anotados.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70</a:t>
            </a:fld>
            <a:endParaRPr lang="es-ES_tradnl"/>
          </a:p>
        </p:txBody>
      </p:sp>
    </p:spTree>
    <p:extLst>
      <p:ext uri="{BB962C8B-B14F-4D97-AF65-F5344CB8AC3E}">
        <p14:creationId xmlns:p14="http://schemas.microsoft.com/office/powerpoint/2010/main" val="380280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sz="1200" b="1" kern="1200" dirty="0">
                <a:solidFill>
                  <a:schemeClr val="tx1"/>
                </a:solidFill>
                <a:effectLst/>
                <a:latin typeface="+mn-lt"/>
                <a:ea typeface="+mn-ea"/>
                <a:cs typeface="+mn-cs"/>
              </a:rPr>
              <a:t>PAG 96 - 100</a:t>
            </a:r>
          </a:p>
          <a:p>
            <a:pPr marL="0" marR="0" indent="0" algn="l" defTabSz="914400" rtl="0" eaLnBrk="1" fontAlgn="auto" latinLnBrk="0" hangingPunct="1">
              <a:lnSpc>
                <a:spcPct val="100000"/>
              </a:lnSpc>
              <a:spcBef>
                <a:spcPts val="0"/>
              </a:spcBef>
              <a:spcAft>
                <a:spcPts val="0"/>
              </a:spcAft>
              <a:buClrTx/>
              <a:buSzTx/>
              <a:buFontTx/>
              <a:buNone/>
              <a:tabLst/>
              <a:defRPr/>
            </a:pPr>
            <a:endParaRPr lang="es-UY"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UY" sz="1200" kern="1200" dirty="0">
                <a:solidFill>
                  <a:schemeClr val="tx1"/>
                </a:solidFill>
                <a:effectLst/>
                <a:latin typeface="+mn-lt"/>
                <a:ea typeface="+mn-ea"/>
                <a:cs typeface="+mn-cs"/>
              </a:rPr>
              <a:t>Las exacerbaciones de la EPOC son causadas por interacciones entre los factores del huésped, bacterias, virus, eosinófilos, adherencia al tratamiento y cambios en la calidad del aire para producir mayor inflamación en la vía aérea inferior. Es necesario tratar de identificar la causa de la exacerbación con la finalidad de guiar el tratamiento (Tabla 9)</a:t>
            </a:r>
            <a:r>
              <a:rPr lang="en-GB" sz="1200" kern="1200" dirty="0">
                <a:solidFill>
                  <a:schemeClr val="tx1"/>
                </a:solidFill>
                <a:effectLst/>
                <a:latin typeface="+mn-lt"/>
                <a:ea typeface="+mn-ea"/>
                <a:cs typeface="+mn-cs"/>
              </a:rPr>
              <a:t>(90,454).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La diferenciación de una exacerbación bacteriana de otra etiología es difícil, sin embargo, datos recientes indican que el uso del color de la muestra de esputo sirve para dividir los episodios en aquellos con esputo mucoide o purulento e identifican una diferencia importante en el aislamiento bacteriano de muestras de esputo. Un cultivo positivo fue obtenido del 84% de muestras de esputo de pacientes con exacerbación purulenta en comparación con el 38% de las exacerbaciones mucoides. La presencia de esputo verde fue 94.4% sensible y 77% específica para el rendimiento de una alta carga bacteriana, identificando un subconjunto distinto de pacientes en los cuales las bacterias están fuertemente asociadas con la exacerbación</a:t>
            </a:r>
            <a:r>
              <a:rPr lang="es-ES" sz="1200" kern="1200" dirty="0">
                <a:solidFill>
                  <a:schemeClr val="tx1"/>
                </a:solidFill>
                <a:effectLst/>
                <a:latin typeface="+mn-lt"/>
                <a:ea typeface="+mn-ea"/>
                <a:cs typeface="+mn-cs"/>
              </a:rPr>
              <a:t>(455).  </a:t>
            </a:r>
            <a:r>
              <a:rPr lang="es-PE" sz="1200" kern="1200" dirty="0">
                <a:solidFill>
                  <a:schemeClr val="tx1"/>
                </a:solidFill>
                <a:effectLst/>
                <a:latin typeface="+mn-lt"/>
                <a:ea typeface="+mn-ea"/>
                <a:cs typeface="+mn-cs"/>
              </a:rPr>
              <a:t>Es importante tener en cuenta estos hallazgos para orientar el tratamiento antibiótico empírico en las exacerbaciones.</a:t>
            </a:r>
            <a:endParaRPr lang="es-ES_tradnl"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Estudios recientes evaluando el microbioma respiratorio en estado estable y durante exacerbaciones en forma longitudinal por 1 año revelan la taxonomía bacteriana con los Phylum Firmicutes, Proteobacteria y Bacteroidetes siendo los más abundantes representados por las especies </a:t>
            </a:r>
            <a:r>
              <a:rPr lang="es-PE" sz="1200" i="1" kern="1200" dirty="0">
                <a:solidFill>
                  <a:schemeClr val="tx1"/>
                </a:solidFill>
                <a:effectLst/>
                <a:latin typeface="+mn-lt"/>
                <a:ea typeface="+mn-ea"/>
                <a:cs typeface="+mn-cs"/>
              </a:rPr>
              <a:t>Veillonella (Firmicutes), Haemophilus (</a:t>
            </a:r>
            <a:r>
              <a:rPr lang="es-PE" sz="1200" kern="1200" dirty="0">
                <a:solidFill>
                  <a:schemeClr val="tx1"/>
                </a:solidFill>
                <a:effectLst/>
                <a:latin typeface="+mn-lt"/>
                <a:ea typeface="+mn-ea"/>
                <a:cs typeface="+mn-cs"/>
              </a:rPr>
              <a:t>Proteobacteria)</a:t>
            </a:r>
            <a:r>
              <a:rPr lang="es-PE" sz="1200" i="1" kern="1200" dirty="0">
                <a:solidFill>
                  <a:schemeClr val="tx1"/>
                </a:solidFill>
                <a:effectLst/>
                <a:latin typeface="+mn-lt"/>
                <a:ea typeface="+mn-ea"/>
                <a:cs typeface="+mn-cs"/>
              </a:rPr>
              <a:t>, Streptococcus (Firmicutes), Prevotella</a:t>
            </a:r>
            <a:r>
              <a:rPr lang="es-PE" sz="1200" kern="1200" dirty="0">
                <a:solidFill>
                  <a:schemeClr val="tx1"/>
                </a:solidFill>
                <a:effectLst/>
                <a:latin typeface="+mn-lt"/>
                <a:ea typeface="+mn-ea"/>
                <a:cs typeface="+mn-cs"/>
              </a:rPr>
              <a:t> </a:t>
            </a:r>
            <a:r>
              <a:rPr lang="es-PE" sz="1200" i="1" kern="1200" dirty="0">
                <a:solidFill>
                  <a:schemeClr val="tx1"/>
                </a:solidFill>
                <a:effectLst/>
                <a:latin typeface="+mn-lt"/>
                <a:ea typeface="+mn-ea"/>
                <a:cs typeface="+mn-cs"/>
              </a:rPr>
              <a:t>(Bacteroidetes) </a:t>
            </a:r>
            <a:r>
              <a:rPr lang="es-PE" sz="1200" kern="1200" dirty="0">
                <a:solidFill>
                  <a:schemeClr val="tx1"/>
                </a:solidFill>
                <a:effectLst/>
                <a:latin typeface="+mn-lt"/>
                <a:ea typeface="+mn-ea"/>
                <a:cs typeface="+mn-cs"/>
              </a:rPr>
              <a:t>y</a:t>
            </a:r>
            <a:r>
              <a:rPr lang="es-PE" sz="1200" i="1" kern="1200" dirty="0">
                <a:solidFill>
                  <a:schemeClr val="tx1"/>
                </a:solidFill>
                <a:effectLst/>
                <a:latin typeface="+mn-lt"/>
                <a:ea typeface="+mn-ea"/>
                <a:cs typeface="+mn-cs"/>
              </a:rPr>
              <a:t> Moraxella (</a:t>
            </a:r>
            <a:r>
              <a:rPr lang="es-PE" sz="1200" kern="1200" dirty="0">
                <a:solidFill>
                  <a:schemeClr val="tx1"/>
                </a:solidFill>
                <a:effectLst/>
                <a:latin typeface="+mn-lt"/>
                <a:ea typeface="+mn-ea"/>
                <a:cs typeface="+mn-cs"/>
              </a:rPr>
              <a:t>Proteobacteria)(456,457). Se observa un incremento en Proteobacteria (</a:t>
            </a:r>
            <a:r>
              <a:rPr lang="es-PE" sz="1200" i="1" kern="1200" dirty="0">
                <a:solidFill>
                  <a:schemeClr val="tx1"/>
                </a:solidFill>
                <a:effectLst/>
                <a:latin typeface="+mn-lt"/>
                <a:ea typeface="+mn-ea"/>
                <a:cs typeface="+mn-cs"/>
              </a:rPr>
              <a:t>Haemophilus)</a:t>
            </a:r>
            <a:r>
              <a:rPr lang="es-PE" sz="1200" kern="1200" dirty="0">
                <a:solidFill>
                  <a:schemeClr val="tx1"/>
                </a:solidFill>
                <a:effectLst/>
                <a:latin typeface="+mn-lt"/>
                <a:ea typeface="+mn-ea"/>
                <a:cs typeface="+mn-cs"/>
              </a:rPr>
              <a:t> y disminución de Firmicutes y Bacteroidetes a mayor gravedad de EPOC y entre estado estable versus exacerbación donde aumenta la presencia de Moraxella. Esta disbiosis se presenta más frecuente en individuos con mayor número de exacerbaciones por año y en exacerbaciones bacterianos versus virales o eosinofílicas. Además, el agrupar muestras de fenotipos de exacerbaciones específicas puede distinguir poblaciones de microbioma y probabilidad de repetición en las siguientes exacerbaciones apoyando tratamientos precisos, disminuyendo la resistencia antimicrobiana y los efectos indeseados del abuso de antibióticos</a:t>
            </a:r>
            <a:r>
              <a:rPr lang="es-ES" sz="1200" kern="1200" dirty="0">
                <a:solidFill>
                  <a:schemeClr val="tx1"/>
                </a:solidFill>
                <a:effectLst/>
                <a:latin typeface="+mn-lt"/>
                <a:ea typeface="+mn-ea"/>
                <a:cs typeface="+mn-cs"/>
              </a:rPr>
              <a:t>(457).</a:t>
            </a:r>
            <a:endParaRPr lang="es-ES_tradnl"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Se ha demostrado que la adherencia al tratamiento tiene gran impacto en la génesis de las exacerbaciones. En un estudio que incluyó pacientes con EPOC, el número de tasas de hospitalización y visitas al médico se redujeron en los pacientes que cumplieron con el tratamiento prescrito</a:t>
            </a:r>
            <a:r>
              <a:rPr lang="es-ES" sz="1200" kern="1200" dirty="0">
                <a:solidFill>
                  <a:schemeClr val="tx1"/>
                </a:solidFill>
                <a:effectLst/>
                <a:latin typeface="+mn-lt"/>
                <a:ea typeface="+mn-ea"/>
                <a:cs typeface="+mn-cs"/>
              </a:rPr>
              <a:t>(458). </a:t>
            </a:r>
            <a:r>
              <a:rPr lang="es-PE" sz="1200" kern="1200" dirty="0">
                <a:solidFill>
                  <a:schemeClr val="tx1"/>
                </a:solidFill>
                <a:effectLst/>
                <a:latin typeface="+mn-lt"/>
                <a:ea typeface="+mn-ea"/>
                <a:cs typeface="+mn-cs"/>
              </a:rPr>
              <a:t>Sin embargo, la adherencia completa a la terapia inhalada solo se observó en el 33,6% y fue mayor entre las personas con EPOC más grave. El riesgo de exacerbaciones que llevaron a la hospitalización fue 10 veces mayor en la clase IV de espirometría GOLD en comparación con la clase I de la espirometría GOLD, que fue aún más evidente en el análisis multivariado</a:t>
            </a:r>
            <a:r>
              <a:rPr lang="es-ES" sz="1200" kern="1200" dirty="0">
                <a:solidFill>
                  <a:schemeClr val="tx1"/>
                </a:solidFill>
                <a:effectLst/>
                <a:latin typeface="+mn-lt"/>
                <a:ea typeface="+mn-ea"/>
                <a:cs typeface="+mn-cs"/>
              </a:rPr>
              <a:t>(459).</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Se ha sugerido que la E-EPOC podría ser inducida por incrementos en la contaminación del aire</a:t>
            </a:r>
            <a:r>
              <a:rPr lang="es-ES" sz="1200" kern="1200" dirty="0">
                <a:solidFill>
                  <a:schemeClr val="tx1"/>
                </a:solidFill>
                <a:effectLst/>
                <a:latin typeface="+mn-lt"/>
                <a:ea typeface="+mn-ea"/>
                <a:cs typeface="+mn-cs"/>
              </a:rPr>
              <a:t>(460). </a:t>
            </a:r>
            <a:r>
              <a:rPr lang="es-PE" sz="1200" kern="1200" dirty="0">
                <a:solidFill>
                  <a:schemeClr val="tx1"/>
                </a:solidFill>
                <a:effectLst/>
                <a:latin typeface="+mn-lt"/>
                <a:ea typeface="+mn-ea"/>
                <a:cs typeface="+mn-cs"/>
              </a:rPr>
              <a:t>Los efectos de las partículas de diésel, dióxido de azufre (SO2), ozono (O3) y dióxido de nitrógeno (NO2) han sido estudiados y se han propuesto los posibles mecanismos por los cuales la inflamación de la vía aérea está aumentada con cambios de los síntomas respiratorios crónicos, hospitalizaciones y aumento de la mortalidad en pacientes con EPOC</a:t>
            </a:r>
            <a:r>
              <a:rPr lang="es-ES" sz="1200" kern="1200" dirty="0">
                <a:solidFill>
                  <a:schemeClr val="tx1"/>
                </a:solidFill>
                <a:effectLst/>
                <a:latin typeface="+mn-lt"/>
                <a:ea typeface="+mn-ea"/>
                <a:cs typeface="+mn-cs"/>
              </a:rPr>
              <a:t>(461,462). </a:t>
            </a:r>
            <a:r>
              <a:rPr lang="es-PE" sz="1200" kern="1200" dirty="0">
                <a:solidFill>
                  <a:schemeClr val="tx1"/>
                </a:solidFill>
                <a:effectLst/>
                <a:latin typeface="+mn-lt"/>
                <a:ea typeface="+mn-ea"/>
                <a:cs typeface="+mn-cs"/>
              </a:rPr>
              <a:t>Estos estudios han investigado el aumento de los ingresos hospitalarios en momentos de mayor contaminación atmosférica y concluyeron que esto puede representar aproximadamente entre el 6% y el 9% de los ingresos, según la época del año. Se observa que con este aumento de partículas contaminantes se aumenta el riesgo de exacerbaciones prolongadas y de origen viral</a:t>
            </a:r>
            <a:r>
              <a:rPr lang="en-GB" sz="1200" kern="1200" dirty="0">
                <a:solidFill>
                  <a:schemeClr val="tx1"/>
                </a:solidFill>
                <a:effectLst/>
                <a:latin typeface="+mn-lt"/>
                <a:ea typeface="+mn-ea"/>
                <a:cs typeface="+mn-cs"/>
              </a:rPr>
              <a:t>(463). </a:t>
            </a:r>
            <a:endParaRPr lang="es-ES_trad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71</a:t>
            </a:fld>
            <a:endParaRPr lang="es-ES_tradnl"/>
          </a:p>
        </p:txBody>
      </p:sp>
    </p:spTree>
    <p:extLst>
      <p:ext uri="{BB962C8B-B14F-4D97-AF65-F5344CB8AC3E}">
        <p14:creationId xmlns:p14="http://schemas.microsoft.com/office/powerpoint/2010/main" val="12141975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b="1" kern="1200" dirty="0">
                <a:solidFill>
                  <a:schemeClr val="tx1"/>
                </a:solidFill>
                <a:effectLst/>
                <a:latin typeface="+mn-lt"/>
                <a:ea typeface="+mn-ea"/>
                <a:cs typeface="+mn-cs"/>
              </a:rPr>
              <a:t>DIAGNÓSTICO DIFERENCIAL</a:t>
            </a:r>
            <a:endParaRPr lang="es-ES_tradnl" sz="1200" kern="1200" dirty="0">
              <a:solidFill>
                <a:schemeClr val="tx1"/>
              </a:solidFill>
              <a:effectLst/>
              <a:latin typeface="+mn-lt"/>
              <a:ea typeface="+mn-ea"/>
              <a:cs typeface="+mn-cs"/>
            </a:endParaRPr>
          </a:p>
          <a:p>
            <a:r>
              <a:rPr lang="es-PE"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PUNTOS CLAVE:</a:t>
            </a:r>
          </a:p>
          <a:p>
            <a:pPr lvl="0"/>
            <a:r>
              <a:rPr lang="es-ES_tradnl" sz="1200" b="1" kern="1200" dirty="0">
                <a:solidFill>
                  <a:schemeClr val="tx1"/>
                </a:solidFill>
                <a:effectLst/>
                <a:latin typeface="+mn-lt"/>
                <a:ea typeface="+mn-ea"/>
                <a:cs typeface="+mn-cs"/>
              </a:rPr>
              <a:t>Enfermedades pulmonares: </a:t>
            </a:r>
            <a:r>
              <a:rPr lang="es-ES_tradnl" sz="1200" kern="1200" dirty="0">
                <a:solidFill>
                  <a:schemeClr val="tx1"/>
                </a:solidFill>
                <a:effectLst/>
                <a:latin typeface="+mn-lt"/>
                <a:ea typeface="+mn-ea"/>
                <a:cs typeface="+mn-cs"/>
              </a:rPr>
              <a:t>neumonía, derrame pleural, neumotórax, </a:t>
            </a:r>
            <a:r>
              <a:rPr lang="es-ES_tradnl" sz="1200" kern="1200" dirty="0" err="1">
                <a:solidFill>
                  <a:schemeClr val="tx1"/>
                </a:solidFill>
                <a:effectLst/>
                <a:latin typeface="+mn-lt"/>
                <a:ea typeface="+mn-ea"/>
                <a:cs typeface="+mn-cs"/>
              </a:rPr>
              <a:t>tromboembolismo</a:t>
            </a:r>
            <a:r>
              <a:rPr lang="es-ES_tradnl" sz="1200" kern="1200" dirty="0">
                <a:solidFill>
                  <a:schemeClr val="tx1"/>
                </a:solidFill>
                <a:effectLst/>
                <a:latin typeface="+mn-lt"/>
                <a:ea typeface="+mn-ea"/>
                <a:cs typeface="+mn-cs"/>
              </a:rPr>
              <a:t> pulmonar, obstrucción de la vía aérea alta, aspiración recurrente de contenido gástrico.</a:t>
            </a:r>
          </a:p>
          <a:p>
            <a:pPr lvl="0"/>
            <a:r>
              <a:rPr lang="es-ES_tradnl" sz="1200" b="1" kern="1200" dirty="0">
                <a:solidFill>
                  <a:schemeClr val="tx1"/>
                </a:solidFill>
                <a:effectLst/>
                <a:latin typeface="+mn-lt"/>
                <a:ea typeface="+mn-ea"/>
                <a:cs typeface="+mn-cs"/>
              </a:rPr>
              <a:t>Enfermedades no pulmonares: </a:t>
            </a:r>
            <a:r>
              <a:rPr lang="es-ES_tradnl" sz="1200" kern="1200" dirty="0">
                <a:solidFill>
                  <a:schemeClr val="tx1"/>
                </a:solidFill>
                <a:effectLst/>
                <a:latin typeface="+mn-lt"/>
                <a:ea typeface="+mn-ea"/>
                <a:cs typeface="+mn-cs"/>
              </a:rPr>
              <a:t>arritmias cardiacas, cardiopatía isquémica, insuficiencia cardiaca, trastornos de ansiedad o pánico.</a:t>
            </a:r>
          </a:p>
          <a:p>
            <a:pPr lvl="0"/>
            <a:r>
              <a:rPr lang="es-ES_tradnl" sz="1200" b="1" kern="1200" dirty="0">
                <a:solidFill>
                  <a:schemeClr val="tx1"/>
                </a:solidFill>
                <a:effectLst/>
                <a:latin typeface="+mn-lt"/>
                <a:ea typeface="+mn-ea"/>
                <a:cs typeface="+mn-cs"/>
              </a:rPr>
              <a:t>Otros: </a:t>
            </a:r>
            <a:r>
              <a:rPr lang="es-ES_tradnl" sz="1200" kern="1200" dirty="0">
                <a:solidFill>
                  <a:schemeClr val="tx1"/>
                </a:solidFill>
                <a:effectLst/>
                <a:latin typeface="+mn-lt"/>
                <a:ea typeface="+mn-ea"/>
                <a:cs typeface="+mn-cs"/>
              </a:rPr>
              <a:t>drogas tales como β bloqueantes no selectivos o sedantes.</a:t>
            </a:r>
          </a:p>
          <a:p>
            <a:r>
              <a:rPr lang="es-ES_tradnl" sz="1200" kern="1200" dirty="0">
                <a:solidFill>
                  <a:schemeClr val="tx1"/>
                </a:solidFill>
                <a:effectLst/>
                <a:latin typeface="+mn-lt"/>
                <a:ea typeface="+mn-ea"/>
                <a:cs typeface="+mn-cs"/>
              </a:rPr>
              <a:t> </a:t>
            </a:r>
          </a:p>
          <a:p>
            <a:r>
              <a:rPr lang="es-PE" sz="1200" kern="1200" dirty="0">
                <a:solidFill>
                  <a:schemeClr val="tx1"/>
                </a:solidFill>
                <a:effectLst/>
                <a:latin typeface="+mn-lt"/>
                <a:ea typeface="+mn-ea"/>
                <a:cs typeface="+mn-cs"/>
              </a:rPr>
              <a:t>Los síntomas de estas enfermedades agudas pueden imitar o coexistir en una exacerbación de EPOC y justifican intervenciones diagnósticas específicas en la evaluación inicial disminuyendo el sub-diagnóstico de estas patologías y manejo erróneo con consecuencias en pronóstico (Ver Figura 4). </a:t>
            </a:r>
            <a:endParaRPr lang="es-ES_tradnl" sz="1200" kern="1200" dirty="0">
              <a:solidFill>
                <a:schemeClr val="tx1"/>
              </a:solidFill>
              <a:effectLst/>
              <a:latin typeface="+mn-lt"/>
              <a:ea typeface="+mn-ea"/>
              <a:cs typeface="+mn-cs"/>
            </a:endParaRPr>
          </a:p>
          <a:p>
            <a:pPr lvl="0"/>
            <a:r>
              <a:rPr lang="es-PE" sz="1200" u="sng" kern="1200" dirty="0">
                <a:solidFill>
                  <a:schemeClr val="tx1"/>
                </a:solidFill>
                <a:effectLst/>
                <a:latin typeface="+mn-lt"/>
                <a:ea typeface="+mn-ea"/>
                <a:cs typeface="+mn-cs"/>
              </a:rPr>
              <a:t>Rayos X de Tórax</a:t>
            </a:r>
            <a:r>
              <a:rPr lang="es-PE" sz="1200" kern="1200" dirty="0">
                <a:solidFill>
                  <a:schemeClr val="tx1"/>
                </a:solidFill>
                <a:effectLst/>
                <a:latin typeface="+mn-lt"/>
                <a:ea typeface="+mn-ea"/>
                <a:cs typeface="+mn-cs"/>
              </a:rPr>
              <a:t>: Ayuda a descartar la presencia de neumonía, neumotórax, derrame pleural y fracturas costales o sugiere si hay un componente cardiaco si presenta cardiomegalia marcada.</a:t>
            </a:r>
            <a:endParaRPr lang="es-ES_tradnl" sz="1200" kern="1200" dirty="0">
              <a:solidFill>
                <a:schemeClr val="tx1"/>
              </a:solidFill>
              <a:effectLst/>
              <a:latin typeface="+mn-lt"/>
              <a:ea typeface="+mn-ea"/>
              <a:cs typeface="+mn-cs"/>
            </a:endParaRPr>
          </a:p>
          <a:p>
            <a:pPr lvl="0"/>
            <a:r>
              <a:rPr lang="es-PE" sz="1200" u="sng" kern="1200" dirty="0">
                <a:solidFill>
                  <a:schemeClr val="tx1"/>
                </a:solidFill>
                <a:effectLst/>
                <a:latin typeface="+mn-lt"/>
                <a:ea typeface="+mn-ea"/>
                <a:cs typeface="+mn-cs"/>
              </a:rPr>
              <a:t>Electrocardiograma</a:t>
            </a:r>
            <a:r>
              <a:rPr lang="es-PE" sz="1200" kern="1200" dirty="0">
                <a:solidFill>
                  <a:schemeClr val="tx1"/>
                </a:solidFill>
                <a:effectLst/>
                <a:latin typeface="+mn-lt"/>
                <a:ea typeface="+mn-ea"/>
                <a:cs typeface="+mn-cs"/>
              </a:rPr>
              <a:t>: Evaluar la presencia de cambios isquémicos, trastornos de la conducción con arritmias y si hay evidencia de sobrecarga en ventrículo izquierdo o derecho.</a:t>
            </a:r>
            <a:endParaRPr lang="es-ES_tradnl" sz="1200" kern="1200" dirty="0">
              <a:solidFill>
                <a:schemeClr val="tx1"/>
              </a:solidFill>
              <a:effectLst/>
              <a:latin typeface="+mn-lt"/>
              <a:ea typeface="+mn-ea"/>
              <a:cs typeface="+mn-cs"/>
            </a:endParaRPr>
          </a:p>
          <a:p>
            <a:pPr lvl="0"/>
            <a:r>
              <a:rPr lang="es-PE" sz="1200" u="sng" kern="1200" dirty="0">
                <a:solidFill>
                  <a:schemeClr val="tx1"/>
                </a:solidFill>
                <a:effectLst/>
                <a:latin typeface="+mn-lt"/>
                <a:ea typeface="+mn-ea"/>
                <a:cs typeface="+mn-cs"/>
              </a:rPr>
              <a:t>Biomarcadores Cardíacos</a:t>
            </a:r>
            <a:r>
              <a:rPr lang="es-PE" sz="1200" kern="1200" dirty="0">
                <a:solidFill>
                  <a:schemeClr val="tx1"/>
                </a:solidFill>
                <a:effectLst/>
                <a:latin typeface="+mn-lt"/>
                <a:ea typeface="+mn-ea"/>
                <a:cs typeface="+mn-cs"/>
              </a:rPr>
              <a:t>: El panel cardíaco ayuda a evaluar si hay isquemia, fallo ventricular o sospecha de embolia pulmonar si existe elevación de troponinas, péptido natriurético y dimero D, respectivamente.</a:t>
            </a:r>
            <a:endParaRPr lang="es-ES_tradnl" sz="1200" kern="1200" dirty="0">
              <a:solidFill>
                <a:schemeClr val="tx1"/>
              </a:solidFill>
              <a:effectLst/>
              <a:latin typeface="+mn-lt"/>
              <a:ea typeface="+mn-ea"/>
              <a:cs typeface="+mn-cs"/>
            </a:endParaRPr>
          </a:p>
          <a:p>
            <a:pPr lvl="0"/>
            <a:r>
              <a:rPr lang="es-PE" sz="1200" u="sng" kern="1200" dirty="0">
                <a:solidFill>
                  <a:schemeClr val="tx1"/>
                </a:solidFill>
                <a:effectLst/>
                <a:latin typeface="+mn-lt"/>
                <a:ea typeface="+mn-ea"/>
                <a:cs typeface="+mn-cs"/>
              </a:rPr>
              <a:t>Ecocardiograma</a:t>
            </a:r>
            <a:r>
              <a:rPr lang="es-PE" sz="1200" kern="1200" dirty="0">
                <a:solidFill>
                  <a:schemeClr val="tx1"/>
                </a:solidFill>
                <a:effectLst/>
                <a:latin typeface="+mn-lt"/>
                <a:ea typeface="+mn-ea"/>
                <a:cs typeface="+mn-cs"/>
              </a:rPr>
              <a:t>: Evaluar trastornos de movilidad miocárdica, disfunción de ambos ventrículos e hipertensión pulmonar.</a:t>
            </a:r>
            <a:endParaRPr lang="es-ES_tradnl" sz="1200" kern="1200" dirty="0">
              <a:solidFill>
                <a:schemeClr val="tx1"/>
              </a:solidFill>
              <a:effectLst/>
              <a:latin typeface="+mn-lt"/>
              <a:ea typeface="+mn-ea"/>
              <a:cs typeface="+mn-cs"/>
            </a:endParaRPr>
          </a:p>
          <a:p>
            <a:pPr lvl="0"/>
            <a:r>
              <a:rPr lang="es-PE" sz="1200" u="sng" kern="1200" dirty="0">
                <a:solidFill>
                  <a:schemeClr val="tx1"/>
                </a:solidFill>
                <a:effectLst/>
                <a:latin typeface="+mn-lt"/>
                <a:ea typeface="+mn-ea"/>
                <a:cs typeface="+mn-cs"/>
              </a:rPr>
              <a:t>AngioTAC Pulmonar</a:t>
            </a:r>
            <a:r>
              <a:rPr lang="es-PE" sz="1200" kern="1200" dirty="0">
                <a:solidFill>
                  <a:schemeClr val="tx1"/>
                </a:solidFill>
                <a:effectLst/>
                <a:latin typeface="+mn-lt"/>
                <a:ea typeface="+mn-ea"/>
                <a:cs typeface="+mn-cs"/>
              </a:rPr>
              <a:t>: Evalúa la presencia de tromboembolismo pulmonar y otras patologías (neumonía, enfisema, fibrosis pulmonar, neoplasias, etc.) que expliquen la disnea y desaturación del paciente.</a:t>
            </a:r>
            <a:endParaRPr lang="es-ES_tradnl"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La prevalencia de neumonía radiológica en pacientes con E-EPOC se estima entre 9 -35% con un aumento en los últimos años comparado con una disminución de E-EPOC sin neumonía. Estos pacientes son de mayor edad, presentan mayores comorbilidades, mayor uso de recursos de salud con estancias más prolongadas e ingresos a intensivos, y mayor mortalidad intrahospitalaria y a los 30 días</a:t>
            </a:r>
            <a:r>
              <a:rPr lang="es-ES" sz="1200" kern="1200" dirty="0">
                <a:solidFill>
                  <a:schemeClr val="tx1"/>
                </a:solidFill>
                <a:effectLst/>
                <a:latin typeface="+mn-lt"/>
                <a:ea typeface="+mn-ea"/>
                <a:cs typeface="+mn-cs"/>
              </a:rPr>
              <a:t>(464–467). </a:t>
            </a:r>
            <a:r>
              <a:rPr lang="es-PE" sz="1200" kern="1200" dirty="0">
                <a:solidFill>
                  <a:schemeClr val="tx1"/>
                </a:solidFill>
                <a:effectLst/>
                <a:latin typeface="+mn-lt"/>
                <a:ea typeface="+mn-ea"/>
                <a:cs typeface="+mn-cs"/>
              </a:rPr>
              <a:t>Una radiografía de tórax, hemograma y PCR debe proponerse en presencia de argumentos clínicos sugestivos de neumonía o signos de gravedad, de una evolución desfavorable de un episodio que se presume corresponde a una exacerbación de la EPOC y en el caso de tratamiento hospitalario.</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La prevalencia de embolia pulmonar en pacientes con E-EPOC varía considerablemente 3% versus 5-19% si se estudia a pacientes en la emergencia o ya hospitalizados, respectivamente</a:t>
            </a:r>
            <a:r>
              <a:rPr lang="es-ES" sz="1200" kern="1200" dirty="0">
                <a:solidFill>
                  <a:schemeClr val="tx1"/>
                </a:solidFill>
                <a:effectLst/>
                <a:latin typeface="+mn-lt"/>
                <a:ea typeface="+mn-ea"/>
                <a:cs typeface="+mn-cs"/>
              </a:rPr>
              <a:t>(468,469)</a:t>
            </a:r>
            <a:r>
              <a:rPr lang="es-PE"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  </a:t>
            </a:r>
            <a:r>
              <a:rPr lang="es-PE" sz="1200" kern="1200" dirty="0">
                <a:solidFill>
                  <a:schemeClr val="tx1"/>
                </a:solidFill>
                <a:effectLst/>
                <a:latin typeface="+mn-lt"/>
                <a:ea typeface="+mn-ea"/>
                <a:cs typeface="+mn-cs"/>
              </a:rPr>
              <a:t>El rendimiento diagnóstico de las puntuaciones de probabilidad clínica, el ensayo del dímero D, la angio-tomografía pulmonar y la angiografía, no parecen verse afectados por la presencia o ausencia de EPOC</a:t>
            </a:r>
            <a:r>
              <a:rPr lang="es-ES" sz="1200" kern="1200" dirty="0">
                <a:solidFill>
                  <a:schemeClr val="tx1"/>
                </a:solidFill>
                <a:effectLst/>
                <a:latin typeface="+mn-lt"/>
                <a:ea typeface="+mn-ea"/>
                <a:cs typeface="+mn-cs"/>
              </a:rPr>
              <a:t>(470). </a:t>
            </a:r>
            <a:r>
              <a:rPr lang="es-UY" sz="1200" kern="1200" dirty="0">
                <a:solidFill>
                  <a:schemeClr val="tx1"/>
                </a:solidFill>
                <a:effectLst/>
                <a:latin typeface="+mn-lt"/>
                <a:ea typeface="+mn-ea"/>
                <a:cs typeface="+mn-cs"/>
              </a:rPr>
              <a:t>Una hipoxemia refractaria a la oxigenoterapia debe hacer sospechar de embolia pulmonar.</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Eventos cardiovasculares durante la E-EPOC son frecuentes, representado el 30% de las causas de muertes</a:t>
            </a:r>
            <a:r>
              <a:rPr lang="es-ES" sz="1200" kern="1200" dirty="0">
                <a:solidFill>
                  <a:schemeClr val="tx1"/>
                </a:solidFill>
                <a:effectLst/>
                <a:latin typeface="+mn-lt"/>
                <a:ea typeface="+mn-ea"/>
                <a:cs typeface="+mn-cs"/>
              </a:rPr>
              <a:t>(471). </a:t>
            </a:r>
            <a:r>
              <a:rPr lang="es-PE" sz="1200" kern="1200" dirty="0">
                <a:solidFill>
                  <a:schemeClr val="tx1"/>
                </a:solidFill>
                <a:effectLst/>
                <a:latin typeface="+mn-lt"/>
                <a:ea typeface="+mn-ea"/>
                <a:cs typeface="+mn-cs"/>
              </a:rPr>
              <a:t>Utilizando estudios tales como electrocardiograma, biomarcadores (tropininas y péptido natriurético) y estudios de imágenes (ecocardiograma, tomografía cardíaca dinámica) se pueden diagnosticar eventos cardiovasculares que imitan o coexisten durante E-EPOC con mayor morbimortalidad a corto y mediano plazo post-exacerbación</a:t>
            </a:r>
            <a:r>
              <a:rPr lang="es-ES" sz="1200" kern="1200" dirty="0">
                <a:solidFill>
                  <a:schemeClr val="tx1"/>
                </a:solidFill>
                <a:effectLst/>
                <a:latin typeface="+mn-lt"/>
                <a:ea typeface="+mn-ea"/>
                <a:cs typeface="+mn-cs"/>
              </a:rPr>
              <a:t>(472,473). </a:t>
            </a:r>
            <a:endParaRPr lang="es-ES_tradnl"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Enfermedad coronariana isquémica debe de evaluarse en todo pacientes con E-EPOC ya que 53% (95% CI 48–58%) presentan dolor precordial, 8.3% (95% CI 5,1–12,5%) presentan dolor precordial y cambios en EKG seriados que cumplen criterios de infarto al miocardio y 1 de cada 12 pacientes con E-EPOC presentan elevación de troponinas</a:t>
            </a:r>
            <a:r>
              <a:rPr lang="es-ES" sz="1200" kern="1200" dirty="0">
                <a:solidFill>
                  <a:schemeClr val="tx1"/>
                </a:solidFill>
                <a:effectLst/>
                <a:latin typeface="+mn-lt"/>
                <a:ea typeface="+mn-ea"/>
                <a:cs typeface="+mn-cs"/>
              </a:rPr>
              <a:t>(474). </a:t>
            </a:r>
            <a:r>
              <a:rPr lang="es-PE" sz="1200" kern="1200" dirty="0">
                <a:solidFill>
                  <a:schemeClr val="tx1"/>
                </a:solidFill>
                <a:effectLst/>
                <a:latin typeface="+mn-lt"/>
                <a:ea typeface="+mn-ea"/>
                <a:cs typeface="+mn-cs"/>
              </a:rPr>
              <a:t>La elevación de tropinina no es específica de isquemia miocárdica ya que puede elevarse en E-EPOC, embolia pulmonar, enfermedad renal pero su elevación persistente puede predecir el riesgo de reingresos y mortalidad</a:t>
            </a:r>
            <a:r>
              <a:rPr lang="es-ES" sz="1200" kern="1200" dirty="0">
                <a:solidFill>
                  <a:schemeClr val="tx1"/>
                </a:solidFill>
                <a:effectLst/>
                <a:latin typeface="+mn-lt"/>
                <a:ea typeface="+mn-ea"/>
                <a:cs typeface="+mn-cs"/>
              </a:rPr>
              <a:t>(475).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La prevalencia de disfunción ventricular izquierda durante E- EPOC esta poco estudiada, pero puede estar presente en un 25% de pacientes</a:t>
            </a:r>
            <a:r>
              <a:rPr lang="es-ES" sz="1200" kern="1200" dirty="0">
                <a:solidFill>
                  <a:schemeClr val="tx1"/>
                </a:solidFill>
                <a:effectLst/>
                <a:latin typeface="+mn-lt"/>
                <a:ea typeface="+mn-ea"/>
                <a:cs typeface="+mn-cs"/>
              </a:rPr>
              <a:t>(299,476–478). </a:t>
            </a:r>
            <a:r>
              <a:rPr lang="es-PE" sz="1200" kern="1200" dirty="0">
                <a:solidFill>
                  <a:schemeClr val="tx1"/>
                </a:solidFill>
                <a:effectLst/>
                <a:latin typeface="+mn-lt"/>
                <a:ea typeface="+mn-ea"/>
                <a:cs typeface="+mn-cs"/>
              </a:rPr>
              <a:t>Los pacientes con una fracción de expulsión menor de 50% y elevación de PCR y fibrinógeno se correlacionan con mayor morbimortalidad que en aquellos que no presentan disfunción del ventrículo izquierdo. Elevaciones en BNP o NT-pro-BNP no solo se observan con disfunción sistólica izquierda sino también con hipertensión pulmonar con disfunción derecha y en E-EPOC sin disfunción izquierda por lo que deben utilizarse en conjunto con criterios clínicos y ecocardiográficos(479) .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La radiografía de tórax para el diagnóstico de disfunción del ventrículo izquierdo y las dificultades de acceso y realización de la ecocardiografía en estos pacientes justifican el uso de biomarcadores como ayuda diagnóstica. Péptidos natriuréticos (BNP y NT pro-BNP) parece que se desempeñan mejor en este contexto, principalmente por su valor predictivo negativo.</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72</a:t>
            </a:fld>
            <a:endParaRPr lang="es-ES_tradnl"/>
          </a:p>
        </p:txBody>
      </p:sp>
    </p:spTree>
    <p:extLst>
      <p:ext uri="{BB962C8B-B14F-4D97-AF65-F5344CB8AC3E}">
        <p14:creationId xmlns:p14="http://schemas.microsoft.com/office/powerpoint/2010/main" val="10626236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b="1" kern="1200" dirty="0">
                <a:solidFill>
                  <a:schemeClr val="tx1"/>
                </a:solidFill>
                <a:effectLst/>
                <a:latin typeface="+mn-lt"/>
                <a:ea typeface="+mn-ea"/>
                <a:cs typeface="+mn-cs"/>
              </a:rPr>
              <a:t>DIAGNÓSTICO DIFERENCIAL</a:t>
            </a:r>
            <a:endParaRPr lang="es-ES_tradnl" sz="1200" kern="1200" dirty="0">
              <a:solidFill>
                <a:schemeClr val="tx1"/>
              </a:solidFill>
              <a:effectLst/>
              <a:latin typeface="+mn-lt"/>
              <a:ea typeface="+mn-ea"/>
              <a:cs typeface="+mn-cs"/>
            </a:endParaRPr>
          </a:p>
          <a:p>
            <a:r>
              <a:rPr lang="es-PE" sz="1200" b="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PUNTOS CLAVE</a:t>
            </a:r>
          </a:p>
          <a:p>
            <a:r>
              <a:rPr lang="es-PE"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Figura 4: Algoritmo para el diagnóstico diferencial de la E-EPOC </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73</a:t>
            </a:fld>
            <a:endParaRPr lang="es-ES_tradnl"/>
          </a:p>
        </p:txBody>
      </p:sp>
    </p:spTree>
    <p:extLst>
      <p:ext uri="{BB962C8B-B14F-4D97-AF65-F5344CB8AC3E}">
        <p14:creationId xmlns:p14="http://schemas.microsoft.com/office/powerpoint/2010/main" val="14560560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sz="1200" b="1" kern="1200" dirty="0">
                <a:solidFill>
                  <a:schemeClr val="tx1"/>
                </a:solidFill>
                <a:effectLst/>
                <a:latin typeface="+mn-lt"/>
                <a:ea typeface="+mn-ea"/>
                <a:cs typeface="+mn-cs"/>
              </a:rPr>
              <a:t>MANEJO DE E-EPOC</a:t>
            </a:r>
            <a:endParaRPr lang="es-ES_tradnl"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FACTORES A CONSIDERAR PARA DECIDIR LA HOSPITALIZACIÓN</a:t>
            </a:r>
          </a:p>
          <a:p>
            <a:r>
              <a:rPr lang="es-ES_tradnl" sz="1200" kern="1200" dirty="0">
                <a:solidFill>
                  <a:schemeClr val="tx1"/>
                </a:solidFill>
                <a:effectLst/>
                <a:latin typeface="+mn-lt"/>
                <a:ea typeface="+mn-ea"/>
                <a:cs typeface="+mn-cs"/>
              </a:rPr>
              <a:t>La Tabla 10 muestra las variables para decidir dónde tratar el paciente con E–EPOC(480). La ausencia de estos criterios define el tratamiento ambulatorio.</a:t>
            </a:r>
          </a:p>
          <a:p>
            <a:r>
              <a:rPr lang="es-ES_tradnl" sz="1200" b="1" kern="1200" dirty="0">
                <a:solidFill>
                  <a:schemeClr val="tx1"/>
                </a:solidFill>
                <a:effectLst/>
                <a:latin typeface="+mn-lt"/>
                <a:ea typeface="+mn-ea"/>
                <a:cs typeface="+mn-cs"/>
              </a:rPr>
              <a:t>Tratamiento de la exacerbación de la EPOC</a:t>
            </a:r>
          </a:p>
          <a:p>
            <a:r>
              <a:rPr lang="es-ES_tradnl" sz="1200" kern="1200" dirty="0">
                <a:solidFill>
                  <a:schemeClr val="tx1"/>
                </a:solidFill>
                <a:effectLst/>
                <a:latin typeface="+mn-lt"/>
                <a:ea typeface="+mn-ea"/>
                <a:cs typeface="+mn-cs"/>
              </a:rPr>
              <a:t>Los manejo farmacológico y no farmacológico de la E–EPOC no ha cambiado mucho en los últimos 10 años incluyendo broncodilatadores, </a:t>
            </a:r>
            <a:r>
              <a:rPr lang="es-ES_tradnl" sz="1200" kern="1200" dirty="0" err="1">
                <a:solidFill>
                  <a:schemeClr val="tx1"/>
                </a:solidFill>
                <a:effectLst/>
                <a:latin typeface="+mn-lt"/>
                <a:ea typeface="+mn-ea"/>
                <a:cs typeface="+mn-cs"/>
              </a:rPr>
              <a:t>corticosteroides</a:t>
            </a:r>
            <a:r>
              <a:rPr lang="es-ES_tradnl" sz="1200" kern="1200" dirty="0">
                <a:solidFill>
                  <a:schemeClr val="tx1"/>
                </a:solidFill>
                <a:effectLst/>
                <a:latin typeface="+mn-lt"/>
                <a:ea typeface="+mn-ea"/>
                <a:cs typeface="+mn-cs"/>
              </a:rPr>
              <a:t> sistémicos, antibióticos, oxígeno terapia y apoyo ventilatorio en los casos graves. Es importante optimizar este tratamiento para evitar el impacto negativo que significa cada exacerbación.</a:t>
            </a: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74</a:t>
            </a:fld>
            <a:endParaRPr lang="es-ES_tradnl"/>
          </a:p>
        </p:txBody>
      </p:sp>
    </p:spTree>
    <p:extLst>
      <p:ext uri="{BB962C8B-B14F-4D97-AF65-F5344CB8AC3E}">
        <p14:creationId xmlns:p14="http://schemas.microsoft.com/office/powerpoint/2010/main" val="13687058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a:solidFill>
                  <a:schemeClr val="tx1"/>
                </a:solidFill>
                <a:effectLst/>
                <a:latin typeface="+mn-lt"/>
                <a:ea typeface="+mn-ea"/>
                <a:cs typeface="+mn-cs"/>
              </a:rPr>
              <a:t>E–EPOC DE TRATAMIENTO AMBULATORIO</a:t>
            </a:r>
            <a:endParaRPr lang="es-ES_tradnl" sz="11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 </a:t>
            </a:r>
            <a:endParaRPr lang="es-ES_tradnl" sz="9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Condiciones generales de los pacientes</a:t>
            </a:r>
            <a:endParaRPr lang="es-ES_tradnl" sz="11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La intensidad de los síntomas no pone en peligro la vida del paciente.</a:t>
            </a:r>
            <a:endParaRPr lang="es-ES_tradnl" sz="11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No tiene enfermedad concomitante o está bien controlada.</a:t>
            </a:r>
            <a:endParaRPr lang="es-ES_tradnl" sz="11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No ha tenido hospitalizaciones por E–EPOC en los seis meses anteriores.</a:t>
            </a:r>
            <a:endParaRPr lang="es-ES_tradnl" sz="11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Tiene apoyo domiciliario adecuado(481) . </a:t>
            </a:r>
            <a:endParaRPr lang="es-ES_tradnl"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Tolera bien la vía oral.</a:t>
            </a:r>
            <a:endParaRPr lang="es-ES_tradnl" sz="11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_tradnl" sz="9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Recomendaciones sobre el tratamiento ambulatorio</a:t>
            </a:r>
            <a:endParaRPr lang="es-ES_tradnl" sz="1100" b="1"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El reconocimiento de los síntomas de exacerbación y su tratamiento temprano se asocian con un periodo de recuperación más corto, mejoría en la calidad de vida, reducción del riesgos de hospitalización, fracaso terapéutico y recurrencias</a:t>
            </a:r>
            <a:r>
              <a:rPr lang="en-GB" sz="1200" kern="1200" dirty="0">
                <a:solidFill>
                  <a:schemeClr val="tx1"/>
                </a:solidFill>
                <a:effectLst/>
                <a:latin typeface="+mn-lt"/>
                <a:ea typeface="+mn-ea"/>
                <a:cs typeface="+mn-cs"/>
              </a:rPr>
              <a:t>(482). </a:t>
            </a:r>
            <a:endParaRPr lang="es-ES_tradnl" sz="11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Se recomienda realizar un interrogatorio exhaustivo y examen físico para descartar los diagnósticos diferenciales.</a:t>
            </a:r>
            <a:endParaRPr lang="es-ES_tradnl" sz="1100" kern="1200" dirty="0">
              <a:solidFill>
                <a:schemeClr val="tx1"/>
              </a:solidFill>
              <a:effectLst/>
              <a:latin typeface="+mn-lt"/>
              <a:ea typeface="+mn-ea"/>
              <a:cs typeface="+mn-cs"/>
            </a:endParaRPr>
          </a:p>
          <a:p>
            <a:pPr lvl="1"/>
            <a:r>
              <a:rPr lang="es-ES_tradnl" sz="1200" kern="1200" dirty="0">
                <a:solidFill>
                  <a:schemeClr val="tx1"/>
                </a:solidFill>
                <a:effectLst/>
                <a:latin typeface="+mn-lt"/>
                <a:ea typeface="+mn-ea"/>
                <a:cs typeface="+mn-cs"/>
              </a:rPr>
              <a:t>No se recomienda realizar pruebas de función pulmonar durante la E–EPOC.</a:t>
            </a:r>
            <a:endParaRPr lang="es-ES_tradnl" sz="11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No se recomienda hacer estudio bacteriológico rutinariamente. La tabla 11 muestra los factores de riesgo de infección por </a:t>
            </a:r>
            <a:r>
              <a:rPr lang="es-ES_tradnl" sz="1200" i="1" kern="1200" dirty="0" err="1">
                <a:solidFill>
                  <a:schemeClr val="tx1"/>
                </a:solidFill>
                <a:effectLst/>
                <a:latin typeface="+mn-lt"/>
                <a:ea typeface="+mn-ea"/>
                <a:cs typeface="+mn-cs"/>
              </a:rPr>
              <a:t>Pseudomonas</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aeruginosa</a:t>
            </a:r>
            <a:r>
              <a:rPr lang="es-ES_tradnl" sz="1200" kern="1200" dirty="0">
                <a:solidFill>
                  <a:schemeClr val="tx1"/>
                </a:solidFill>
                <a:effectLst/>
                <a:latin typeface="+mn-lt"/>
                <a:ea typeface="+mn-ea"/>
                <a:cs typeface="+mn-cs"/>
              </a:rPr>
              <a:t>(483)</a:t>
            </a:r>
            <a:r>
              <a:rPr lang="es-ES_tradnl" sz="1200" i="1" kern="1200" dirty="0">
                <a:solidFill>
                  <a:schemeClr val="tx1"/>
                </a:solidFill>
                <a:effectLst/>
                <a:latin typeface="+mn-lt"/>
                <a:ea typeface="+mn-ea"/>
                <a:cs typeface="+mn-cs"/>
              </a:rPr>
              <a:t>.  </a:t>
            </a:r>
          </a:p>
          <a:p>
            <a:pPr lvl="0"/>
            <a:endParaRPr lang="es-ES_tradnl"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Se recomienda continuar el tratamiento con broncodilatadores de acción prolongada y aumentar la frecuencia de los broncodilatadores de acción corta (salbutamol, </a:t>
            </a:r>
            <a:r>
              <a:rPr lang="es-ES_tradnl" sz="1200" kern="1200" dirty="0" err="1">
                <a:solidFill>
                  <a:schemeClr val="tx1"/>
                </a:solidFill>
                <a:effectLst/>
                <a:latin typeface="+mn-lt"/>
                <a:ea typeface="+mn-ea"/>
                <a:cs typeface="+mn-cs"/>
              </a:rPr>
              <a:t>ipratropio</a:t>
            </a:r>
            <a:r>
              <a:rPr lang="es-ES_tradnl" sz="1200" kern="1200" dirty="0">
                <a:solidFill>
                  <a:schemeClr val="tx1"/>
                </a:solidFill>
                <a:effectLst/>
                <a:latin typeface="+mn-lt"/>
                <a:ea typeface="+mn-ea"/>
                <a:cs typeface="+mn-cs"/>
              </a:rPr>
              <a:t> o combinación de ambos) vía aerosol presurizado o nebulizados. No existe evidencia que este último sistema sea mejor. La Tabla 12 muestra las dosis recomendadas de los broncodilatadores de acción corta para el tratamiento de la E– EPOC.</a:t>
            </a:r>
          </a:p>
          <a:p>
            <a:pPr lvl="0"/>
            <a:endParaRPr lang="es-ES_tradnl" sz="11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75</a:t>
            </a:fld>
            <a:endParaRPr lang="es-ES_tradnl"/>
          </a:p>
        </p:txBody>
      </p:sp>
    </p:spTree>
    <p:extLst>
      <p:ext uri="{BB962C8B-B14F-4D97-AF65-F5344CB8AC3E}">
        <p14:creationId xmlns:p14="http://schemas.microsoft.com/office/powerpoint/2010/main" val="18465326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a:solidFill>
                  <a:schemeClr val="tx1"/>
                </a:solidFill>
                <a:effectLst/>
                <a:latin typeface="+mn-lt"/>
                <a:ea typeface="+mn-ea"/>
                <a:cs typeface="+mn-cs"/>
              </a:rPr>
              <a:t>PAG  108</a:t>
            </a:r>
          </a:p>
          <a:p>
            <a:r>
              <a:rPr lang="es-ES_tradnl" sz="1200" b="1" kern="1200" dirty="0">
                <a:solidFill>
                  <a:schemeClr val="tx1"/>
                </a:solidFill>
                <a:effectLst/>
                <a:latin typeface="+mn-lt"/>
                <a:ea typeface="+mn-ea"/>
                <a:cs typeface="+mn-cs"/>
              </a:rPr>
              <a:t>E–EPOC DE TRATAMIENTO AMBULATORIO</a:t>
            </a:r>
            <a:endParaRPr lang="es-ES_tradnl" sz="11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 </a:t>
            </a:r>
            <a:endParaRPr lang="es-ES_tradnl" sz="9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Condiciones generales de los pacientes</a:t>
            </a:r>
            <a:endParaRPr lang="es-ES_tradnl" sz="11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La intensidad de los síntomas no pone en peligro la vida del paciente.</a:t>
            </a:r>
            <a:endParaRPr lang="es-ES_tradnl" sz="11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No tiene enfermedad concomitante o está bien controlada.</a:t>
            </a:r>
            <a:endParaRPr lang="es-ES_tradnl" sz="11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No ha tenido hospitalizaciones por E–EPOC en los seis meses anteriores.</a:t>
            </a:r>
            <a:endParaRPr lang="es-ES_tradnl" sz="11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Tiene apoyo domiciliario adecuado(481) . </a:t>
            </a:r>
            <a:endParaRPr lang="es-ES_tradnl"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Tolera bien la vía oral.</a:t>
            </a:r>
            <a:endParaRPr lang="es-ES_tradnl" sz="11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_tradnl" sz="9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Recomendaciones sobre el tratamiento ambulatorio</a:t>
            </a:r>
            <a:endParaRPr lang="es-ES_tradnl" sz="1100" b="1"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El reconocimiento de los síntomas de exacerbación y su tratamiento temprano se asocian con un periodo de recuperación más corto, mejoría en la calidad de vida, reducción del riesgos de hospitalización, fracaso terapéutico y recurrencias</a:t>
            </a:r>
            <a:r>
              <a:rPr lang="en-GB" sz="1200" kern="1200" dirty="0">
                <a:solidFill>
                  <a:schemeClr val="tx1"/>
                </a:solidFill>
                <a:effectLst/>
                <a:latin typeface="+mn-lt"/>
                <a:ea typeface="+mn-ea"/>
                <a:cs typeface="+mn-cs"/>
              </a:rPr>
              <a:t>(482). </a:t>
            </a:r>
            <a:endParaRPr lang="es-ES_tradnl" sz="11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Se recomienda realizar un interrogatorio exhaustivo y examen físico para descartar los diagnósticos diferenciales.</a:t>
            </a:r>
            <a:endParaRPr lang="es-ES_tradnl" sz="1100" kern="1200" dirty="0">
              <a:solidFill>
                <a:schemeClr val="tx1"/>
              </a:solidFill>
              <a:effectLst/>
              <a:latin typeface="+mn-lt"/>
              <a:ea typeface="+mn-ea"/>
              <a:cs typeface="+mn-cs"/>
            </a:endParaRPr>
          </a:p>
          <a:p>
            <a:pPr lvl="1"/>
            <a:r>
              <a:rPr lang="es-ES_tradnl" sz="1200" kern="1200" dirty="0">
                <a:solidFill>
                  <a:schemeClr val="tx1"/>
                </a:solidFill>
                <a:effectLst/>
                <a:latin typeface="+mn-lt"/>
                <a:ea typeface="+mn-ea"/>
                <a:cs typeface="+mn-cs"/>
              </a:rPr>
              <a:t>No se recomienda realizar pruebas de función pulmonar durante la E–EPOC.</a:t>
            </a:r>
            <a:endParaRPr lang="es-ES_tradnl" sz="11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No se recomienda hacer estudio bacteriológico rutinariamente. La tabla 11 muestra los factores de riesgo de infección por </a:t>
            </a:r>
            <a:r>
              <a:rPr lang="es-ES_tradnl" sz="1200" i="1" kern="1200" dirty="0" err="1">
                <a:solidFill>
                  <a:schemeClr val="tx1"/>
                </a:solidFill>
                <a:effectLst/>
                <a:latin typeface="+mn-lt"/>
                <a:ea typeface="+mn-ea"/>
                <a:cs typeface="+mn-cs"/>
              </a:rPr>
              <a:t>Pseudomonas</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aeruginosa</a:t>
            </a:r>
            <a:r>
              <a:rPr lang="es-ES_tradnl" sz="1200" kern="1200" dirty="0">
                <a:solidFill>
                  <a:schemeClr val="tx1"/>
                </a:solidFill>
                <a:effectLst/>
                <a:latin typeface="+mn-lt"/>
                <a:ea typeface="+mn-ea"/>
                <a:cs typeface="+mn-cs"/>
              </a:rPr>
              <a:t>(483)</a:t>
            </a:r>
            <a:r>
              <a:rPr lang="es-ES_tradnl" sz="1200" i="1" kern="1200" dirty="0">
                <a:solidFill>
                  <a:schemeClr val="tx1"/>
                </a:solidFill>
                <a:effectLst/>
                <a:latin typeface="+mn-lt"/>
                <a:ea typeface="+mn-ea"/>
                <a:cs typeface="+mn-cs"/>
              </a:rPr>
              <a:t>.  </a:t>
            </a:r>
          </a:p>
          <a:p>
            <a:pPr lvl="0"/>
            <a:endParaRPr lang="es-ES_tradnl"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Se recomienda continuar el tratamiento con broncodilatadores de acción prolongada y aumentar la frecuencia de los broncodilatadores de acción corta (salbutamol, </a:t>
            </a:r>
            <a:r>
              <a:rPr lang="es-ES_tradnl" sz="1200" kern="1200" dirty="0" err="1">
                <a:solidFill>
                  <a:schemeClr val="tx1"/>
                </a:solidFill>
                <a:effectLst/>
                <a:latin typeface="+mn-lt"/>
                <a:ea typeface="+mn-ea"/>
                <a:cs typeface="+mn-cs"/>
              </a:rPr>
              <a:t>ipratropio</a:t>
            </a:r>
            <a:r>
              <a:rPr lang="es-ES_tradnl" sz="1200" kern="1200" dirty="0">
                <a:solidFill>
                  <a:schemeClr val="tx1"/>
                </a:solidFill>
                <a:effectLst/>
                <a:latin typeface="+mn-lt"/>
                <a:ea typeface="+mn-ea"/>
                <a:cs typeface="+mn-cs"/>
              </a:rPr>
              <a:t> o combinación de ambos) vía aerosol presurizado o nebulizados. No existe evidencia que este último sistema sea mejor. La Tabla 12 muestra las dosis recomendadas de los broncodilatadores de acción corta para el tratamiento de la E– EPOC.</a:t>
            </a: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Persiste la incertidumbre sobre los beneficios de los antibióticos en E–EPOC de tratamiento </a:t>
            </a:r>
            <a:r>
              <a:rPr lang="es-ES_tradnl" sz="1200" kern="1200" dirty="0" err="1">
                <a:solidFill>
                  <a:schemeClr val="tx1"/>
                </a:solidFill>
                <a:effectLst/>
                <a:latin typeface="+mn-lt"/>
                <a:ea typeface="+mn-ea"/>
                <a:cs typeface="+mn-cs"/>
              </a:rPr>
              <a:t>ambulatorio.Un</a:t>
            </a:r>
            <a:r>
              <a:rPr lang="es-ES_tradnl" sz="1200" kern="1200" dirty="0">
                <a:solidFill>
                  <a:schemeClr val="tx1"/>
                </a:solidFill>
                <a:effectLst/>
                <a:latin typeface="+mn-lt"/>
                <a:ea typeface="+mn-ea"/>
                <a:cs typeface="+mn-cs"/>
              </a:rPr>
              <a:t> sub–análisis de un ensayo clínico aleatorizado que evaluó predictores de desenlace en E–EPOC leves–moderadas encontró que el fracaso clínico sin antibióticos fue significativamente mayor (19,9%) comparado con el grupo que recibió amoxicilina/</a:t>
            </a:r>
            <a:r>
              <a:rPr lang="es-ES_tradnl" sz="1200" kern="1200" dirty="0" err="1">
                <a:solidFill>
                  <a:schemeClr val="tx1"/>
                </a:solidFill>
                <a:effectLst/>
                <a:latin typeface="+mn-lt"/>
                <a:ea typeface="+mn-ea"/>
                <a:cs typeface="+mn-cs"/>
              </a:rPr>
              <a:t>clavulánico</a:t>
            </a:r>
            <a:r>
              <a:rPr lang="es-ES_tradnl" sz="1200" kern="1200" dirty="0">
                <a:solidFill>
                  <a:schemeClr val="tx1"/>
                </a:solidFill>
                <a:effectLst/>
                <a:latin typeface="+mn-lt"/>
                <a:ea typeface="+mn-ea"/>
                <a:cs typeface="+mn-cs"/>
              </a:rPr>
              <a:t> (9,5%) pero con mas eventos adversos leves en el grupo que tomo antibiótico</a:t>
            </a:r>
            <a:r>
              <a:rPr lang="es-ES" sz="1200" kern="1200" dirty="0">
                <a:solidFill>
                  <a:schemeClr val="tx1"/>
                </a:solidFill>
                <a:effectLst/>
                <a:latin typeface="+mn-lt"/>
                <a:ea typeface="+mn-ea"/>
                <a:cs typeface="+mn-cs"/>
              </a:rPr>
              <a:t>(484,485). </a:t>
            </a:r>
            <a:r>
              <a:rPr lang="es-ES_tradnl" sz="1200" kern="1200" dirty="0">
                <a:solidFill>
                  <a:schemeClr val="tx1"/>
                </a:solidFill>
                <a:effectLst/>
                <a:latin typeface="+mn-lt"/>
                <a:ea typeface="+mn-ea"/>
                <a:cs typeface="+mn-cs"/>
              </a:rPr>
              <a:t>Los principales factores asociados con el aumento del riesgo de fracaso sin antibióticos fueron la purulencia del esputo (OR= 6,1, IC 95%: 1,5– 25; p= 0,005) y un nivel de PCR ≥ 40 mg/L (OR= 13,4, IC 95%: 4,6–38,8; p&lt; 0,001). Cuando ambos factores estaban presentes, la probabilidad de fracaso sin antibióticos fue 63,7%. Por lo tanto, se debe considerar el uso de antibióticos en estos casos leves a moderados en forma individual según severidad de la enfermedad y estudios de </a:t>
            </a:r>
            <a:r>
              <a:rPr lang="es-ES_tradnl" sz="1200" kern="1200" dirty="0" err="1">
                <a:solidFill>
                  <a:schemeClr val="tx1"/>
                </a:solidFill>
                <a:effectLst/>
                <a:latin typeface="+mn-lt"/>
                <a:ea typeface="+mn-ea"/>
                <a:cs typeface="+mn-cs"/>
              </a:rPr>
              <a:t>biomarcadores</a:t>
            </a:r>
            <a:r>
              <a:rPr lang="es-ES_tradnl" sz="1200" kern="1200" dirty="0">
                <a:solidFill>
                  <a:schemeClr val="tx1"/>
                </a:solidFill>
                <a:effectLst/>
                <a:latin typeface="+mn-lt"/>
                <a:ea typeface="+mn-ea"/>
                <a:cs typeface="+mn-cs"/>
              </a:rPr>
              <a:t> para identificar si la exacerbación es bacteriana, viral o </a:t>
            </a:r>
            <a:r>
              <a:rPr lang="es-ES_tradnl" sz="1200" kern="1200" dirty="0" err="1">
                <a:solidFill>
                  <a:schemeClr val="tx1"/>
                </a:solidFill>
                <a:effectLst/>
                <a:latin typeface="+mn-lt"/>
                <a:ea typeface="+mn-ea"/>
                <a:cs typeface="+mn-cs"/>
              </a:rPr>
              <a:t>eosinofílica</a:t>
            </a:r>
            <a:r>
              <a:rPr lang="es-ES" sz="1200" kern="1200" dirty="0">
                <a:solidFill>
                  <a:schemeClr val="tx1"/>
                </a:solidFill>
                <a:effectLst/>
                <a:latin typeface="+mn-lt"/>
                <a:ea typeface="+mn-ea"/>
                <a:cs typeface="+mn-cs"/>
              </a:rPr>
              <a:t>(484,486). </a:t>
            </a:r>
            <a:r>
              <a:rPr lang="es-ES_tradnl" sz="1200" kern="1200" dirty="0">
                <a:solidFill>
                  <a:schemeClr val="tx1"/>
                </a:solidFill>
                <a:effectLst/>
                <a:latin typeface="+mn-lt"/>
                <a:ea typeface="+mn-ea"/>
                <a:cs typeface="+mn-cs"/>
              </a:rPr>
              <a:t>Se recomienda considerar el uso de antibiótico (Figura 6) en pacientes con </a:t>
            </a:r>
          </a:p>
          <a:p>
            <a:r>
              <a:rPr lang="es-UY" sz="1200" b="1" kern="1200" dirty="0">
                <a:solidFill>
                  <a:schemeClr val="tx1"/>
                </a:solidFill>
                <a:effectLst/>
                <a:latin typeface="+mn-lt"/>
                <a:ea typeface="+mn-ea"/>
                <a:cs typeface="+mn-cs"/>
              </a:rPr>
              <a:t>Figura 5. </a:t>
            </a:r>
            <a:r>
              <a:rPr lang="es-UY" sz="1200" kern="1200" dirty="0">
                <a:solidFill>
                  <a:schemeClr val="tx1"/>
                </a:solidFill>
                <a:effectLst/>
                <a:latin typeface="+mn-lt"/>
                <a:ea typeface="+mn-ea"/>
                <a:cs typeface="+mn-cs"/>
              </a:rPr>
              <a:t>Antibióticos recomendados en el tratamiento de la E–EPOC.</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expectoración purulenta y/o nivel de PCR elevado por 5-7 días</a:t>
            </a:r>
            <a:r>
              <a:rPr lang="en-GB" sz="1200" kern="1200" dirty="0">
                <a:solidFill>
                  <a:schemeClr val="tx1"/>
                </a:solidFill>
                <a:effectLst/>
                <a:latin typeface="+mn-lt"/>
                <a:ea typeface="+mn-ea"/>
                <a:cs typeface="+mn-cs"/>
              </a:rPr>
              <a:t>(484,485).</a:t>
            </a:r>
            <a:r>
              <a:rPr lang="es-ES_tradnl" dirty="0">
                <a:effectLst/>
              </a:rPr>
              <a:t> </a:t>
            </a:r>
            <a:endParaRPr lang="es-ES_tradnl" sz="1200" kern="1200" dirty="0">
              <a:solidFill>
                <a:schemeClr val="tx1"/>
              </a:solidFill>
              <a:effectLst/>
              <a:latin typeface="+mn-lt"/>
              <a:ea typeface="+mn-ea"/>
              <a:cs typeface="+mn-cs"/>
            </a:endParaRPr>
          </a:p>
          <a:p>
            <a:pPr lvl="0"/>
            <a:endParaRPr lang="es-ES_tradnl" sz="11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76</a:t>
            </a:fld>
            <a:endParaRPr lang="es-ES_tradnl"/>
          </a:p>
        </p:txBody>
      </p:sp>
    </p:spTree>
    <p:extLst>
      <p:ext uri="{BB962C8B-B14F-4D97-AF65-F5344CB8AC3E}">
        <p14:creationId xmlns:p14="http://schemas.microsoft.com/office/powerpoint/2010/main" val="19178668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a:solidFill>
                  <a:schemeClr val="tx1"/>
                </a:solidFill>
                <a:effectLst/>
                <a:latin typeface="+mn-lt"/>
                <a:ea typeface="+mn-ea"/>
                <a:cs typeface="+mn-cs"/>
              </a:rPr>
              <a:t>PAG  110</a:t>
            </a:r>
          </a:p>
          <a:p>
            <a:endParaRPr lang="es-ES_tradnl"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Considerar el uso de </a:t>
            </a:r>
            <a:r>
              <a:rPr lang="es-ES_tradnl" sz="1200" kern="1200" dirty="0" err="1">
                <a:solidFill>
                  <a:schemeClr val="tx1"/>
                </a:solidFill>
                <a:effectLst/>
                <a:latin typeface="+mn-lt"/>
                <a:ea typeface="+mn-ea"/>
                <a:cs typeface="+mn-cs"/>
              </a:rPr>
              <a:t>corticosteroides</a:t>
            </a:r>
            <a:r>
              <a:rPr lang="es-ES_tradnl" sz="1200" kern="1200" dirty="0">
                <a:solidFill>
                  <a:schemeClr val="tx1"/>
                </a:solidFill>
                <a:effectLst/>
                <a:latin typeface="+mn-lt"/>
                <a:ea typeface="+mn-ea"/>
                <a:cs typeface="+mn-cs"/>
              </a:rPr>
              <a:t> sistémicos (</a:t>
            </a:r>
            <a:r>
              <a:rPr lang="es-ES_tradnl" sz="1200" kern="1200" dirty="0" err="1">
                <a:solidFill>
                  <a:schemeClr val="tx1"/>
                </a:solidFill>
                <a:effectLst/>
                <a:latin typeface="+mn-lt"/>
                <a:ea typeface="+mn-ea"/>
                <a:cs typeface="+mn-cs"/>
              </a:rPr>
              <a:t>prednisona</a:t>
            </a:r>
            <a:r>
              <a:rPr lang="es-ES_tradnl" sz="1200" kern="1200" dirty="0">
                <a:solidFill>
                  <a:schemeClr val="tx1"/>
                </a:solidFill>
                <a:effectLst/>
                <a:latin typeface="+mn-lt"/>
                <a:ea typeface="+mn-ea"/>
                <a:cs typeface="+mn-cs"/>
              </a:rPr>
              <a:t> vía oral 30–40 mg/día por 5–7 días o su equivalente) de acuerdo al caso (E–EPOC moderadas)</a:t>
            </a:r>
            <a:r>
              <a:rPr lang="es-ES" sz="1200" kern="1200" dirty="0">
                <a:solidFill>
                  <a:schemeClr val="tx1"/>
                </a:solidFill>
                <a:effectLst/>
                <a:latin typeface="+mn-lt"/>
                <a:ea typeface="+mn-ea"/>
                <a:cs typeface="+mn-cs"/>
              </a:rPr>
              <a:t>(487–490). </a:t>
            </a:r>
            <a:r>
              <a:rPr lang="es-ES_tradnl" sz="1200" kern="1200" dirty="0">
                <a:solidFill>
                  <a:schemeClr val="tx1"/>
                </a:solidFill>
                <a:effectLst/>
                <a:latin typeface="+mn-lt"/>
                <a:ea typeface="+mn-ea"/>
                <a:cs typeface="+mn-cs"/>
              </a:rPr>
              <a:t>Los estudios incluyen muy pocos pacientes ambulatorios por lo que las recomendaciones en estos casos deben ser tomadas con cautela.</a:t>
            </a:r>
          </a:p>
          <a:p>
            <a:endParaRPr lang="es-ES_tradnl" sz="1200" b="1"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Tiempo de recuperación y seguimiento</a:t>
            </a:r>
          </a:p>
          <a:p>
            <a:r>
              <a:rPr lang="es-ES_tradnl" sz="1200" kern="1200" dirty="0">
                <a:solidFill>
                  <a:schemeClr val="tx1"/>
                </a:solidFill>
                <a:effectLst/>
                <a:latin typeface="+mn-lt"/>
                <a:ea typeface="+mn-ea"/>
                <a:cs typeface="+mn-cs"/>
              </a:rPr>
              <a:t>Se han descrito dos patrones de presentación de las E– EPOC: las de inicio repentino y las de inicio gradual (aparición de los síntomas alrededor de 4 días)</a:t>
            </a:r>
            <a:r>
              <a:rPr lang="es-ES" sz="1200" kern="1200" dirty="0">
                <a:solidFill>
                  <a:schemeClr val="tx1"/>
                </a:solidFill>
                <a:effectLst/>
                <a:latin typeface="+mn-lt"/>
                <a:ea typeface="+mn-ea"/>
                <a:cs typeface="+mn-cs"/>
              </a:rPr>
              <a:t>(406). Existe una gran variabilidad en la historia </a:t>
            </a:r>
            <a:r>
              <a:rPr lang="es-ES" sz="1200" kern="1200" dirty="0" err="1">
                <a:solidFill>
                  <a:schemeClr val="tx1"/>
                </a:solidFill>
                <a:effectLst/>
                <a:latin typeface="+mn-lt"/>
                <a:ea typeface="+mn-ea"/>
                <a:cs typeface="+mn-cs"/>
              </a:rPr>
              <a:t>nat</a:t>
            </a:r>
            <a:r>
              <a:rPr lang="es-ES_tradnl" sz="1200" kern="1200" dirty="0" err="1">
                <a:solidFill>
                  <a:schemeClr val="tx1"/>
                </a:solidFill>
                <a:effectLst/>
                <a:latin typeface="+mn-lt"/>
                <a:ea typeface="+mn-ea"/>
                <a:cs typeface="+mn-cs"/>
              </a:rPr>
              <a:t>ural</a:t>
            </a:r>
            <a:r>
              <a:rPr lang="es-ES_tradnl" sz="1200" kern="1200" dirty="0">
                <a:solidFill>
                  <a:schemeClr val="tx1"/>
                </a:solidFill>
                <a:effectLst/>
                <a:latin typeface="+mn-lt"/>
                <a:ea typeface="+mn-ea"/>
                <a:cs typeface="+mn-cs"/>
              </a:rPr>
              <a:t>, la frecuencia y el periodo de recuperación de las exacerbaciones entre los pacientes. El tiempo de recuperación de los síntomas y la función pulmonar después de una E–EPOC también es variable y puede ser superior a un mes en algunos casos</a:t>
            </a:r>
            <a:r>
              <a:rPr lang="es-ES" sz="1200" kern="1200" dirty="0">
                <a:solidFill>
                  <a:schemeClr val="tx1"/>
                </a:solidFill>
                <a:effectLst/>
                <a:latin typeface="+mn-lt"/>
                <a:ea typeface="+mn-ea"/>
                <a:cs typeface="+mn-cs"/>
              </a:rPr>
              <a:t>(406,491). Otros factores asociados con recuperación tardía (≥ 8 días) son: edad avanzada, antecedentes de exacerbaciones frecuentes, hospitalizaciones previas y comorbilidad cardíaca</a:t>
            </a:r>
            <a:r>
              <a:rPr lang="es-UY" sz="1200" kern="1200" dirty="0">
                <a:solidFill>
                  <a:schemeClr val="tx1"/>
                </a:solidFill>
                <a:effectLst/>
                <a:latin typeface="+mn-lt"/>
                <a:ea typeface="+mn-ea"/>
                <a:cs typeface="+mn-cs"/>
              </a:rPr>
              <a:t>(492).</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Durante la E–EPOC es importante instruir al paciente para que consulte nuevamente si no presenta mejoría en las primeras 72 horas. Se recomienda una consulta control dentro de los siguientes 15 días para detectar o prevenir recurrencia de las exacerbaciones</a:t>
            </a:r>
            <a:r>
              <a:rPr lang="es-ES" sz="1200" kern="1200" dirty="0">
                <a:solidFill>
                  <a:schemeClr val="tx1"/>
                </a:solidFill>
                <a:effectLst/>
                <a:latin typeface="+mn-lt"/>
                <a:ea typeface="+mn-ea"/>
                <a:cs typeface="+mn-cs"/>
              </a:rPr>
              <a:t>(493,494). </a:t>
            </a:r>
            <a:endParaRPr lang="es-ES_tradnl" sz="1200" kern="1200" dirty="0">
              <a:solidFill>
                <a:schemeClr val="tx1"/>
              </a:solidFill>
              <a:effectLst/>
              <a:latin typeface="+mn-lt"/>
              <a:ea typeface="+mn-ea"/>
              <a:cs typeface="+mn-cs"/>
            </a:endParaRPr>
          </a:p>
          <a:p>
            <a:endParaRPr lang="es-ES_tradnl"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77</a:t>
            </a:fld>
            <a:endParaRPr lang="es-ES_tradnl"/>
          </a:p>
        </p:txBody>
      </p:sp>
    </p:spTree>
    <p:extLst>
      <p:ext uri="{BB962C8B-B14F-4D97-AF65-F5344CB8AC3E}">
        <p14:creationId xmlns:p14="http://schemas.microsoft.com/office/powerpoint/2010/main" val="14420338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a:solidFill>
                  <a:schemeClr val="tx1"/>
                </a:solidFill>
                <a:effectLst/>
                <a:latin typeface="+mn-lt"/>
                <a:ea typeface="+mn-ea"/>
                <a:cs typeface="+mn-cs"/>
              </a:rPr>
              <a:t>PAG  111</a:t>
            </a:r>
          </a:p>
          <a:p>
            <a:endParaRPr lang="es-ES_tradnl" sz="1200" b="1"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En pacientes con E–EPOC y criterios de hospitalización se ha recomendado realizar las siguientes evaluaciones(480). </a:t>
            </a:r>
          </a:p>
          <a:p>
            <a:endParaRPr lang="es-ES_tradnl"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Historia Clínica. </a:t>
            </a:r>
            <a:r>
              <a:rPr lang="es-ES_tradnl" sz="1200" kern="1200" dirty="0">
                <a:solidFill>
                  <a:schemeClr val="tx1"/>
                </a:solidFill>
                <a:effectLst/>
                <a:latin typeface="+mn-lt"/>
                <a:ea typeface="+mn-ea"/>
                <a:cs typeface="+mn-cs"/>
              </a:rPr>
              <a:t>Descartar los diagnósticos diferenciales (ver texto de diagnóstico diferencial) y determinar si se interna en sala general o en la UCI.</a:t>
            </a:r>
          </a:p>
          <a:p>
            <a:r>
              <a:rPr lang="es-ES_tradnl" sz="1200" b="1" kern="1200" dirty="0">
                <a:solidFill>
                  <a:schemeClr val="tx1"/>
                </a:solidFill>
                <a:effectLst/>
                <a:latin typeface="+mn-lt"/>
                <a:ea typeface="+mn-ea"/>
                <a:cs typeface="+mn-cs"/>
              </a:rPr>
              <a:t>Gasometría Arterial. </a:t>
            </a:r>
            <a:r>
              <a:rPr lang="es-ES_tradnl" sz="1200" kern="1200" dirty="0">
                <a:solidFill>
                  <a:schemeClr val="tx1"/>
                </a:solidFill>
                <a:effectLst/>
                <a:latin typeface="+mn-lt"/>
                <a:ea typeface="+mn-ea"/>
                <a:cs typeface="+mn-cs"/>
              </a:rPr>
              <a:t>Está indicada ante la presencia de SpO2 &lt; 90% en aire ambiente, antecedentes o sospecha clínica de hipercapnia, o criterios de ingreso a UCI (Tabla10).</a:t>
            </a:r>
          </a:p>
          <a:p>
            <a:r>
              <a:rPr lang="es-ES_tradnl" sz="1200" b="1" kern="1200" dirty="0">
                <a:solidFill>
                  <a:schemeClr val="tx1"/>
                </a:solidFill>
                <a:effectLst/>
                <a:latin typeface="+mn-lt"/>
                <a:ea typeface="+mn-ea"/>
                <a:cs typeface="+mn-cs"/>
              </a:rPr>
              <a:t>Cultivo de esputo. </a:t>
            </a:r>
            <a:r>
              <a:rPr lang="es-ES_tradnl" sz="1200" kern="1200" dirty="0">
                <a:solidFill>
                  <a:schemeClr val="tx1"/>
                </a:solidFill>
                <a:effectLst/>
                <a:latin typeface="+mn-lt"/>
                <a:ea typeface="+mn-ea"/>
                <a:cs typeface="+mn-cs"/>
              </a:rPr>
              <a:t>Está indicado en pacientes con exacerbación muy grave o pacientes con riesgo de infección por </a:t>
            </a:r>
            <a:r>
              <a:rPr lang="es-ES_tradnl" sz="1200" i="1" kern="1200" dirty="0" err="1">
                <a:solidFill>
                  <a:schemeClr val="tx1"/>
                </a:solidFill>
                <a:effectLst/>
                <a:latin typeface="+mn-lt"/>
                <a:ea typeface="+mn-ea"/>
                <a:cs typeface="+mn-cs"/>
              </a:rPr>
              <a:t>Pseudomonas</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aeruginosa</a:t>
            </a:r>
            <a:r>
              <a:rPr lang="es-ES_tradnl" sz="1200" i="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(Tabla 11) o bacterias nosocomiales(495). </a:t>
            </a:r>
          </a:p>
          <a:p>
            <a:r>
              <a:rPr lang="es-ES_tradnl" sz="1200" b="1" kern="1200" dirty="0">
                <a:solidFill>
                  <a:schemeClr val="tx1"/>
                </a:solidFill>
                <a:effectLst/>
                <a:latin typeface="+mn-lt"/>
                <a:ea typeface="+mn-ea"/>
                <a:cs typeface="+mn-cs"/>
              </a:rPr>
              <a:t>Evaluación de enfermedades concomitantes. </a:t>
            </a:r>
            <a:r>
              <a:rPr lang="es-ES_tradnl" sz="1200" kern="1200" dirty="0">
                <a:solidFill>
                  <a:schemeClr val="tx1"/>
                </a:solidFill>
                <a:effectLst/>
                <a:latin typeface="+mn-lt"/>
                <a:ea typeface="+mn-ea"/>
                <a:cs typeface="+mn-cs"/>
              </a:rPr>
              <a:t>Es importante evaluar el estado de control de las comorbilidades, en especial las cardiovasculares y diabetes mellitus, y tratarlas adecuadamente. </a:t>
            </a:r>
            <a:r>
              <a:rPr lang="es-ES_tradnl" sz="1200" kern="1200" dirty="0" err="1">
                <a:solidFill>
                  <a:schemeClr val="tx1"/>
                </a:solidFill>
                <a:effectLst/>
                <a:latin typeface="+mn-lt"/>
                <a:ea typeface="+mn-ea"/>
                <a:cs typeface="+mn-cs"/>
              </a:rPr>
              <a:t>Ademas</a:t>
            </a:r>
            <a:r>
              <a:rPr lang="es-ES_tradnl" sz="1200" kern="1200" dirty="0">
                <a:solidFill>
                  <a:schemeClr val="tx1"/>
                </a:solidFill>
                <a:effectLst/>
                <a:latin typeface="+mn-lt"/>
                <a:ea typeface="+mn-ea"/>
                <a:cs typeface="+mn-cs"/>
              </a:rPr>
              <a:t>, proveer </a:t>
            </a:r>
            <a:r>
              <a:rPr lang="es-ES_tradnl" sz="1200" kern="1200" dirty="0" err="1">
                <a:solidFill>
                  <a:schemeClr val="tx1"/>
                </a:solidFill>
                <a:effectLst/>
                <a:latin typeface="+mn-lt"/>
                <a:ea typeface="+mn-ea"/>
                <a:cs typeface="+mn-cs"/>
              </a:rPr>
              <a:t>profialxis</a:t>
            </a:r>
            <a:r>
              <a:rPr lang="es-ES_tradnl" sz="1200" kern="1200" dirty="0">
                <a:solidFill>
                  <a:schemeClr val="tx1"/>
                </a:solidFill>
                <a:effectLst/>
                <a:latin typeface="+mn-lt"/>
                <a:ea typeface="+mn-ea"/>
                <a:cs typeface="+mn-cs"/>
              </a:rPr>
              <a:t> para enfermedad </a:t>
            </a:r>
            <a:r>
              <a:rPr lang="es-ES_tradnl" sz="1200" kern="1200" dirty="0" err="1">
                <a:solidFill>
                  <a:schemeClr val="tx1"/>
                </a:solidFill>
                <a:effectLst/>
                <a:latin typeface="+mn-lt"/>
                <a:ea typeface="+mn-ea"/>
                <a:cs typeface="+mn-cs"/>
              </a:rPr>
              <a:t>tromboembólcia</a:t>
            </a:r>
            <a:r>
              <a:rPr lang="es-ES_tradnl" sz="1200" kern="1200" dirty="0">
                <a:solidFill>
                  <a:schemeClr val="tx1"/>
                </a:solidFill>
                <a:effectLst/>
                <a:latin typeface="+mn-lt"/>
                <a:ea typeface="+mn-ea"/>
                <a:cs typeface="+mn-cs"/>
              </a:rPr>
              <a:t> y enfermedad péptica. </a:t>
            </a:r>
            <a:r>
              <a:rPr lang="es-ES_tradnl" sz="1200" kern="1200" dirty="0" err="1">
                <a:solidFill>
                  <a:schemeClr val="tx1"/>
                </a:solidFill>
                <a:effectLst/>
                <a:latin typeface="+mn-lt"/>
                <a:ea typeface="+mn-ea"/>
                <a:cs typeface="+mn-cs"/>
              </a:rPr>
              <a:t>Mantenr</a:t>
            </a:r>
            <a:r>
              <a:rPr lang="es-ES_tradnl" sz="1200" kern="1200" dirty="0">
                <a:solidFill>
                  <a:schemeClr val="tx1"/>
                </a:solidFill>
                <a:effectLst/>
                <a:latin typeface="+mn-lt"/>
                <a:ea typeface="+mn-ea"/>
                <a:cs typeface="+mn-cs"/>
              </a:rPr>
              <a:t> una adecuada </a:t>
            </a:r>
            <a:r>
              <a:rPr lang="es-ES_tradnl" sz="1200" kern="1200" dirty="0" err="1">
                <a:solidFill>
                  <a:schemeClr val="tx1"/>
                </a:solidFill>
                <a:effectLst/>
                <a:latin typeface="+mn-lt"/>
                <a:ea typeface="+mn-ea"/>
                <a:cs typeface="+mn-cs"/>
              </a:rPr>
              <a:t>nutricón</a:t>
            </a:r>
            <a:r>
              <a:rPr lang="es-ES_tradnl" sz="1200" kern="1200" dirty="0">
                <a:solidFill>
                  <a:schemeClr val="tx1"/>
                </a:solidFill>
                <a:effectLst/>
                <a:latin typeface="+mn-lt"/>
                <a:ea typeface="+mn-ea"/>
                <a:cs typeface="+mn-cs"/>
              </a:rPr>
              <a:t> e hidratación.</a:t>
            </a:r>
          </a:p>
          <a:p>
            <a:r>
              <a:rPr lang="es-ES_tradnl" sz="1200" b="1" kern="1200" dirty="0">
                <a:solidFill>
                  <a:schemeClr val="tx1"/>
                </a:solidFill>
                <a:effectLst/>
                <a:latin typeface="+mn-lt"/>
                <a:ea typeface="+mn-ea"/>
                <a:cs typeface="+mn-cs"/>
              </a:rPr>
              <a:t>Recomendaciones del tratamiento hospitalario de la E–EPOC</a:t>
            </a:r>
          </a:p>
          <a:p>
            <a:r>
              <a:rPr lang="es-ES_tradnl" sz="1200" kern="1200" dirty="0">
                <a:solidFill>
                  <a:schemeClr val="tx1"/>
                </a:solidFill>
                <a:effectLst/>
                <a:latin typeface="+mn-lt"/>
                <a:ea typeface="+mn-ea"/>
                <a:cs typeface="+mn-cs"/>
              </a:rPr>
              <a:t>La Figura 7 muestra un esquema del tratamiento hospitalario.</a:t>
            </a:r>
          </a:p>
          <a:p>
            <a:r>
              <a:rPr lang="es-ES_tradnl" sz="1200" kern="1200" dirty="0">
                <a:solidFill>
                  <a:schemeClr val="tx1"/>
                </a:solidFill>
                <a:effectLst/>
                <a:latin typeface="+mn-lt"/>
                <a:ea typeface="+mn-ea"/>
                <a:cs typeface="+mn-cs"/>
              </a:rPr>
              <a:t>Existe información limitada sobre los beneficios del uso de los broncodilatadores de acción prolongada en el tratamiento de las exacerbaciones de la EPOC que ameritan hospitalización</a:t>
            </a:r>
            <a:r>
              <a:rPr lang="es-ES" sz="1200" kern="1200" dirty="0">
                <a:solidFill>
                  <a:schemeClr val="tx1"/>
                </a:solidFill>
                <a:effectLst/>
                <a:latin typeface="+mn-lt"/>
                <a:ea typeface="+mn-ea"/>
                <a:cs typeface="+mn-cs"/>
              </a:rPr>
              <a:t>(496–499). </a:t>
            </a:r>
            <a:r>
              <a:rPr lang="es-ES_tradnl" sz="1200" kern="1200" dirty="0">
                <a:solidFill>
                  <a:schemeClr val="tx1"/>
                </a:solidFill>
                <a:effectLst/>
                <a:latin typeface="+mn-lt"/>
                <a:ea typeface="+mn-ea"/>
                <a:cs typeface="+mn-cs"/>
              </a:rPr>
              <a:t>Los autores de esta guía sugieren la suspensión de los mismos e iniciar tratamiento con broncodilatadores de acción corta (salbutamol, </a:t>
            </a:r>
            <a:r>
              <a:rPr lang="es-ES_tradnl" sz="1200" kern="1200" dirty="0" err="1">
                <a:solidFill>
                  <a:schemeClr val="tx1"/>
                </a:solidFill>
                <a:effectLst/>
                <a:latin typeface="+mn-lt"/>
                <a:ea typeface="+mn-ea"/>
                <a:cs typeface="+mn-cs"/>
              </a:rPr>
              <a:t>ipratropio</a:t>
            </a:r>
            <a:r>
              <a:rPr lang="es-ES_tradnl" sz="1200" kern="1200" dirty="0">
                <a:solidFill>
                  <a:schemeClr val="tx1"/>
                </a:solidFill>
                <a:effectLst/>
                <a:latin typeface="+mn-lt"/>
                <a:ea typeface="+mn-ea"/>
                <a:cs typeface="+mn-cs"/>
              </a:rPr>
              <a:t> o combinación) en aerosol o nebulización (Tabla 12)</a:t>
            </a:r>
            <a:r>
              <a:rPr lang="es-ES" sz="1200" kern="1200" dirty="0">
                <a:solidFill>
                  <a:schemeClr val="tx1"/>
                </a:solidFill>
                <a:effectLst/>
                <a:latin typeface="+mn-lt"/>
                <a:ea typeface="+mn-ea"/>
                <a:cs typeface="+mn-cs"/>
              </a:rPr>
              <a:t>(500). Una revisión sistemática comparando los efectos de los nebulizadores versus MDI pre</a:t>
            </a:r>
            <a:r>
              <a:rPr lang="es-ES_tradnl" sz="1200" kern="1200" dirty="0" err="1">
                <a:solidFill>
                  <a:schemeClr val="tx1"/>
                </a:solidFill>
                <a:effectLst/>
                <a:latin typeface="+mn-lt"/>
                <a:ea typeface="+mn-ea"/>
                <a:cs typeface="+mn-cs"/>
              </a:rPr>
              <a:t>surizado</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pMDI</a:t>
            </a:r>
            <a:r>
              <a:rPr lang="es-ES_tradnl" sz="1200" kern="1200" dirty="0">
                <a:solidFill>
                  <a:schemeClr val="tx1"/>
                </a:solidFill>
                <a:effectLst/>
                <a:latin typeface="+mn-lt"/>
                <a:ea typeface="+mn-ea"/>
                <a:cs typeface="+mn-cs"/>
              </a:rPr>
              <a:t>) más espaciador o dispositivo de polvo seco (DPI) no encontraron diferencias significativas en el cambio en el VEF</a:t>
            </a:r>
            <a:r>
              <a:rPr lang="es-ES_tradnl" sz="1200" kern="1200" baseline="-25000" dirty="0">
                <a:solidFill>
                  <a:schemeClr val="tx1"/>
                </a:solidFill>
                <a:effectLst/>
                <a:latin typeface="+mn-lt"/>
                <a:ea typeface="+mn-ea"/>
                <a:cs typeface="+mn-cs"/>
              </a:rPr>
              <a:t>1</a:t>
            </a:r>
            <a:r>
              <a:rPr lang="es-ES_tradnl" sz="1200" kern="1200" dirty="0">
                <a:solidFill>
                  <a:schemeClr val="tx1"/>
                </a:solidFill>
                <a:effectLst/>
                <a:latin typeface="+mn-lt"/>
                <a:ea typeface="+mn-ea"/>
                <a:cs typeface="+mn-cs"/>
              </a:rPr>
              <a:t> a la 1 h después de la dosificación entre nebulizadores versus </a:t>
            </a:r>
            <a:r>
              <a:rPr lang="es-ES_tradnl" sz="1200" kern="1200" dirty="0" err="1">
                <a:solidFill>
                  <a:schemeClr val="tx1"/>
                </a:solidFill>
                <a:effectLst/>
                <a:latin typeface="+mn-lt"/>
                <a:ea typeface="+mn-ea"/>
                <a:cs typeface="+mn-cs"/>
              </a:rPr>
              <a:t>pMDI</a:t>
            </a:r>
            <a:r>
              <a:rPr lang="es-ES_tradnl" sz="1200" kern="1200" dirty="0">
                <a:solidFill>
                  <a:schemeClr val="tx1"/>
                </a:solidFill>
                <a:effectLst/>
                <a:latin typeface="+mn-lt"/>
                <a:ea typeface="+mn-ea"/>
                <a:cs typeface="+mn-cs"/>
              </a:rPr>
              <a:t> más espaciador, aunque hubo una tendencia a una mayor mejora en el VEF</a:t>
            </a:r>
            <a:r>
              <a:rPr lang="es-ES_tradnl" sz="1200" kern="1200" baseline="-25000" dirty="0">
                <a:solidFill>
                  <a:schemeClr val="tx1"/>
                </a:solidFill>
                <a:effectLst/>
                <a:latin typeface="+mn-lt"/>
                <a:ea typeface="+mn-ea"/>
                <a:cs typeface="+mn-cs"/>
              </a:rPr>
              <a:t>1</a:t>
            </a:r>
            <a:r>
              <a:rPr lang="es-ES_tradnl" sz="1200" kern="1200" dirty="0">
                <a:solidFill>
                  <a:schemeClr val="tx1"/>
                </a:solidFill>
                <a:effectLst/>
                <a:latin typeface="+mn-lt"/>
                <a:ea typeface="+mn-ea"/>
                <a:cs typeface="+mn-cs"/>
              </a:rPr>
              <a:t> con nebulizadores. No se han publicado datos de calidad suficiente que comparen los nebulizadores con los DPI. En conclusión, las limitaciones de los datos no permiten proporcionar evidencia para favorecer a un modo de entrega sobre otro</a:t>
            </a:r>
            <a:r>
              <a:rPr lang="es-ES" sz="1200" kern="1200" dirty="0">
                <a:solidFill>
                  <a:schemeClr val="tx1"/>
                </a:solidFill>
                <a:effectLst/>
                <a:latin typeface="+mn-lt"/>
                <a:ea typeface="+mn-ea"/>
                <a:cs typeface="+mn-cs"/>
              </a:rPr>
              <a:t>(501). </a:t>
            </a:r>
            <a:r>
              <a:rPr lang="es-ES_tradnl" sz="1200" kern="1200" dirty="0">
                <a:solidFill>
                  <a:schemeClr val="tx1"/>
                </a:solidFill>
                <a:effectLst/>
                <a:latin typeface="+mn-lt"/>
                <a:ea typeface="+mn-ea"/>
                <a:cs typeface="+mn-cs"/>
              </a:rPr>
              <a:t>Los broncodilatadores de acción prolongada se podrán reiniciar una vez que se consiga la estabilidad clínica que permita el uso apropiado de los dispositivos inhaladores.</a:t>
            </a:r>
          </a:p>
          <a:p>
            <a:r>
              <a:rPr lang="es-ES_tradnl" sz="1200" kern="1200" dirty="0">
                <a:solidFill>
                  <a:schemeClr val="tx1"/>
                </a:solidFill>
                <a:effectLst/>
                <a:latin typeface="+mn-lt"/>
                <a:ea typeface="+mn-ea"/>
                <a:cs typeface="+mn-cs"/>
              </a:rPr>
              <a:t>Iniciar antibióticos endovenosos, considerando los patrones de resistencia locales.</a:t>
            </a:r>
          </a:p>
          <a:p>
            <a:r>
              <a:rPr lang="es-ES_tradnl" sz="1200" kern="1200" dirty="0">
                <a:solidFill>
                  <a:schemeClr val="tx1"/>
                </a:solidFill>
                <a:effectLst/>
                <a:latin typeface="+mn-lt"/>
                <a:ea typeface="+mn-ea"/>
                <a:cs typeface="+mn-cs"/>
              </a:rPr>
              <a:t>La selección inicial de antibiótico se describe en la Figura 6. Una revisión sistemática muestra en términos de eficacia, beneficios consistentes del uso de antibióticos sobre el riesgo de fracaso de tratamiento, estancia hospitalaria y mortalidad en los pacientes con E–EPOC ingresados en UCI(502). </a:t>
            </a:r>
            <a:r>
              <a:rPr lang="es-ES" sz="1200" kern="1200" dirty="0">
                <a:solidFill>
                  <a:schemeClr val="tx1"/>
                </a:solidFill>
                <a:effectLst/>
                <a:latin typeface="+mn-lt"/>
                <a:ea typeface="+mn-ea"/>
                <a:cs typeface="+mn-cs"/>
              </a:rPr>
              <a:t>(</a:t>
            </a:r>
            <a:r>
              <a:rPr lang="es-ES_tradnl" sz="1200" kern="1200" dirty="0">
                <a:solidFill>
                  <a:schemeClr val="tx1"/>
                </a:solidFill>
                <a:effectLst/>
                <a:latin typeface="+mn-lt"/>
                <a:ea typeface="+mn-ea"/>
                <a:cs typeface="+mn-cs"/>
              </a:rPr>
              <a:t>En pacientes hospitalizados fuera de UCI con exacerbación grave, el uso de antibióticos redujo los fracasos de tratamiento, pero no la estancia hospitalaria ni la mortalidad. No se observaron diferencias en fracaso de tratamiento, reingresos y tiempo hasta la próxima exacerbación entre esquemas de tratamiento de corta (5–7 días) y larga duración (10–14 días)</a:t>
            </a:r>
            <a:r>
              <a:rPr lang="es-ES" sz="1200" kern="1200" dirty="0">
                <a:solidFill>
                  <a:schemeClr val="tx1"/>
                </a:solidFill>
                <a:effectLst/>
                <a:latin typeface="+mn-lt"/>
                <a:ea typeface="+mn-ea"/>
                <a:cs typeface="+mn-cs"/>
              </a:rPr>
              <a:t>(502,503). </a:t>
            </a:r>
            <a:r>
              <a:rPr lang="es-ES_tradnl" sz="1200" kern="1200" dirty="0">
                <a:solidFill>
                  <a:schemeClr val="tx1"/>
                </a:solidFill>
                <a:effectLst/>
                <a:latin typeface="+mn-lt"/>
                <a:ea typeface="+mn-ea"/>
                <a:cs typeface="+mn-cs"/>
              </a:rPr>
              <a:t>En los casos de exacerbaciones muy graves se recomienda considerar el uso de antibióticos </a:t>
            </a:r>
            <a:r>
              <a:rPr lang="es-ES_tradnl" sz="1200" kern="1200" dirty="0" err="1">
                <a:solidFill>
                  <a:schemeClr val="tx1"/>
                </a:solidFill>
                <a:effectLst/>
                <a:latin typeface="+mn-lt"/>
                <a:ea typeface="+mn-ea"/>
                <a:cs typeface="+mn-cs"/>
              </a:rPr>
              <a:t>endovensosos</a:t>
            </a:r>
            <a:r>
              <a:rPr lang="es-ES_tradnl" sz="1200" kern="1200" dirty="0">
                <a:solidFill>
                  <a:schemeClr val="tx1"/>
                </a:solidFill>
                <a:effectLst/>
                <a:latin typeface="+mn-lt"/>
                <a:ea typeface="+mn-ea"/>
                <a:cs typeface="+mn-cs"/>
              </a:rPr>
              <a:t> β–</a:t>
            </a:r>
            <a:r>
              <a:rPr lang="es-ES_tradnl" sz="1200" kern="1200" dirty="0" err="1">
                <a:solidFill>
                  <a:schemeClr val="tx1"/>
                </a:solidFill>
                <a:effectLst/>
                <a:latin typeface="+mn-lt"/>
                <a:ea typeface="+mn-ea"/>
                <a:cs typeface="+mn-cs"/>
              </a:rPr>
              <a:t>lactámicos</a:t>
            </a:r>
            <a:r>
              <a:rPr lang="es-ES_tradnl" sz="1200" kern="1200" dirty="0">
                <a:solidFill>
                  <a:schemeClr val="tx1"/>
                </a:solidFill>
                <a:effectLst/>
                <a:latin typeface="+mn-lt"/>
                <a:ea typeface="+mn-ea"/>
                <a:cs typeface="+mn-cs"/>
              </a:rPr>
              <a:t> activos frente a </a:t>
            </a:r>
            <a:r>
              <a:rPr lang="es-ES_tradnl" sz="1200" i="1" kern="1200" dirty="0" err="1">
                <a:solidFill>
                  <a:schemeClr val="tx1"/>
                </a:solidFill>
                <a:effectLst/>
                <a:latin typeface="+mn-lt"/>
                <a:ea typeface="+mn-ea"/>
                <a:cs typeface="+mn-cs"/>
              </a:rPr>
              <a:t>Pseudomonas</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aeruginosa</a:t>
            </a:r>
            <a:r>
              <a:rPr lang="es-ES_tradnl" sz="1200" i="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a:t>
            </a:r>
            <a:r>
              <a:rPr lang="es-ES_tradnl" sz="1200" kern="1200" dirty="0" err="1">
                <a:solidFill>
                  <a:schemeClr val="tx1"/>
                </a:solidFill>
                <a:effectLst/>
                <a:latin typeface="+mn-lt"/>
                <a:ea typeface="+mn-ea"/>
                <a:cs typeface="+mn-cs"/>
              </a:rPr>
              <a:t>cefepima</a:t>
            </a:r>
            <a:r>
              <a:rPr lang="es-ES_tradnl" sz="1200" kern="1200" dirty="0">
                <a:solidFill>
                  <a:schemeClr val="tx1"/>
                </a:solidFill>
                <a:effectLst/>
                <a:latin typeface="+mn-lt"/>
                <a:ea typeface="+mn-ea"/>
                <a:cs typeface="+mn-cs"/>
              </a:rPr>
              <a:t> 2 gr c/8 horas, </a:t>
            </a:r>
            <a:r>
              <a:rPr lang="es-ES_tradnl" sz="1200" kern="1200" dirty="0" err="1">
                <a:solidFill>
                  <a:schemeClr val="tx1"/>
                </a:solidFill>
                <a:effectLst/>
                <a:latin typeface="+mn-lt"/>
                <a:ea typeface="+mn-ea"/>
                <a:cs typeface="+mn-cs"/>
              </a:rPr>
              <a:t>ceftazidima</a:t>
            </a:r>
            <a:r>
              <a:rPr lang="es-ES_tradnl" sz="1200" kern="1200" dirty="0">
                <a:solidFill>
                  <a:schemeClr val="tx1"/>
                </a:solidFill>
                <a:effectLst/>
                <a:latin typeface="+mn-lt"/>
                <a:ea typeface="+mn-ea"/>
                <a:cs typeface="+mn-cs"/>
              </a:rPr>
              <a:t> 2 gr c/8 horas, </a:t>
            </a:r>
            <a:r>
              <a:rPr lang="es-ES_tradnl" sz="1200" kern="1200" dirty="0" err="1">
                <a:solidFill>
                  <a:schemeClr val="tx1"/>
                </a:solidFill>
                <a:effectLst/>
                <a:latin typeface="+mn-lt"/>
                <a:ea typeface="+mn-ea"/>
                <a:cs typeface="+mn-cs"/>
              </a:rPr>
              <a:t>piperacilina</a:t>
            </a:r>
            <a:r>
              <a:rPr lang="es-ES_tradnl" sz="1200" kern="1200" dirty="0">
                <a:solidFill>
                  <a:schemeClr val="tx1"/>
                </a:solidFill>
                <a:effectLst/>
                <a:latin typeface="+mn-lt"/>
                <a:ea typeface="+mn-ea"/>
                <a:cs typeface="+mn-cs"/>
              </a:rPr>
              <a:t>–</a:t>
            </a:r>
            <a:r>
              <a:rPr lang="es-ES_tradnl" sz="1200" kern="1200" dirty="0" err="1">
                <a:solidFill>
                  <a:schemeClr val="tx1"/>
                </a:solidFill>
                <a:effectLst/>
                <a:latin typeface="+mn-lt"/>
                <a:ea typeface="+mn-ea"/>
                <a:cs typeface="+mn-cs"/>
              </a:rPr>
              <a:t>tazobactam</a:t>
            </a:r>
            <a:r>
              <a:rPr lang="es-ES_tradnl" sz="1200" kern="1200" dirty="0">
                <a:solidFill>
                  <a:schemeClr val="tx1"/>
                </a:solidFill>
                <a:effectLst/>
                <a:latin typeface="+mn-lt"/>
                <a:ea typeface="+mn-ea"/>
                <a:cs typeface="+mn-cs"/>
              </a:rPr>
              <a:t> 4,5 gr c/6 horas, </a:t>
            </a:r>
            <a:r>
              <a:rPr lang="es-ES_tradnl" sz="1200" kern="1200" dirty="0" err="1">
                <a:solidFill>
                  <a:schemeClr val="tx1"/>
                </a:solidFill>
                <a:effectLst/>
                <a:latin typeface="+mn-lt"/>
                <a:ea typeface="+mn-ea"/>
                <a:cs typeface="+mn-cs"/>
              </a:rPr>
              <a:t>imipenem</a:t>
            </a:r>
            <a:r>
              <a:rPr lang="es-ES_tradnl" sz="1200" kern="1200" dirty="0">
                <a:solidFill>
                  <a:schemeClr val="tx1"/>
                </a:solidFill>
                <a:effectLst/>
                <a:latin typeface="+mn-lt"/>
                <a:ea typeface="+mn-ea"/>
                <a:cs typeface="+mn-cs"/>
              </a:rPr>
              <a:t> 0,5–1 gr c/6–8 horas o </a:t>
            </a:r>
            <a:r>
              <a:rPr lang="es-ES_tradnl" sz="1200" kern="1200" dirty="0" err="1">
                <a:solidFill>
                  <a:schemeClr val="tx1"/>
                </a:solidFill>
                <a:effectLst/>
                <a:latin typeface="+mn-lt"/>
                <a:ea typeface="+mn-ea"/>
                <a:cs typeface="+mn-cs"/>
              </a:rPr>
              <a:t>meropenem</a:t>
            </a:r>
            <a:r>
              <a:rPr lang="es-ES_tradnl" sz="1200" kern="1200" dirty="0">
                <a:solidFill>
                  <a:schemeClr val="tx1"/>
                </a:solidFill>
                <a:effectLst/>
                <a:latin typeface="+mn-lt"/>
                <a:ea typeface="+mn-ea"/>
                <a:cs typeface="+mn-cs"/>
              </a:rPr>
              <a:t> 0,5– 1 gr c/6–8 horas), solos o asociados con un </a:t>
            </a:r>
            <a:r>
              <a:rPr lang="es-ES_tradnl" sz="1200" kern="1200" dirty="0" err="1">
                <a:solidFill>
                  <a:schemeClr val="tx1"/>
                </a:solidFill>
                <a:effectLst/>
                <a:latin typeface="+mn-lt"/>
                <a:ea typeface="+mn-ea"/>
                <a:cs typeface="+mn-cs"/>
              </a:rPr>
              <a:t>aminoglucósido</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tobramicina</a:t>
            </a:r>
            <a:r>
              <a:rPr lang="es-ES_tradnl" sz="1200" kern="1200" dirty="0">
                <a:solidFill>
                  <a:schemeClr val="tx1"/>
                </a:solidFill>
                <a:effectLst/>
                <a:latin typeface="+mn-lt"/>
                <a:ea typeface="+mn-ea"/>
                <a:cs typeface="+mn-cs"/>
              </a:rPr>
              <a:t> o </a:t>
            </a:r>
            <a:r>
              <a:rPr lang="es-ES_tradnl" sz="1200" kern="1200" dirty="0" err="1">
                <a:solidFill>
                  <a:schemeClr val="tx1"/>
                </a:solidFill>
                <a:effectLst/>
                <a:latin typeface="+mn-lt"/>
                <a:ea typeface="+mn-ea"/>
                <a:cs typeface="+mn-cs"/>
              </a:rPr>
              <a:t>amikacina</a:t>
            </a:r>
            <a:r>
              <a:rPr lang="es-ES_tradnl" sz="1200" kern="1200" dirty="0">
                <a:solidFill>
                  <a:schemeClr val="tx1"/>
                </a:solidFill>
                <a:effectLst/>
                <a:latin typeface="+mn-lt"/>
                <a:ea typeface="+mn-ea"/>
                <a:cs typeface="+mn-cs"/>
              </a:rPr>
              <a:t>), durante los primeros 3 a 5 días. La </a:t>
            </a:r>
            <a:r>
              <a:rPr lang="es-ES_tradnl" sz="1200" kern="1200" dirty="0" err="1">
                <a:solidFill>
                  <a:schemeClr val="tx1"/>
                </a:solidFill>
                <a:effectLst/>
                <a:latin typeface="+mn-lt"/>
                <a:ea typeface="+mn-ea"/>
                <a:cs typeface="+mn-cs"/>
              </a:rPr>
              <a:t>levofloxacina</a:t>
            </a:r>
            <a:r>
              <a:rPr lang="es-ES_tradnl" sz="1200" kern="1200" dirty="0">
                <a:solidFill>
                  <a:schemeClr val="tx1"/>
                </a:solidFill>
                <a:effectLst/>
                <a:latin typeface="+mn-lt"/>
                <a:ea typeface="+mn-ea"/>
                <a:cs typeface="+mn-cs"/>
              </a:rPr>
              <a:t> (750 mg IV c/24 horas) o </a:t>
            </a:r>
            <a:r>
              <a:rPr lang="es-ES_tradnl" sz="1200" kern="1200" dirty="0" err="1">
                <a:solidFill>
                  <a:schemeClr val="tx1"/>
                </a:solidFill>
                <a:effectLst/>
                <a:latin typeface="+mn-lt"/>
                <a:ea typeface="+mn-ea"/>
                <a:cs typeface="+mn-cs"/>
              </a:rPr>
              <a:t>ciprofloxacina</a:t>
            </a:r>
            <a:r>
              <a:rPr lang="es-ES_tradnl" sz="1200" kern="1200" dirty="0">
                <a:solidFill>
                  <a:schemeClr val="tx1"/>
                </a:solidFill>
                <a:effectLst/>
                <a:latin typeface="+mn-lt"/>
                <a:ea typeface="+mn-ea"/>
                <a:cs typeface="+mn-cs"/>
              </a:rPr>
              <a:t> (400 mg IV c/8 horas) pueden sustituir al </a:t>
            </a:r>
            <a:r>
              <a:rPr lang="es-ES_tradnl" sz="1200" kern="1200" dirty="0" err="1">
                <a:solidFill>
                  <a:schemeClr val="tx1"/>
                </a:solidFill>
                <a:effectLst/>
                <a:latin typeface="+mn-lt"/>
                <a:ea typeface="+mn-ea"/>
                <a:cs typeface="+mn-cs"/>
              </a:rPr>
              <a:t>aminoglucósido</a:t>
            </a:r>
            <a:r>
              <a:rPr lang="es-ES_tradnl" sz="1200" kern="1200" dirty="0">
                <a:solidFill>
                  <a:schemeClr val="tx1"/>
                </a:solidFill>
                <a:effectLst/>
                <a:latin typeface="+mn-lt"/>
                <a:ea typeface="+mn-ea"/>
                <a:cs typeface="+mn-cs"/>
              </a:rPr>
              <a:t> en caso de existir contraindicaciones para el empleo de estos y la cepa sea sensible(504). </a:t>
            </a:r>
          </a:p>
          <a:p>
            <a:r>
              <a:rPr lang="es-ES_tradnl" sz="1200" kern="1200" dirty="0">
                <a:solidFill>
                  <a:schemeClr val="tx1"/>
                </a:solidFill>
                <a:effectLst/>
                <a:latin typeface="+mn-lt"/>
                <a:ea typeface="+mn-ea"/>
                <a:cs typeface="+mn-cs"/>
              </a:rPr>
              <a:t>El uso de </a:t>
            </a:r>
            <a:r>
              <a:rPr lang="es-ES_tradnl" sz="1200" kern="1200" dirty="0" err="1">
                <a:solidFill>
                  <a:schemeClr val="tx1"/>
                </a:solidFill>
                <a:effectLst/>
                <a:latin typeface="+mn-lt"/>
                <a:ea typeface="+mn-ea"/>
                <a:cs typeface="+mn-cs"/>
              </a:rPr>
              <a:t>corticosteroide</a:t>
            </a:r>
            <a:r>
              <a:rPr lang="es-ES_tradnl" sz="1200" kern="1200" dirty="0">
                <a:solidFill>
                  <a:schemeClr val="tx1"/>
                </a:solidFill>
                <a:effectLst/>
                <a:latin typeface="+mn-lt"/>
                <a:ea typeface="+mn-ea"/>
                <a:cs typeface="+mn-cs"/>
              </a:rPr>
              <a:t> endovenoso u oral en exacerbaciones graves sigue la misma pauta del tratamiento ambulatorio. Dos revisiones sistemáticas muestran beneficios consistentes del uso de </a:t>
            </a:r>
            <a:r>
              <a:rPr lang="es-ES_tradnl" sz="1200" kern="1200" dirty="0" err="1">
                <a:solidFill>
                  <a:schemeClr val="tx1"/>
                </a:solidFill>
                <a:effectLst/>
                <a:latin typeface="+mn-lt"/>
                <a:ea typeface="+mn-ea"/>
                <a:cs typeface="+mn-cs"/>
              </a:rPr>
              <a:t>corticosteroides</a:t>
            </a:r>
            <a:r>
              <a:rPr lang="es-ES_tradnl" sz="1200" kern="1200" dirty="0">
                <a:solidFill>
                  <a:schemeClr val="tx1"/>
                </a:solidFill>
                <a:effectLst/>
                <a:latin typeface="+mn-lt"/>
                <a:ea typeface="+mn-ea"/>
                <a:cs typeface="+mn-cs"/>
              </a:rPr>
              <a:t> sistémicos (orales o parenterales) para disminuir el riesgo de fracaso terapéutico, la duración de la estancia hospitalaria, las recurrencias y readmisiones a los 30 días, la mejoría del VEF</a:t>
            </a:r>
            <a:r>
              <a:rPr lang="es-ES_tradnl" sz="1200" kern="1200" baseline="-25000" dirty="0">
                <a:solidFill>
                  <a:schemeClr val="tx1"/>
                </a:solidFill>
                <a:effectLst/>
                <a:latin typeface="+mn-lt"/>
                <a:ea typeface="+mn-ea"/>
                <a:cs typeface="+mn-cs"/>
              </a:rPr>
              <a:t>1</a:t>
            </a:r>
            <a:r>
              <a:rPr lang="es-ES_tradnl" sz="1200" kern="1200" dirty="0">
                <a:solidFill>
                  <a:schemeClr val="tx1"/>
                </a:solidFill>
                <a:effectLst/>
                <a:latin typeface="+mn-lt"/>
                <a:ea typeface="+mn-ea"/>
                <a:cs typeface="+mn-cs"/>
              </a:rPr>
              <a:t>, gases arteriales y disnea en pacientes con E–EPOC tratados en forma ambulatoria o intrahospitalaria</a:t>
            </a:r>
            <a:r>
              <a:rPr lang="es-ES" sz="1200" kern="1200" dirty="0">
                <a:solidFill>
                  <a:schemeClr val="tx1"/>
                </a:solidFill>
                <a:effectLst/>
                <a:latin typeface="+mn-lt"/>
                <a:ea typeface="+mn-ea"/>
                <a:cs typeface="+mn-cs"/>
              </a:rPr>
              <a:t>(487,490,505). </a:t>
            </a:r>
            <a:r>
              <a:rPr lang="es-ES_tradnl" sz="1200" kern="1200" dirty="0">
                <a:solidFill>
                  <a:schemeClr val="tx1"/>
                </a:solidFill>
                <a:effectLst/>
                <a:latin typeface="+mn-lt"/>
                <a:ea typeface="+mn-ea"/>
                <a:cs typeface="+mn-cs"/>
              </a:rPr>
              <a:t>Los resultados de tres revisiones sistemáticas y dos ensayos clínicos aleatorizados apoyan el uso de </a:t>
            </a:r>
            <a:r>
              <a:rPr lang="es-ES_tradnl" sz="1200" kern="1200" dirty="0" err="1">
                <a:solidFill>
                  <a:schemeClr val="tx1"/>
                </a:solidFill>
                <a:effectLst/>
                <a:latin typeface="+mn-lt"/>
                <a:ea typeface="+mn-ea"/>
                <a:cs typeface="+mn-cs"/>
              </a:rPr>
              <a:t>prednisona</a:t>
            </a:r>
            <a:r>
              <a:rPr lang="es-ES_tradnl" sz="1200" kern="1200" dirty="0">
                <a:solidFill>
                  <a:schemeClr val="tx1"/>
                </a:solidFill>
                <a:effectLst/>
                <a:latin typeface="+mn-lt"/>
                <a:ea typeface="+mn-ea"/>
                <a:cs typeface="+mn-cs"/>
              </a:rPr>
              <a:t> por vía oral, como primera elección (30–60 mg/día) durante 5 a 14 días o </a:t>
            </a:r>
            <a:r>
              <a:rPr lang="es-ES_tradnl" sz="1200" kern="1200" dirty="0" err="1">
                <a:solidFill>
                  <a:schemeClr val="tx1"/>
                </a:solidFill>
                <a:effectLst/>
                <a:latin typeface="+mn-lt"/>
                <a:ea typeface="+mn-ea"/>
                <a:cs typeface="+mn-cs"/>
              </a:rPr>
              <a:t>metilprednisona</a:t>
            </a:r>
            <a:r>
              <a:rPr lang="es-ES_tradnl" sz="1200" kern="1200" dirty="0">
                <a:solidFill>
                  <a:schemeClr val="tx1"/>
                </a:solidFill>
                <a:effectLst/>
                <a:latin typeface="+mn-lt"/>
                <a:ea typeface="+mn-ea"/>
                <a:cs typeface="+mn-cs"/>
              </a:rPr>
              <a:t> a dosis equivalentes. </a:t>
            </a:r>
            <a:r>
              <a:rPr lang="es-GT" sz="1200" kern="1200" dirty="0">
                <a:solidFill>
                  <a:schemeClr val="tx1"/>
                </a:solidFill>
                <a:effectLst/>
                <a:latin typeface="+mn-lt"/>
                <a:ea typeface="+mn-ea"/>
                <a:cs typeface="+mn-cs"/>
              </a:rPr>
              <a:t>El uso específico en pacientes que requirieron soporte ventilatorio, invasiva o no invasiva, tienden a favorecer una disminución en la duración de ventilación pero sin efecto en duración de estancia en UCI ni mortalidad</a:t>
            </a:r>
            <a:r>
              <a:rPr lang="es-ES" sz="1200" kern="1200" dirty="0">
                <a:solidFill>
                  <a:schemeClr val="tx1"/>
                </a:solidFill>
                <a:effectLst/>
                <a:latin typeface="+mn-lt"/>
                <a:ea typeface="+mn-ea"/>
                <a:cs typeface="+mn-cs"/>
              </a:rPr>
              <a:t>(506,507). </a:t>
            </a:r>
            <a:r>
              <a:rPr lang="es-ES_tradnl" sz="1200" kern="1200" dirty="0">
                <a:solidFill>
                  <a:schemeClr val="tx1"/>
                </a:solidFill>
                <a:effectLst/>
                <a:latin typeface="+mn-lt"/>
                <a:ea typeface="+mn-ea"/>
                <a:cs typeface="+mn-cs"/>
              </a:rPr>
              <a:t>La evidencia demuestra que los esquemas de tratamiento de </a:t>
            </a:r>
            <a:r>
              <a:rPr lang="es-ES_tradnl" sz="1200" kern="1200" dirty="0" err="1">
                <a:solidFill>
                  <a:schemeClr val="tx1"/>
                </a:solidFill>
                <a:effectLst/>
                <a:latin typeface="+mn-lt"/>
                <a:ea typeface="+mn-ea"/>
                <a:cs typeface="+mn-cs"/>
              </a:rPr>
              <a:t>prednisona</a:t>
            </a:r>
            <a:r>
              <a:rPr lang="es-ES_tradnl" sz="1200" kern="1200" dirty="0">
                <a:solidFill>
                  <a:schemeClr val="tx1"/>
                </a:solidFill>
                <a:effectLst/>
                <a:latin typeface="+mn-lt"/>
                <a:ea typeface="+mn-ea"/>
                <a:cs typeface="+mn-cs"/>
              </a:rPr>
              <a:t> oral a dosis de 40 mg/día de corta duración (5–7 días) son igualmente efectivos que los de larga duración (10–14 días) pero con menor frecuencia de efectos adversos como hiperglucemia e infecciones respiratorias en los esquemas de corta duración</a:t>
            </a:r>
            <a:r>
              <a:rPr lang="es-ES" sz="1200" kern="1200" dirty="0">
                <a:solidFill>
                  <a:schemeClr val="tx1"/>
                </a:solidFill>
                <a:effectLst/>
                <a:latin typeface="+mn-lt"/>
                <a:ea typeface="+mn-ea"/>
                <a:cs typeface="+mn-cs"/>
              </a:rPr>
              <a:t>(489,508). </a:t>
            </a:r>
            <a:r>
              <a:rPr lang="es-ES_tradnl" sz="1200" kern="1200" dirty="0">
                <a:solidFill>
                  <a:schemeClr val="tx1"/>
                </a:solidFill>
                <a:effectLst/>
                <a:latin typeface="+mn-lt"/>
                <a:ea typeface="+mn-ea"/>
                <a:cs typeface="+mn-cs"/>
              </a:rPr>
              <a:t>En relación a la vía de administración, en términos de eficacia no hay diferencias entre la vía intravenosa u oral, sin embargo, la vía parenteral se asoció con mayor costo y complicaciones locales(488,509,510). En caso de intolerancia al uso de medicamentos por vía oral, se recomienda continuar la vía endovenosa y hacer el cambio a </a:t>
            </a:r>
            <a:r>
              <a:rPr lang="es-ES_tradnl" sz="1200" kern="1200" dirty="0" err="1">
                <a:solidFill>
                  <a:schemeClr val="tx1"/>
                </a:solidFill>
                <a:effectLst/>
                <a:latin typeface="+mn-lt"/>
                <a:ea typeface="+mn-ea"/>
                <a:cs typeface="+mn-cs"/>
              </a:rPr>
              <a:t>prednisona</a:t>
            </a:r>
            <a:r>
              <a:rPr lang="es-ES_tradnl" sz="1200" kern="1200" dirty="0">
                <a:solidFill>
                  <a:schemeClr val="tx1"/>
                </a:solidFill>
                <a:effectLst/>
                <a:latin typeface="+mn-lt"/>
                <a:ea typeface="+mn-ea"/>
                <a:cs typeface="+mn-cs"/>
              </a:rPr>
              <a:t> oral lo antes posible completando 5–10 días de tratamiento. En términos de seguridad, el evento adverso más frecuente es la hiperglucemia transitoria. En aquellos pacientes </a:t>
            </a:r>
            <a:r>
              <a:rPr lang="es-ES_tradnl" sz="1200" kern="1200" dirty="0" err="1">
                <a:solidFill>
                  <a:schemeClr val="tx1"/>
                </a:solidFill>
                <a:effectLst/>
                <a:latin typeface="+mn-lt"/>
                <a:ea typeface="+mn-ea"/>
                <a:cs typeface="+mn-cs"/>
              </a:rPr>
              <a:t>exacerbadores</a:t>
            </a:r>
            <a:r>
              <a:rPr lang="es-ES_tradnl" sz="1200" kern="1200" dirty="0">
                <a:solidFill>
                  <a:schemeClr val="tx1"/>
                </a:solidFill>
                <a:effectLst/>
                <a:latin typeface="+mn-lt"/>
                <a:ea typeface="+mn-ea"/>
                <a:cs typeface="+mn-cs"/>
              </a:rPr>
              <a:t> frecuentes que requieren múltiples cursos de </a:t>
            </a:r>
            <a:r>
              <a:rPr lang="es-ES_tradnl" sz="1200" kern="1200" dirty="0" err="1">
                <a:solidFill>
                  <a:schemeClr val="tx1"/>
                </a:solidFill>
                <a:effectLst/>
                <a:latin typeface="+mn-lt"/>
                <a:ea typeface="+mn-ea"/>
                <a:cs typeface="+mn-cs"/>
              </a:rPr>
              <a:t>corticosteroides</a:t>
            </a:r>
            <a:r>
              <a:rPr lang="es-ES_tradnl" sz="1200" kern="1200" dirty="0">
                <a:solidFill>
                  <a:schemeClr val="tx1"/>
                </a:solidFill>
                <a:effectLst/>
                <a:latin typeface="+mn-lt"/>
                <a:ea typeface="+mn-ea"/>
                <a:cs typeface="+mn-cs"/>
              </a:rPr>
              <a:t>, la dosis acumulativa aumenta el riesgo de diabetes, osteoporosis, fracturas, ganancia de peso, insomnio y complicaciones oculares</a:t>
            </a:r>
            <a:r>
              <a:rPr lang="es-UY" sz="1200" kern="1200" dirty="0">
                <a:solidFill>
                  <a:schemeClr val="tx1"/>
                </a:solidFill>
                <a:effectLst/>
                <a:latin typeface="+mn-lt"/>
                <a:ea typeface="+mn-ea"/>
                <a:cs typeface="+mn-cs"/>
              </a:rPr>
              <a:t>(490). </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eficacia clínica de la </a:t>
            </a:r>
            <a:r>
              <a:rPr lang="es-ES_tradnl" sz="1200" kern="1200" dirty="0" err="1">
                <a:solidFill>
                  <a:schemeClr val="tx1"/>
                </a:solidFill>
                <a:effectLst/>
                <a:latin typeface="+mn-lt"/>
                <a:ea typeface="+mn-ea"/>
                <a:cs typeface="+mn-cs"/>
              </a:rPr>
              <a:t>budesonida</a:t>
            </a:r>
            <a:r>
              <a:rPr lang="es-ES_tradnl" sz="1200" kern="1200" dirty="0">
                <a:solidFill>
                  <a:schemeClr val="tx1"/>
                </a:solidFill>
                <a:effectLst/>
                <a:latin typeface="+mn-lt"/>
                <a:ea typeface="+mn-ea"/>
                <a:cs typeface="+mn-cs"/>
              </a:rPr>
              <a:t> nebulizada (1–2 mg c/6 horas) sobre la función pulmonar y gases arteriales es similar a la </a:t>
            </a:r>
            <a:r>
              <a:rPr lang="es-ES_tradnl" sz="1200" kern="1200" dirty="0" err="1">
                <a:solidFill>
                  <a:schemeClr val="tx1"/>
                </a:solidFill>
                <a:effectLst/>
                <a:latin typeface="+mn-lt"/>
                <a:ea typeface="+mn-ea"/>
                <a:cs typeface="+mn-cs"/>
              </a:rPr>
              <a:t>prednisona</a:t>
            </a:r>
            <a:r>
              <a:rPr lang="es-ES_tradnl" sz="1200" kern="1200" dirty="0">
                <a:solidFill>
                  <a:schemeClr val="tx1"/>
                </a:solidFill>
                <a:effectLst/>
                <a:latin typeface="+mn-lt"/>
                <a:ea typeface="+mn-ea"/>
                <a:cs typeface="+mn-cs"/>
              </a:rPr>
              <a:t> oral (40 mg/día), sin el problema de hiperglucemia pero con un costo superior y mayor complejidad en su administración</a:t>
            </a:r>
            <a:r>
              <a:rPr lang="es-ES" sz="1200" kern="1200" dirty="0">
                <a:solidFill>
                  <a:schemeClr val="tx1"/>
                </a:solidFill>
                <a:effectLst/>
                <a:latin typeface="+mn-lt"/>
                <a:ea typeface="+mn-ea"/>
                <a:cs typeface="+mn-cs"/>
              </a:rPr>
              <a:t>(196,511–513)</a:t>
            </a:r>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El uso de </a:t>
            </a:r>
            <a:r>
              <a:rPr lang="es-ES_tradnl" sz="1200" kern="1200" dirty="0" err="1">
                <a:solidFill>
                  <a:schemeClr val="tx1"/>
                </a:solidFill>
                <a:effectLst/>
                <a:latin typeface="+mn-lt"/>
                <a:ea typeface="+mn-ea"/>
                <a:cs typeface="+mn-cs"/>
              </a:rPr>
              <a:t>metilxantinas</a:t>
            </a:r>
            <a:r>
              <a:rPr lang="es-ES_tradnl" sz="1200" kern="1200" dirty="0">
                <a:solidFill>
                  <a:schemeClr val="tx1"/>
                </a:solidFill>
                <a:effectLst/>
                <a:latin typeface="+mn-lt"/>
                <a:ea typeface="+mn-ea"/>
                <a:cs typeface="+mn-cs"/>
              </a:rPr>
              <a:t> (teofilina o </a:t>
            </a:r>
            <a:r>
              <a:rPr lang="es-ES_tradnl" sz="1200" kern="1200" dirty="0" err="1">
                <a:solidFill>
                  <a:schemeClr val="tx1"/>
                </a:solidFill>
                <a:effectLst/>
                <a:latin typeface="+mn-lt"/>
                <a:ea typeface="+mn-ea"/>
                <a:cs typeface="+mn-cs"/>
              </a:rPr>
              <a:t>aminofilina</a:t>
            </a:r>
            <a:r>
              <a:rPr lang="es-ES_tradnl" sz="1200" kern="1200" dirty="0">
                <a:solidFill>
                  <a:schemeClr val="tx1"/>
                </a:solidFill>
                <a:effectLst/>
                <a:latin typeface="+mn-lt"/>
                <a:ea typeface="+mn-ea"/>
                <a:cs typeface="+mn-cs"/>
              </a:rPr>
              <a:t>) en las E– EPOC no mejora los síntomas, la función pulmonar ni la evolución hospitalaria</a:t>
            </a:r>
            <a:r>
              <a:rPr lang="es-UY" sz="1200" kern="1200" dirty="0">
                <a:solidFill>
                  <a:schemeClr val="tx1"/>
                </a:solidFill>
                <a:effectLst/>
                <a:latin typeface="+mn-lt"/>
                <a:ea typeface="+mn-ea"/>
                <a:cs typeface="+mn-cs"/>
              </a:rPr>
              <a:t>(347,514). </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Iniciar oxigenoterapia, cuando el paciente presenta SpO2&lt; 90% o PaO2&lt; 60 </a:t>
            </a:r>
            <a:r>
              <a:rPr lang="es-ES_tradnl" sz="1200" kern="1200" dirty="0" err="1">
                <a:solidFill>
                  <a:schemeClr val="tx1"/>
                </a:solidFill>
                <a:effectLst/>
                <a:latin typeface="+mn-lt"/>
                <a:ea typeface="+mn-ea"/>
                <a:cs typeface="+mn-cs"/>
              </a:rPr>
              <a:t>mmHg</a:t>
            </a:r>
            <a:r>
              <a:rPr lang="es-ES_tradnl" sz="1200" kern="1200" dirty="0">
                <a:solidFill>
                  <a:schemeClr val="tx1"/>
                </a:solidFill>
                <a:effectLst/>
                <a:latin typeface="+mn-lt"/>
                <a:ea typeface="+mn-ea"/>
                <a:cs typeface="+mn-cs"/>
              </a:rPr>
              <a:t> (ver texto de oxigenoterapia).</a:t>
            </a:r>
          </a:p>
          <a:p>
            <a:r>
              <a:rPr lang="es-ES_tradnl" sz="1200" kern="1200" dirty="0">
                <a:solidFill>
                  <a:schemeClr val="tx1"/>
                </a:solidFill>
                <a:effectLst/>
                <a:latin typeface="+mn-lt"/>
                <a:ea typeface="+mn-ea"/>
                <a:cs typeface="+mn-cs"/>
              </a:rPr>
              <a:t>Iniciar VMNI en pacientes con falla respiratoria </a:t>
            </a:r>
            <a:r>
              <a:rPr lang="es-ES_tradnl" sz="1200" kern="1200" dirty="0" err="1">
                <a:solidFill>
                  <a:schemeClr val="tx1"/>
                </a:solidFill>
                <a:effectLst/>
                <a:latin typeface="+mn-lt"/>
                <a:ea typeface="+mn-ea"/>
                <a:cs typeface="+mn-cs"/>
              </a:rPr>
              <a:t>hipercápnica</a:t>
            </a:r>
            <a:r>
              <a:rPr lang="es-ES_tradnl" sz="1200" kern="1200" dirty="0">
                <a:solidFill>
                  <a:schemeClr val="tx1"/>
                </a:solidFill>
                <a:effectLst/>
                <a:latin typeface="+mn-lt"/>
                <a:ea typeface="+mn-ea"/>
                <a:cs typeface="+mn-cs"/>
              </a:rPr>
              <a:t> que no responden a terapia convencional (ver texto de ventilación mecánica no invasiva).</a:t>
            </a:r>
          </a:p>
          <a:p>
            <a:endParaRPr lang="es-ES_tradnl"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78</a:t>
            </a:fld>
            <a:endParaRPr lang="es-ES_tradnl"/>
          </a:p>
        </p:txBody>
      </p:sp>
    </p:spTree>
    <p:extLst>
      <p:ext uri="{BB962C8B-B14F-4D97-AF65-F5344CB8AC3E}">
        <p14:creationId xmlns:p14="http://schemas.microsoft.com/office/powerpoint/2010/main" val="2386907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a:solidFill>
                  <a:schemeClr val="tx1"/>
                </a:solidFill>
                <a:effectLst/>
                <a:latin typeface="+mn-lt"/>
                <a:ea typeface="+mn-ea"/>
                <a:cs typeface="+mn-cs"/>
              </a:rPr>
              <a:t>PAG  115</a:t>
            </a:r>
          </a:p>
          <a:p>
            <a:endParaRPr lang="es-ES_tradnl" sz="1200" b="1"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Oxigenoterapia</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No hay suficiente evidencia para apoyar diferentes modalidades de administrar el oxígeno en el ámbito pre–hospitalario de la E–EPOC</a:t>
            </a:r>
            <a:r>
              <a:rPr lang="es-ES" sz="1200" kern="1200" dirty="0">
                <a:solidFill>
                  <a:schemeClr val="tx1"/>
                </a:solidFill>
                <a:effectLst/>
                <a:latin typeface="+mn-lt"/>
                <a:ea typeface="+mn-ea"/>
                <a:cs typeface="+mn-cs"/>
              </a:rPr>
              <a:t>(515,516). </a:t>
            </a:r>
            <a:r>
              <a:rPr lang="es-ES_tradnl" sz="1200" kern="1200" dirty="0">
                <a:solidFill>
                  <a:schemeClr val="tx1"/>
                </a:solidFill>
                <a:effectLst/>
                <a:latin typeface="+mn-lt"/>
                <a:ea typeface="+mn-ea"/>
                <a:cs typeface="+mn-cs"/>
              </a:rPr>
              <a:t>Sin embargo, se ha sugerido que el uso de oxígeno titulado en la ambulancia para mantener una SpO2 entre 88–92% se asocia con disminución en la mortalidad y menor incidencia de acidosis </a:t>
            </a:r>
            <a:r>
              <a:rPr lang="es-ES_tradnl" sz="1200" kern="1200" dirty="0" err="1">
                <a:solidFill>
                  <a:schemeClr val="tx1"/>
                </a:solidFill>
                <a:effectLst/>
                <a:latin typeface="+mn-lt"/>
                <a:ea typeface="+mn-ea"/>
                <a:cs typeface="+mn-cs"/>
              </a:rPr>
              <a:t>hipercápnica</a:t>
            </a:r>
            <a:r>
              <a:rPr lang="es-ES_tradnl" sz="1200" kern="1200" dirty="0">
                <a:solidFill>
                  <a:schemeClr val="tx1"/>
                </a:solidFill>
                <a:effectLst/>
                <a:latin typeface="+mn-lt"/>
                <a:ea typeface="+mn-ea"/>
                <a:cs typeface="+mn-cs"/>
              </a:rPr>
              <a:t>, sin efecto en los requerimientos de ventilación mecánica ni estancia hospitalaria. </a:t>
            </a:r>
          </a:p>
          <a:p>
            <a:r>
              <a:rPr lang="es-ES_tradnl" sz="1200" kern="1200" dirty="0">
                <a:solidFill>
                  <a:schemeClr val="tx1"/>
                </a:solidFill>
                <a:effectLst/>
                <a:latin typeface="+mn-lt"/>
                <a:ea typeface="+mn-ea"/>
                <a:cs typeface="+mn-cs"/>
              </a:rPr>
              <a:t>Se recomienda seguir las siguientes pautas de tratamiento con oxígeno, tanto en el ámbito pre como intrahospitalario:</a:t>
            </a:r>
          </a:p>
          <a:p>
            <a:r>
              <a:rPr lang="es-ES_tradnl" sz="1200" kern="1200" dirty="0">
                <a:solidFill>
                  <a:schemeClr val="tx1"/>
                </a:solidFill>
                <a:effectLst/>
                <a:latin typeface="+mn-lt"/>
                <a:ea typeface="+mn-ea"/>
                <a:cs typeface="+mn-cs"/>
              </a:rPr>
              <a:t>Titular oxígeno vía cánula nasal (iniciar con 2 litros por minuto) o máscara de Venturi (FiO2 0,24–0,28) para mantener una SpO2&gt; 88% o PaO2&gt; 60 </a:t>
            </a:r>
            <a:r>
              <a:rPr lang="es-ES_tradnl" sz="1200" kern="1200" dirty="0" err="1">
                <a:solidFill>
                  <a:schemeClr val="tx1"/>
                </a:solidFill>
                <a:effectLst/>
                <a:latin typeface="+mn-lt"/>
                <a:ea typeface="+mn-ea"/>
                <a:cs typeface="+mn-cs"/>
              </a:rPr>
              <a:t>mmHg</a:t>
            </a:r>
            <a:r>
              <a:rPr lang="es-ES_tradnl" sz="1200" kern="1200" dirty="0">
                <a:solidFill>
                  <a:schemeClr val="tx1"/>
                </a:solidFill>
                <a:effectLst/>
                <a:latin typeface="+mn-lt"/>
                <a:ea typeface="+mn-ea"/>
                <a:cs typeface="+mn-cs"/>
              </a:rPr>
              <a:t> sin provocar acidosis respiratoria (pH&lt; 7,30), evaluada con gasometría a los 30 minutos de iniciada la terapia. Usar aire comprimido y no oxígeno al realizar las nebulizaciones para evitar la elevación de la PaCO2 y acidosis respiratoria en pacientes con hipercapnia previa. Actualmente existe un equipo (FreeO2) que realiza ajustes automatizados en el flujo de oxígeno para limitar los episodios de hipo/hiperoxia disminuyendo así la estancia hospitalaria</a:t>
            </a:r>
            <a:r>
              <a:rPr lang="es-ES" sz="1200" kern="1200" dirty="0">
                <a:solidFill>
                  <a:schemeClr val="tx1"/>
                </a:solidFill>
                <a:effectLst/>
                <a:latin typeface="+mn-lt"/>
                <a:ea typeface="+mn-ea"/>
                <a:cs typeface="+mn-cs"/>
              </a:rPr>
              <a:t>(517).</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En aquellos pacientes que persisten con hipoxemia, se debe considerar la administración de FiO2 más altas si no provocan acidosis respiratoria y/o iniciar soporte ventilatorio.</a:t>
            </a:r>
          </a:p>
          <a:p>
            <a:r>
              <a:rPr lang="es-ES_tradnl" sz="1200" b="1" kern="1200" dirty="0">
                <a:solidFill>
                  <a:schemeClr val="tx1"/>
                </a:solidFill>
                <a:effectLst/>
                <a:latin typeface="+mn-lt"/>
                <a:ea typeface="+mn-ea"/>
                <a:cs typeface="+mn-cs"/>
              </a:rPr>
              <a:t>Ventilación Mecánica No Invasiva (VMNI)</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La VMNI es un método para proveer asistencia respiratoria sin necesidad de intubación </a:t>
            </a:r>
            <a:r>
              <a:rPr lang="es-ES_tradnl" sz="1200" kern="1200" dirty="0" err="1">
                <a:solidFill>
                  <a:schemeClr val="tx1"/>
                </a:solidFill>
                <a:effectLst/>
                <a:latin typeface="+mn-lt"/>
                <a:ea typeface="+mn-ea"/>
                <a:cs typeface="+mn-cs"/>
              </a:rPr>
              <a:t>endotraqueal</a:t>
            </a:r>
            <a:r>
              <a:rPr lang="es-ES_tradnl" sz="1200" kern="1200" dirty="0">
                <a:solidFill>
                  <a:schemeClr val="tx1"/>
                </a:solidFill>
                <a:effectLst/>
                <a:latin typeface="+mn-lt"/>
                <a:ea typeface="+mn-ea"/>
                <a:cs typeface="+mn-cs"/>
              </a:rPr>
              <a:t>. Se recomienda como primera elección en las E–EPOC con insuficiencia respiratoria </a:t>
            </a:r>
            <a:r>
              <a:rPr lang="es-ES_tradnl" sz="1200" kern="1200" dirty="0" err="1">
                <a:solidFill>
                  <a:schemeClr val="tx1"/>
                </a:solidFill>
                <a:effectLst/>
                <a:latin typeface="+mn-lt"/>
                <a:ea typeface="+mn-ea"/>
                <a:cs typeface="+mn-cs"/>
              </a:rPr>
              <a:t>hipercapnica</a:t>
            </a:r>
            <a:r>
              <a:rPr lang="es-ES_tradnl" sz="1200" kern="1200" dirty="0">
                <a:solidFill>
                  <a:schemeClr val="tx1"/>
                </a:solidFill>
                <a:effectLst/>
                <a:latin typeface="+mn-lt"/>
                <a:ea typeface="+mn-ea"/>
                <a:cs typeface="+mn-cs"/>
              </a:rPr>
              <a:t> que no responden a terapia convencional y en centros donde existe esta modalidad ventilatoria y un equipo profesional experimentado(518). Los criterios de inclusión y sus contraindicaciones relativas se describen en la Tabla 13. A pesar de estos criterios estandarizados y mayor experiencia en el uso de VMNI fuera de las unidades de cuidados intensivos, aún se reporta fallo en su utilización en 20-30%,</a:t>
            </a:r>
            <a:r>
              <a:rPr lang="es-UY" sz="1200" kern="1200" dirty="0">
                <a:solidFill>
                  <a:schemeClr val="tx1"/>
                </a:solidFill>
                <a:effectLst/>
                <a:latin typeface="+mn-lt"/>
                <a:ea typeface="+mn-ea"/>
                <a:cs typeface="+mn-cs"/>
              </a:rPr>
              <a:t> lo cual está asociado a peores desenlaces</a:t>
            </a:r>
            <a:r>
              <a:rPr lang="es-ES" sz="1200" kern="1200" dirty="0">
                <a:solidFill>
                  <a:schemeClr val="tx1"/>
                </a:solidFill>
                <a:effectLst/>
                <a:latin typeface="+mn-lt"/>
                <a:ea typeface="+mn-ea"/>
                <a:cs typeface="+mn-cs"/>
              </a:rPr>
              <a:t>(519,520). </a:t>
            </a:r>
            <a:r>
              <a:rPr lang="es-UY" sz="1200" kern="1200" dirty="0">
                <a:solidFill>
                  <a:schemeClr val="tx1"/>
                </a:solidFill>
                <a:effectLst/>
                <a:latin typeface="+mn-lt"/>
                <a:ea typeface="+mn-ea"/>
                <a:cs typeface="+mn-cs"/>
              </a:rPr>
              <a:t>Es primordial establecer criterios que predicen el fallo del uso de VMNI e incluyen edad joven, niveles bajos de bicarbonato y PaCO2 bajos con lactatos elevados al inicio de la VMNI(520) y, taquicardia, acidosis persistente y evidencia por ultrasonido de disfunción diafragmática a 1 hora del inicio de VMNI</a:t>
            </a:r>
            <a:r>
              <a:rPr lang="es-ES" sz="1200" kern="1200" dirty="0">
                <a:solidFill>
                  <a:schemeClr val="tx1"/>
                </a:solidFill>
                <a:effectLst/>
                <a:latin typeface="+mn-lt"/>
                <a:ea typeface="+mn-ea"/>
                <a:cs typeface="+mn-cs"/>
              </a:rPr>
              <a:t>(521). </a:t>
            </a:r>
            <a:r>
              <a:rPr lang="es-ES_tradnl" sz="1200" kern="1200" dirty="0">
                <a:solidFill>
                  <a:schemeClr val="tx1"/>
                </a:solidFill>
                <a:effectLst/>
                <a:latin typeface="+mn-lt"/>
                <a:ea typeface="+mn-ea"/>
                <a:cs typeface="+mn-cs"/>
              </a:rPr>
              <a:t>Es importante evaluar los cambios de la frecuencia respiratoria, PCO2, pH, Glasgow a la hora y 2 horas después de iniciar la VMNI. Si el paciente no mejora, proceder a intubar y conectar a ventilación mecánica invasiva</a:t>
            </a:r>
            <a:r>
              <a:rPr lang="es-VE" sz="1200" kern="1200" dirty="0">
                <a:solidFill>
                  <a:schemeClr val="tx1"/>
                </a:solidFill>
                <a:effectLst/>
                <a:latin typeface="+mn-lt"/>
                <a:ea typeface="+mn-ea"/>
                <a:cs typeface="+mn-cs"/>
              </a:rPr>
              <a:t>(519). </a:t>
            </a:r>
            <a:r>
              <a:rPr lang="es-ES" sz="1200" kern="1200" dirty="0" err="1">
                <a:solidFill>
                  <a:schemeClr val="tx1"/>
                </a:solidFill>
                <a:effectLst/>
                <a:latin typeface="+mn-lt"/>
                <a:ea typeface="+mn-ea"/>
                <a:cs typeface="+mn-cs"/>
              </a:rPr>
              <a:t>Utilizand</a:t>
            </a:r>
            <a:r>
              <a:rPr lang="es-UY" sz="1200" kern="1200" dirty="0">
                <a:solidFill>
                  <a:schemeClr val="tx1"/>
                </a:solidFill>
                <a:effectLst/>
                <a:latin typeface="+mn-lt"/>
                <a:ea typeface="+mn-ea"/>
                <a:cs typeface="+mn-cs"/>
              </a:rPr>
              <a:t>o estos criterios más estrictos para seleccionar candidatos para VMNI podrán mejorarse los desenlaces. </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Una revisión sistemática actualizada donde se compara VMNI versus tratamiento convencional en las E–EPOC han demostrado disminución en: mortalidad (46%), necesidad de intubación (65%), tiempo de hospitalización (3.39 días menos), del trabajo respiratorio, acidosis respiratoria y oxigenación en la primera hora de uso y complicaciones (RR 0.26)(518). </a:t>
            </a:r>
            <a:r>
              <a:rPr lang="es-GT" sz="1200" kern="1200" dirty="0">
                <a:solidFill>
                  <a:schemeClr val="tx1"/>
                </a:solidFill>
                <a:effectLst/>
                <a:latin typeface="+mn-lt"/>
                <a:ea typeface="+mn-ea"/>
                <a:cs typeface="+mn-cs"/>
              </a:rPr>
              <a:t>Una vez iniciada esta modalidad ventilatoria, el tiempo de su retiro debe considerarse. Un estudio aleatorizado comparo el retiro inmediato versus 3 noches adicionales de VMNI una vez controlada la acidosis y parámetros de estabilización estaban presentes</a:t>
            </a:r>
            <a:r>
              <a:rPr lang="es-ES" sz="1200" kern="1200" dirty="0">
                <a:solidFill>
                  <a:schemeClr val="tx1"/>
                </a:solidFill>
                <a:effectLst/>
                <a:latin typeface="+mn-lt"/>
                <a:ea typeface="+mn-ea"/>
                <a:cs typeface="+mn-cs"/>
              </a:rPr>
              <a:t>(522)</a:t>
            </a:r>
            <a:r>
              <a:rPr lang="es-GT"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 </a:t>
            </a:r>
            <a:r>
              <a:rPr lang="es-GT" sz="1200" kern="1200" dirty="0">
                <a:solidFill>
                  <a:schemeClr val="tx1"/>
                </a:solidFill>
                <a:effectLst/>
                <a:latin typeface="+mn-lt"/>
                <a:ea typeface="+mn-ea"/>
                <a:cs typeface="+mn-cs"/>
              </a:rPr>
              <a:t>No se observaron diferencias entre las dos estrategias, pero aún se requieren más estudios para clarificar cuál será la mejor modalidad de retiro de estos pacientes.</a:t>
            </a:r>
            <a:endParaRPr lang="es-ES_tradnl" sz="1200" kern="1200" dirty="0">
              <a:solidFill>
                <a:schemeClr val="tx1"/>
              </a:solidFill>
              <a:effectLst/>
              <a:latin typeface="+mn-lt"/>
              <a:ea typeface="+mn-ea"/>
              <a:cs typeface="+mn-cs"/>
            </a:endParaRPr>
          </a:p>
          <a:p>
            <a:endParaRPr lang="es-ES_tradnl"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79</a:t>
            </a:fld>
            <a:endParaRPr lang="es-ES_tradnl"/>
          </a:p>
        </p:txBody>
      </p:sp>
    </p:spTree>
    <p:extLst>
      <p:ext uri="{BB962C8B-B14F-4D97-AF65-F5344CB8AC3E}">
        <p14:creationId xmlns:p14="http://schemas.microsoft.com/office/powerpoint/2010/main" val="77926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fontAlgn="base"/>
            <a:r>
              <a:rPr lang="es-ES" sz="1200" i="1" kern="1200" dirty="0">
                <a:solidFill>
                  <a:schemeClr val="tx1"/>
                </a:solidFill>
                <a:effectLst/>
                <a:latin typeface="+mn-lt"/>
                <a:ea typeface="+mn-ea"/>
                <a:cs typeface="+mn-cs"/>
              </a:rPr>
              <a:t>¿La asociación LABA más LAMA más </a:t>
            </a:r>
            <a:r>
              <a:rPr lang="es-ES" sz="1200" i="1" kern="1200" dirty="0" err="1">
                <a:solidFill>
                  <a:schemeClr val="tx1"/>
                </a:solidFill>
                <a:effectLst/>
                <a:latin typeface="+mn-lt"/>
                <a:ea typeface="+mn-ea"/>
                <a:cs typeface="+mn-cs"/>
              </a:rPr>
              <a:t>CIs</a:t>
            </a:r>
            <a:r>
              <a:rPr lang="es-ES" sz="1200" i="1" kern="1200" dirty="0">
                <a:solidFill>
                  <a:schemeClr val="tx1"/>
                </a:solidFill>
                <a:effectLst/>
                <a:latin typeface="+mn-lt"/>
                <a:ea typeface="+mn-ea"/>
                <a:cs typeface="+mn-cs"/>
              </a:rPr>
              <a:t> (terapia triple) proporciona mayores beneficios comparada con monoterapia con LAMA; la terapia combinada (LABA/</a:t>
            </a:r>
            <a:r>
              <a:rPr lang="es-ES" sz="1200" i="1" kern="1200" dirty="0" err="1">
                <a:solidFill>
                  <a:schemeClr val="tx1"/>
                </a:solidFill>
                <a:effectLst/>
                <a:latin typeface="+mn-lt"/>
                <a:ea typeface="+mn-ea"/>
                <a:cs typeface="+mn-cs"/>
              </a:rPr>
              <a:t>CIs</a:t>
            </a:r>
            <a:r>
              <a:rPr lang="es-ES" sz="1200" i="1" kern="1200" dirty="0">
                <a:solidFill>
                  <a:schemeClr val="tx1"/>
                </a:solidFill>
                <a:effectLst/>
                <a:latin typeface="+mn-lt"/>
                <a:ea typeface="+mn-ea"/>
                <a:cs typeface="+mn-cs"/>
              </a:rPr>
              <a:t>) o que la terapia doble broncodilatadora (LABA mas LAMA) en pacientes con EPOC? </a:t>
            </a:r>
            <a:endParaRPr lang="es-ES_tradnl" sz="1200" kern="1200" dirty="0">
              <a:solidFill>
                <a:schemeClr val="tx1"/>
              </a:solidFill>
              <a:effectLst/>
              <a:latin typeface="+mn-lt"/>
              <a:ea typeface="+mn-ea"/>
              <a:cs typeface="+mn-cs"/>
            </a:endParaRPr>
          </a:p>
          <a:p>
            <a:pPr lvl="0"/>
            <a:r>
              <a:rPr lang="es-GT" sz="1200" i="1" kern="1200" dirty="0">
                <a:solidFill>
                  <a:schemeClr val="tx1"/>
                </a:solidFill>
                <a:effectLst/>
                <a:latin typeface="+mn-lt"/>
                <a:ea typeface="+mn-ea"/>
                <a:cs typeface="+mn-cs"/>
              </a:rPr>
              <a:t>¿Cuáles son los pacientes con EPOC que se benefician del uso de CIs en la reducción de exacerbaciones?</a:t>
            </a:r>
            <a:endParaRPr lang="es-ES_tradnl" sz="1200" kern="1200" dirty="0">
              <a:solidFill>
                <a:schemeClr val="tx1"/>
              </a:solidFill>
              <a:effectLst/>
              <a:latin typeface="+mn-lt"/>
              <a:ea typeface="+mn-ea"/>
              <a:cs typeface="+mn-cs"/>
            </a:endParaRPr>
          </a:p>
          <a:p>
            <a:pPr lvl="0" fontAlgn="base"/>
            <a:r>
              <a:rPr lang="es-ES" sz="1200" i="1" kern="1200" dirty="0">
                <a:solidFill>
                  <a:schemeClr val="tx1"/>
                </a:solidFill>
                <a:effectLst/>
                <a:latin typeface="+mn-lt"/>
                <a:ea typeface="+mn-ea"/>
                <a:cs typeface="+mn-cs"/>
              </a:rPr>
              <a:t>¿En cuales pacientes es seguro retirar los </a:t>
            </a:r>
            <a:r>
              <a:rPr lang="es-ES" sz="1200" i="1" kern="1200" dirty="0" err="1">
                <a:solidFill>
                  <a:schemeClr val="tx1"/>
                </a:solidFill>
                <a:effectLst/>
                <a:latin typeface="+mn-lt"/>
                <a:ea typeface="+mn-ea"/>
                <a:cs typeface="+mn-cs"/>
              </a:rPr>
              <a:t>CIs</a:t>
            </a:r>
            <a:r>
              <a:rPr lang="es-ES" sz="1200" i="1" kern="1200" dirty="0">
                <a:solidFill>
                  <a:schemeClr val="tx1"/>
                </a:solidFill>
                <a:effectLst/>
                <a:latin typeface="+mn-lt"/>
                <a:ea typeface="+mn-ea"/>
                <a:cs typeface="+mn-cs"/>
              </a:rPr>
              <a:t>?:</a:t>
            </a:r>
            <a:endParaRPr lang="es-ES_tradnl" sz="1200" kern="1200" dirty="0">
              <a:solidFill>
                <a:schemeClr val="tx1"/>
              </a:solidFill>
              <a:effectLst/>
              <a:latin typeface="+mn-lt"/>
              <a:ea typeface="+mn-ea"/>
              <a:cs typeface="+mn-cs"/>
            </a:endParaRPr>
          </a:p>
          <a:p>
            <a:pPr lvl="0" fontAlgn="base"/>
            <a:r>
              <a:rPr lang="es-ES" sz="1200" i="1" kern="1200" dirty="0">
                <a:solidFill>
                  <a:schemeClr val="tx1"/>
                </a:solidFill>
                <a:effectLst/>
                <a:latin typeface="+mn-lt"/>
                <a:ea typeface="+mn-ea"/>
                <a:cs typeface="+mn-cs"/>
              </a:rPr>
              <a:t>¿Los pacientes con EPOC y antecedente de asma tienen diferentes desenlaces clínicos que los pacientes con EPOC sin antecedente de asma?</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8</a:t>
            </a:fld>
            <a:endParaRPr lang="es-ES_tradnl"/>
          </a:p>
        </p:txBody>
      </p:sp>
    </p:spTree>
    <p:extLst>
      <p:ext uri="{BB962C8B-B14F-4D97-AF65-F5344CB8AC3E}">
        <p14:creationId xmlns:p14="http://schemas.microsoft.com/office/powerpoint/2010/main" val="7248579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a:solidFill>
                  <a:schemeClr val="tx1"/>
                </a:solidFill>
                <a:effectLst/>
                <a:latin typeface="+mn-lt"/>
                <a:ea typeface="+mn-ea"/>
                <a:cs typeface="+mn-cs"/>
              </a:rPr>
              <a:t>PAG  117</a:t>
            </a:r>
          </a:p>
          <a:p>
            <a:endParaRPr lang="es-ES_tradnl" sz="1200" b="1"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Oxigenoterapia</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No hay suficiente evidencia para apoyar diferentes modalidades de administrar el oxígeno en el ámbito pre–hospitalario de la E–EPOC</a:t>
            </a:r>
            <a:r>
              <a:rPr lang="es-ES" sz="1200" kern="1200" dirty="0">
                <a:solidFill>
                  <a:schemeClr val="tx1"/>
                </a:solidFill>
                <a:effectLst/>
                <a:latin typeface="+mn-lt"/>
                <a:ea typeface="+mn-ea"/>
                <a:cs typeface="+mn-cs"/>
              </a:rPr>
              <a:t>(515,516). </a:t>
            </a:r>
            <a:r>
              <a:rPr lang="es-ES_tradnl" sz="1200" kern="1200" dirty="0">
                <a:solidFill>
                  <a:schemeClr val="tx1"/>
                </a:solidFill>
                <a:effectLst/>
                <a:latin typeface="+mn-lt"/>
                <a:ea typeface="+mn-ea"/>
                <a:cs typeface="+mn-cs"/>
              </a:rPr>
              <a:t>Sin embargo, se ha sugerido que el uso de oxígeno titulado en la ambulancia para mantener una SpO2 entre 88–92% se asocia con disminución en la mortalidad y menor incidencia de acidosis </a:t>
            </a:r>
            <a:r>
              <a:rPr lang="es-ES_tradnl" sz="1200" kern="1200" dirty="0" err="1">
                <a:solidFill>
                  <a:schemeClr val="tx1"/>
                </a:solidFill>
                <a:effectLst/>
                <a:latin typeface="+mn-lt"/>
                <a:ea typeface="+mn-ea"/>
                <a:cs typeface="+mn-cs"/>
              </a:rPr>
              <a:t>hipercápnica</a:t>
            </a:r>
            <a:r>
              <a:rPr lang="es-ES_tradnl" sz="1200" kern="1200" dirty="0">
                <a:solidFill>
                  <a:schemeClr val="tx1"/>
                </a:solidFill>
                <a:effectLst/>
                <a:latin typeface="+mn-lt"/>
                <a:ea typeface="+mn-ea"/>
                <a:cs typeface="+mn-cs"/>
              </a:rPr>
              <a:t>, sin efecto en los requerimientos de ventilación mecánica ni estancia hospitalaria. </a:t>
            </a:r>
          </a:p>
          <a:p>
            <a:r>
              <a:rPr lang="es-ES_tradnl" sz="1200" kern="1200" dirty="0">
                <a:solidFill>
                  <a:schemeClr val="tx1"/>
                </a:solidFill>
                <a:effectLst/>
                <a:latin typeface="+mn-lt"/>
                <a:ea typeface="+mn-ea"/>
                <a:cs typeface="+mn-cs"/>
              </a:rPr>
              <a:t>Se recomienda seguir las siguientes pautas de tratamiento con oxígeno, tanto en el ámbito pre como intrahospitalario:</a:t>
            </a:r>
          </a:p>
          <a:p>
            <a:r>
              <a:rPr lang="es-ES_tradnl" sz="1200" kern="1200" dirty="0">
                <a:solidFill>
                  <a:schemeClr val="tx1"/>
                </a:solidFill>
                <a:effectLst/>
                <a:latin typeface="+mn-lt"/>
                <a:ea typeface="+mn-ea"/>
                <a:cs typeface="+mn-cs"/>
              </a:rPr>
              <a:t>Titular oxígeno vía cánula nasal (iniciar con 2 litros por minuto) o máscara de Venturi (FiO2 0,24–0,28) para mantener una SpO2&gt; 88% o PaO2&gt; 60 </a:t>
            </a:r>
            <a:r>
              <a:rPr lang="es-ES_tradnl" sz="1200" kern="1200" dirty="0" err="1">
                <a:solidFill>
                  <a:schemeClr val="tx1"/>
                </a:solidFill>
                <a:effectLst/>
                <a:latin typeface="+mn-lt"/>
                <a:ea typeface="+mn-ea"/>
                <a:cs typeface="+mn-cs"/>
              </a:rPr>
              <a:t>mmHg</a:t>
            </a:r>
            <a:r>
              <a:rPr lang="es-ES_tradnl" sz="1200" kern="1200" dirty="0">
                <a:solidFill>
                  <a:schemeClr val="tx1"/>
                </a:solidFill>
                <a:effectLst/>
                <a:latin typeface="+mn-lt"/>
                <a:ea typeface="+mn-ea"/>
                <a:cs typeface="+mn-cs"/>
              </a:rPr>
              <a:t> sin provocar acidosis respiratoria (pH&lt; 7,30), evaluada con gasometría a los 30 minutos de iniciada la terapia. Usar aire comprimido y no oxígeno al realizar las nebulizaciones para evitar la elevación de la PaCO2 y acidosis respiratoria en pacientes con hipercapnia previa. Actualmente existe un equipo (FreeO2) que realiza ajustes automatizados en el flujo de oxígeno para limitar los episodios de hipo/hiperoxia disminuyendo así la estancia hospitalaria</a:t>
            </a:r>
            <a:r>
              <a:rPr lang="es-ES" sz="1200" kern="1200" dirty="0">
                <a:solidFill>
                  <a:schemeClr val="tx1"/>
                </a:solidFill>
                <a:effectLst/>
                <a:latin typeface="+mn-lt"/>
                <a:ea typeface="+mn-ea"/>
                <a:cs typeface="+mn-cs"/>
              </a:rPr>
              <a:t>(517).</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En aquellos pacientes que persisten con hipoxemia, se debe considerar la administración de FiO2 más altas si no provocan acidosis respiratoria y/o iniciar soporte ventilatorio.</a:t>
            </a:r>
          </a:p>
          <a:p>
            <a:r>
              <a:rPr lang="es-ES_tradnl" sz="1200" b="1" kern="1200" dirty="0">
                <a:solidFill>
                  <a:schemeClr val="tx1"/>
                </a:solidFill>
                <a:effectLst/>
                <a:latin typeface="+mn-lt"/>
                <a:ea typeface="+mn-ea"/>
                <a:cs typeface="+mn-cs"/>
              </a:rPr>
              <a:t>Ventilación Mecánica No Invasiva (VMNI)</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La VMNI es un método para proveer asistencia respiratoria sin necesidad de intubación </a:t>
            </a:r>
            <a:r>
              <a:rPr lang="es-ES_tradnl" sz="1200" kern="1200" dirty="0" err="1">
                <a:solidFill>
                  <a:schemeClr val="tx1"/>
                </a:solidFill>
                <a:effectLst/>
                <a:latin typeface="+mn-lt"/>
                <a:ea typeface="+mn-ea"/>
                <a:cs typeface="+mn-cs"/>
              </a:rPr>
              <a:t>endotraqueal</a:t>
            </a:r>
            <a:r>
              <a:rPr lang="es-ES_tradnl" sz="1200" kern="1200" dirty="0">
                <a:solidFill>
                  <a:schemeClr val="tx1"/>
                </a:solidFill>
                <a:effectLst/>
                <a:latin typeface="+mn-lt"/>
                <a:ea typeface="+mn-ea"/>
                <a:cs typeface="+mn-cs"/>
              </a:rPr>
              <a:t>. Se recomienda como primera elección en las E–EPOC con insuficiencia respiratoria </a:t>
            </a:r>
            <a:r>
              <a:rPr lang="es-ES_tradnl" sz="1200" kern="1200" dirty="0" err="1">
                <a:solidFill>
                  <a:schemeClr val="tx1"/>
                </a:solidFill>
                <a:effectLst/>
                <a:latin typeface="+mn-lt"/>
                <a:ea typeface="+mn-ea"/>
                <a:cs typeface="+mn-cs"/>
              </a:rPr>
              <a:t>hipercapnica</a:t>
            </a:r>
            <a:r>
              <a:rPr lang="es-ES_tradnl" sz="1200" kern="1200" dirty="0">
                <a:solidFill>
                  <a:schemeClr val="tx1"/>
                </a:solidFill>
                <a:effectLst/>
                <a:latin typeface="+mn-lt"/>
                <a:ea typeface="+mn-ea"/>
                <a:cs typeface="+mn-cs"/>
              </a:rPr>
              <a:t> que no responden a terapia convencional y en centros donde existe esta modalidad ventilatoria y un equipo profesional experimentado(518). Los criterios de inclusión y sus contraindicaciones relativas se describen en la Tabla 13. A pesar de estos criterios estandarizados y mayor experiencia en el uso de VMNI fuera de las unidades de cuidados intensivos, aún se reporta fallo en su utilización en 20-30%,</a:t>
            </a:r>
            <a:r>
              <a:rPr lang="es-UY" sz="1200" kern="1200" dirty="0">
                <a:solidFill>
                  <a:schemeClr val="tx1"/>
                </a:solidFill>
                <a:effectLst/>
                <a:latin typeface="+mn-lt"/>
                <a:ea typeface="+mn-ea"/>
                <a:cs typeface="+mn-cs"/>
              </a:rPr>
              <a:t> lo cual está asociado a peores desenlaces</a:t>
            </a:r>
            <a:r>
              <a:rPr lang="es-ES" sz="1200" kern="1200" dirty="0">
                <a:solidFill>
                  <a:schemeClr val="tx1"/>
                </a:solidFill>
                <a:effectLst/>
                <a:latin typeface="+mn-lt"/>
                <a:ea typeface="+mn-ea"/>
                <a:cs typeface="+mn-cs"/>
              </a:rPr>
              <a:t>(519,520). </a:t>
            </a:r>
            <a:r>
              <a:rPr lang="es-UY" sz="1200" kern="1200" dirty="0">
                <a:solidFill>
                  <a:schemeClr val="tx1"/>
                </a:solidFill>
                <a:effectLst/>
                <a:latin typeface="+mn-lt"/>
                <a:ea typeface="+mn-ea"/>
                <a:cs typeface="+mn-cs"/>
              </a:rPr>
              <a:t>Es primordial establecer criterios que predicen el fallo del uso de VMNI e incluyen edad joven, niveles bajos de bicarbonato y PaCO2 bajos con lactatos elevados al inicio de la VMNI(520) y, taquicardia, acidosis persistente y evidencia por ultrasonido de disfunción diafragmática a 1 hora del inicio de VMNI</a:t>
            </a:r>
            <a:r>
              <a:rPr lang="es-ES" sz="1200" kern="1200" dirty="0">
                <a:solidFill>
                  <a:schemeClr val="tx1"/>
                </a:solidFill>
                <a:effectLst/>
                <a:latin typeface="+mn-lt"/>
                <a:ea typeface="+mn-ea"/>
                <a:cs typeface="+mn-cs"/>
              </a:rPr>
              <a:t>(521). </a:t>
            </a:r>
            <a:r>
              <a:rPr lang="es-ES_tradnl" sz="1200" kern="1200" dirty="0">
                <a:solidFill>
                  <a:schemeClr val="tx1"/>
                </a:solidFill>
                <a:effectLst/>
                <a:latin typeface="+mn-lt"/>
                <a:ea typeface="+mn-ea"/>
                <a:cs typeface="+mn-cs"/>
              </a:rPr>
              <a:t>Es importante evaluar los cambios de la frecuencia respiratoria, PCO2, pH, Glasgow a la hora y 2 horas después de iniciar la VMNI. Si el paciente no mejora, proceder a intubar y conectar a ventilación mecánica invasiva</a:t>
            </a:r>
            <a:r>
              <a:rPr lang="es-VE" sz="1200" kern="1200" dirty="0">
                <a:solidFill>
                  <a:schemeClr val="tx1"/>
                </a:solidFill>
                <a:effectLst/>
                <a:latin typeface="+mn-lt"/>
                <a:ea typeface="+mn-ea"/>
                <a:cs typeface="+mn-cs"/>
              </a:rPr>
              <a:t>(519). </a:t>
            </a:r>
            <a:r>
              <a:rPr lang="es-ES" sz="1200" kern="1200" dirty="0" err="1">
                <a:solidFill>
                  <a:schemeClr val="tx1"/>
                </a:solidFill>
                <a:effectLst/>
                <a:latin typeface="+mn-lt"/>
                <a:ea typeface="+mn-ea"/>
                <a:cs typeface="+mn-cs"/>
              </a:rPr>
              <a:t>Utilizand</a:t>
            </a:r>
            <a:r>
              <a:rPr lang="es-UY" sz="1200" kern="1200" dirty="0">
                <a:solidFill>
                  <a:schemeClr val="tx1"/>
                </a:solidFill>
                <a:effectLst/>
                <a:latin typeface="+mn-lt"/>
                <a:ea typeface="+mn-ea"/>
                <a:cs typeface="+mn-cs"/>
              </a:rPr>
              <a:t>o estos criterios más estrictos para seleccionar candidatos para VMNI podrán mejorarse los desenlaces. </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Una revisión sistemática actualizada donde se compara VMNI versus tratamiento convencional en las E–EPOC han demostrado disminución en: mortalidad (46%), necesidad de intubación (65%), tiempo de hospitalización (3.39 días menos), del trabajo respiratorio, acidosis respiratoria y oxigenación en la primera hora de uso y complicaciones (RR 0.26)(518). </a:t>
            </a:r>
            <a:r>
              <a:rPr lang="es-GT" sz="1200" kern="1200" dirty="0">
                <a:solidFill>
                  <a:schemeClr val="tx1"/>
                </a:solidFill>
                <a:effectLst/>
                <a:latin typeface="+mn-lt"/>
                <a:ea typeface="+mn-ea"/>
                <a:cs typeface="+mn-cs"/>
              </a:rPr>
              <a:t>Una vez iniciada esta modalidad ventilatoria, el tiempo de su retiro debe considerarse. Un estudio aleatorizado comparo el retiro inmediato versus 3 noches adicionales de VMNI una vez controlada la acidosis y parámetros de estabilización estaban presentes</a:t>
            </a:r>
            <a:r>
              <a:rPr lang="es-ES" sz="1200" kern="1200" dirty="0">
                <a:solidFill>
                  <a:schemeClr val="tx1"/>
                </a:solidFill>
                <a:effectLst/>
                <a:latin typeface="+mn-lt"/>
                <a:ea typeface="+mn-ea"/>
                <a:cs typeface="+mn-cs"/>
              </a:rPr>
              <a:t>(522)</a:t>
            </a:r>
            <a:r>
              <a:rPr lang="es-GT"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 </a:t>
            </a:r>
            <a:r>
              <a:rPr lang="es-GT" sz="1200" kern="1200" dirty="0">
                <a:solidFill>
                  <a:schemeClr val="tx1"/>
                </a:solidFill>
                <a:effectLst/>
                <a:latin typeface="+mn-lt"/>
                <a:ea typeface="+mn-ea"/>
                <a:cs typeface="+mn-cs"/>
              </a:rPr>
              <a:t>No se observaron diferencias entre las dos estrategias, pero aún se requieren más estudios para clarificar cuál será la mejor modalidad de retiro de estos pacientes.</a:t>
            </a:r>
          </a:p>
          <a:p>
            <a:endParaRPr lang="es-GT"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El uso de VMNI es más costo efectivo que el tratamiento estándar y en lugares donde existe un equipo profesional experimentado se puede llevar a cabo fuera de la UCI</a:t>
            </a:r>
            <a:r>
              <a:rPr lang="es-VE" sz="1200" kern="1200" dirty="0">
                <a:solidFill>
                  <a:schemeClr val="tx1"/>
                </a:solidFill>
                <a:effectLst/>
                <a:latin typeface="+mn-lt"/>
                <a:ea typeface="+mn-ea"/>
                <a:cs typeface="+mn-cs"/>
              </a:rPr>
              <a:t>(523). </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Por otro lado, si el paciente con E-EPOC requirió intubación, el uso de VMNI en el destete ha demostrado una reducción en mortalidad, fallo en destete, neumonía asociada a ventilación mecánica, duración de intubación, </a:t>
            </a:r>
            <a:r>
              <a:rPr lang="es-ES_tradnl" sz="1200" kern="1200" dirty="0" err="1">
                <a:solidFill>
                  <a:schemeClr val="tx1"/>
                </a:solidFill>
                <a:effectLst/>
                <a:latin typeface="+mn-lt"/>
                <a:ea typeface="+mn-ea"/>
                <a:cs typeface="+mn-cs"/>
              </a:rPr>
              <a:t>traqueostomía</a:t>
            </a:r>
            <a:r>
              <a:rPr lang="es-ES_tradnl" sz="1200" kern="1200" dirty="0">
                <a:solidFill>
                  <a:schemeClr val="tx1"/>
                </a:solidFill>
                <a:effectLst/>
                <a:latin typeface="+mn-lt"/>
                <a:ea typeface="+mn-ea"/>
                <a:cs typeface="+mn-cs"/>
              </a:rPr>
              <a:t>, re-intubación, estancia en intensivo y hospitalaria</a:t>
            </a:r>
            <a:r>
              <a:rPr lang="es-VE" sz="1200" kern="1200" dirty="0">
                <a:solidFill>
                  <a:schemeClr val="tx1"/>
                </a:solidFill>
                <a:effectLst/>
                <a:latin typeface="+mn-lt"/>
                <a:ea typeface="+mn-ea"/>
                <a:cs typeface="+mn-cs"/>
              </a:rPr>
              <a:t>(524,525).</a:t>
            </a:r>
            <a:endParaRPr lang="es-ES_tradnl" sz="1200" kern="1200" dirty="0">
              <a:solidFill>
                <a:schemeClr val="tx1"/>
              </a:solidFill>
              <a:effectLst/>
              <a:latin typeface="+mn-lt"/>
              <a:ea typeface="+mn-ea"/>
              <a:cs typeface="+mn-cs"/>
            </a:endParaRPr>
          </a:p>
          <a:p>
            <a:r>
              <a:rPr lang="es-GT" sz="1200" kern="1200" dirty="0">
                <a:solidFill>
                  <a:schemeClr val="tx1"/>
                </a:solidFill>
                <a:effectLst/>
                <a:latin typeface="+mn-lt"/>
                <a:ea typeface="+mn-ea"/>
                <a:cs typeface="+mn-cs"/>
              </a:rPr>
              <a:t>La evidencia para el uso domiciliario de VMNI en pacientes que sufrieron insuficiencia respiratoria hipercapnica aguda y permanecieron hipercapnicos después del evento agudo sigue creciendo. Estudios recientes concluyen que en pacientes que permanecen hipercapnicos (PaCO</a:t>
            </a:r>
            <a:r>
              <a:rPr lang="es-GT" sz="1200" kern="1200" baseline="-25000" dirty="0">
                <a:solidFill>
                  <a:schemeClr val="tx1"/>
                </a:solidFill>
                <a:effectLst/>
                <a:latin typeface="+mn-lt"/>
                <a:ea typeface="+mn-ea"/>
                <a:cs typeface="+mn-cs"/>
              </a:rPr>
              <a:t>2</a:t>
            </a:r>
            <a:r>
              <a:rPr lang="es-GT" sz="1200" kern="1200" dirty="0">
                <a:solidFill>
                  <a:schemeClr val="tx1"/>
                </a:solidFill>
                <a:effectLst/>
                <a:latin typeface="+mn-lt"/>
                <a:ea typeface="+mn-ea"/>
                <a:cs typeface="+mn-cs"/>
              </a:rPr>
              <a:t> &gt;53 mm Hg) 2-4 semanas después del evento agudo, se benefician del uso combinado de VMNI titulada con presiones altas (I-PAP 24 cm H</a:t>
            </a:r>
            <a:r>
              <a:rPr lang="es-GT" sz="1200" kern="1200" baseline="-25000" dirty="0">
                <a:solidFill>
                  <a:schemeClr val="tx1"/>
                </a:solidFill>
                <a:effectLst/>
                <a:latin typeface="+mn-lt"/>
                <a:ea typeface="+mn-ea"/>
                <a:cs typeface="+mn-cs"/>
              </a:rPr>
              <a:t>2</a:t>
            </a:r>
            <a:r>
              <a:rPr lang="es-GT" sz="1200" kern="1200" dirty="0">
                <a:solidFill>
                  <a:schemeClr val="tx1"/>
                </a:solidFill>
                <a:effectLst/>
                <a:latin typeface="+mn-lt"/>
                <a:ea typeface="+mn-ea"/>
                <a:cs typeface="+mn-cs"/>
              </a:rPr>
              <a:t>O y E-PAP de 4 cm H</a:t>
            </a:r>
            <a:r>
              <a:rPr lang="es-GT" sz="1200" kern="1200" baseline="-25000" dirty="0">
                <a:solidFill>
                  <a:schemeClr val="tx1"/>
                </a:solidFill>
                <a:effectLst/>
                <a:latin typeface="+mn-lt"/>
                <a:ea typeface="+mn-ea"/>
                <a:cs typeface="+mn-cs"/>
              </a:rPr>
              <a:t>2</a:t>
            </a:r>
            <a:r>
              <a:rPr lang="es-GT" sz="1200" kern="1200" dirty="0">
                <a:solidFill>
                  <a:schemeClr val="tx1"/>
                </a:solidFill>
                <a:effectLst/>
                <a:latin typeface="+mn-lt"/>
                <a:ea typeface="+mn-ea"/>
                <a:cs typeface="+mn-cs"/>
              </a:rPr>
              <a:t>O) y oxigenoterapia ambulatoria estándar. El uso de VMNI en los fenotipos de exacerbadores frecuentes y EPOC con obesidad con síndrome de apneas obstructivas del sueño disminuyen futuras exacerbaciones, readmisiones y mortalidad</a:t>
            </a:r>
            <a:r>
              <a:rPr lang="es-VE" sz="1200" kern="1200" dirty="0">
                <a:solidFill>
                  <a:schemeClr val="tx1"/>
                </a:solidFill>
                <a:effectLst/>
                <a:latin typeface="+mn-lt"/>
                <a:ea typeface="+mn-ea"/>
                <a:cs typeface="+mn-cs"/>
              </a:rPr>
              <a:t>(526–528). </a:t>
            </a:r>
            <a:endParaRPr lang="es-ES_tradnl" sz="1200" kern="1200" dirty="0">
              <a:solidFill>
                <a:schemeClr val="tx1"/>
              </a:solidFill>
              <a:effectLst/>
              <a:latin typeface="+mn-lt"/>
              <a:ea typeface="+mn-ea"/>
              <a:cs typeface="+mn-cs"/>
            </a:endParaRPr>
          </a:p>
          <a:p>
            <a:r>
              <a:rPr lang="es-GT"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Ventilación Mecánica Invasiva</a:t>
            </a: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Los criterios de intubación y ventilación mecánica invasiva se muestran en la Tabla 14.</a:t>
            </a:r>
          </a:p>
          <a:p>
            <a:endParaRPr lang="es-ES_tradnl" sz="1200" kern="1200" dirty="0">
              <a:solidFill>
                <a:schemeClr val="tx1"/>
              </a:solidFill>
              <a:effectLst/>
              <a:latin typeface="+mn-lt"/>
              <a:ea typeface="+mn-ea"/>
              <a:cs typeface="+mn-cs"/>
            </a:endParaRPr>
          </a:p>
          <a:p>
            <a:endParaRPr lang="es-ES_tradnl"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80</a:t>
            </a:fld>
            <a:endParaRPr lang="es-ES_tradnl"/>
          </a:p>
        </p:txBody>
      </p:sp>
    </p:spTree>
    <p:extLst>
      <p:ext uri="{BB962C8B-B14F-4D97-AF65-F5344CB8AC3E}">
        <p14:creationId xmlns:p14="http://schemas.microsoft.com/office/powerpoint/2010/main" val="2461837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a:solidFill>
                  <a:schemeClr val="tx1"/>
                </a:solidFill>
                <a:effectLst/>
                <a:latin typeface="+mn-lt"/>
                <a:ea typeface="+mn-ea"/>
                <a:cs typeface="+mn-cs"/>
              </a:rPr>
              <a:t>PAG  120</a:t>
            </a:r>
          </a:p>
          <a:p>
            <a:endParaRPr lang="es-ES_tradnl" sz="1200" b="1"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Criterios de alta hospitalaria</a:t>
            </a:r>
          </a:p>
          <a:p>
            <a:r>
              <a:rPr lang="es-ES_tradnl" sz="1200" kern="1200" dirty="0">
                <a:solidFill>
                  <a:schemeClr val="tx1"/>
                </a:solidFill>
                <a:effectLst/>
                <a:latin typeface="+mn-lt"/>
                <a:ea typeface="+mn-ea"/>
                <a:cs typeface="+mn-cs"/>
              </a:rPr>
              <a:t>El alta hospitalaria se considerará cuando se ha producido la estabilidad clínica y gasométrica que le permita al paciente controlar su enfermedad en el domicilio, aunque persista hipoxemia leve y/o hipercapnia sin alteración del pH</a:t>
            </a:r>
            <a:r>
              <a:rPr lang="es-ES" sz="1200" kern="1200" dirty="0">
                <a:solidFill>
                  <a:schemeClr val="tx1"/>
                </a:solidFill>
                <a:effectLst/>
                <a:latin typeface="+mn-lt"/>
                <a:ea typeface="+mn-ea"/>
                <a:cs typeface="+mn-cs"/>
              </a:rPr>
              <a:t>(529,530). </a:t>
            </a:r>
            <a:r>
              <a:rPr lang="es-ES_tradnl" sz="1200" kern="1200" dirty="0">
                <a:solidFill>
                  <a:schemeClr val="tx1"/>
                </a:solidFill>
                <a:effectLst/>
                <a:latin typeface="+mn-lt"/>
                <a:ea typeface="+mn-ea"/>
                <a:cs typeface="+mn-cs"/>
              </a:rPr>
              <a:t>Siempre será recomendable una visita médica a las dos semanas siguientes al alta, ya que en este período una cuarta parte de los pacientes puede presentar un empeoramiento con mayor riesgo de readmisiones</a:t>
            </a:r>
            <a:r>
              <a:rPr lang="es-VE" sz="1200" kern="1200" dirty="0">
                <a:solidFill>
                  <a:schemeClr val="tx1"/>
                </a:solidFill>
                <a:effectLst/>
                <a:latin typeface="+mn-lt"/>
                <a:ea typeface="+mn-ea"/>
                <a:cs typeface="+mn-cs"/>
              </a:rPr>
              <a:t>(493,494,531,532)</a:t>
            </a:r>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 </a:t>
            </a:r>
          </a:p>
          <a:p>
            <a:r>
              <a:rPr lang="es-ES_tradnl" sz="1200" b="1" kern="1200" dirty="0">
                <a:solidFill>
                  <a:schemeClr val="tx1"/>
                </a:solidFill>
                <a:effectLst/>
                <a:latin typeface="+mn-lt"/>
                <a:ea typeface="+mn-ea"/>
                <a:cs typeface="+mn-cs"/>
              </a:rPr>
              <a:t>Rehabilitación pulmonar en E–EPOC</a:t>
            </a:r>
          </a:p>
          <a:p>
            <a:r>
              <a:rPr lang="es-ES_tradnl" sz="1200" kern="1200" dirty="0">
                <a:solidFill>
                  <a:schemeClr val="tx1"/>
                </a:solidFill>
                <a:effectLst/>
                <a:latin typeface="+mn-lt"/>
                <a:ea typeface="+mn-ea"/>
                <a:cs typeface="+mn-cs"/>
              </a:rPr>
              <a:t>La rehabilitación pulmonar (RA) puede efectuarse con seguridad durante las E–EPOC graves en la medida que el estado del paciente lo permita</a:t>
            </a:r>
            <a:r>
              <a:rPr lang="es-VE" sz="1200" kern="1200" dirty="0">
                <a:solidFill>
                  <a:schemeClr val="tx1"/>
                </a:solidFill>
                <a:effectLst/>
                <a:latin typeface="+mn-lt"/>
                <a:ea typeface="+mn-ea"/>
                <a:cs typeface="+mn-cs"/>
              </a:rPr>
              <a:t>(533–535). </a:t>
            </a:r>
            <a:r>
              <a:rPr lang="es-ES_tradnl" sz="1200" kern="1200" dirty="0">
                <a:solidFill>
                  <a:schemeClr val="tx1"/>
                </a:solidFill>
                <a:effectLst/>
                <a:latin typeface="+mn-lt"/>
                <a:ea typeface="+mn-ea"/>
                <a:cs typeface="+mn-cs"/>
              </a:rPr>
              <a:t>Los resultados de algunos estudios sugieren que la RP es una intervención efectiva y segura para reducir los ingresos hospitalarios, la mortalidad y mejorar la calidad de vida en los pacientes con EPOC que han sufrido recientemente una exacerbación</a:t>
            </a:r>
            <a:r>
              <a:rPr lang="es-ES" sz="1200" kern="1200" dirty="0">
                <a:solidFill>
                  <a:schemeClr val="tx1"/>
                </a:solidFill>
                <a:effectLst/>
                <a:latin typeface="+mn-lt"/>
                <a:ea typeface="+mn-ea"/>
                <a:cs typeface="+mn-cs"/>
              </a:rPr>
              <a:t>(536).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Por la </a:t>
            </a:r>
            <a:r>
              <a:rPr lang="es-ES" sz="1200" kern="1200" dirty="0" err="1">
                <a:solidFill>
                  <a:schemeClr val="tx1"/>
                </a:solidFill>
                <a:effectLst/>
                <a:latin typeface="+mn-lt"/>
                <a:ea typeface="+mn-ea"/>
                <a:cs typeface="+mn-cs"/>
              </a:rPr>
              <a:t>heterogenidad</a:t>
            </a:r>
            <a:r>
              <a:rPr lang="es-ES" sz="1200" kern="1200" dirty="0">
                <a:solidFill>
                  <a:schemeClr val="tx1"/>
                </a:solidFill>
                <a:effectLst/>
                <a:latin typeface="+mn-lt"/>
                <a:ea typeface="+mn-ea"/>
                <a:cs typeface="+mn-cs"/>
              </a:rPr>
              <a:t> en los estudios, existe controversia si la RP temprana in</a:t>
            </a:r>
            <a:r>
              <a:rPr lang="es-ES_tradnl" sz="1200" kern="1200" dirty="0" err="1">
                <a:solidFill>
                  <a:schemeClr val="tx1"/>
                </a:solidFill>
                <a:effectLst/>
                <a:latin typeface="+mn-lt"/>
                <a:ea typeface="+mn-ea"/>
                <a:cs typeface="+mn-cs"/>
              </a:rPr>
              <a:t>trahospitalaria</a:t>
            </a:r>
            <a:r>
              <a:rPr lang="es-ES_tradnl" sz="1200" kern="1200" dirty="0">
                <a:solidFill>
                  <a:schemeClr val="tx1"/>
                </a:solidFill>
                <a:effectLst/>
                <a:latin typeface="+mn-lt"/>
                <a:ea typeface="+mn-ea"/>
                <a:cs typeface="+mn-cs"/>
              </a:rPr>
              <a:t> versus la tardía (&gt;3 semanas post-exacerbación) presentan la misma seguridad y </a:t>
            </a:r>
            <a:r>
              <a:rPr lang="es-ES_tradnl" sz="1200" kern="1200" dirty="0" err="1">
                <a:solidFill>
                  <a:schemeClr val="tx1"/>
                </a:solidFill>
                <a:effectLst/>
                <a:latin typeface="+mn-lt"/>
                <a:ea typeface="+mn-ea"/>
                <a:cs typeface="+mn-cs"/>
              </a:rPr>
              <a:t>descenlaces</a:t>
            </a:r>
            <a:r>
              <a:rPr lang="es-ES_tradnl" sz="1200" kern="1200" dirty="0">
                <a:solidFill>
                  <a:schemeClr val="tx1"/>
                </a:solidFill>
                <a:effectLst/>
                <a:latin typeface="+mn-lt"/>
                <a:ea typeface="+mn-ea"/>
                <a:cs typeface="+mn-cs"/>
              </a:rPr>
              <a:t> deseados</a:t>
            </a:r>
            <a:r>
              <a:rPr lang="es-ES" sz="1200" kern="1200" dirty="0">
                <a:solidFill>
                  <a:schemeClr val="tx1"/>
                </a:solidFill>
                <a:effectLst/>
                <a:latin typeface="+mn-lt"/>
                <a:ea typeface="+mn-ea"/>
                <a:cs typeface="+mn-cs"/>
              </a:rPr>
              <a:t>(535–540). </a:t>
            </a:r>
            <a:r>
              <a:rPr lang="es-ES_tradnl" sz="1200" kern="1200" dirty="0">
                <a:solidFill>
                  <a:schemeClr val="tx1"/>
                </a:solidFill>
                <a:effectLst/>
                <a:latin typeface="+mn-lt"/>
                <a:ea typeface="+mn-ea"/>
                <a:cs typeface="+mn-cs"/>
              </a:rPr>
              <a:t>El entrenamiento de resistencia del cuádriceps, estimulación eléctrica neuromuscular y la movilización precoz de los pacientes ha demostrado que trae beneficios medibles en la fuerza de </a:t>
            </a:r>
            <a:r>
              <a:rPr lang="es-ES_tradnl" sz="1200" kern="1200" dirty="0" err="1">
                <a:solidFill>
                  <a:schemeClr val="tx1"/>
                </a:solidFill>
                <a:effectLst/>
                <a:latin typeface="+mn-lt"/>
                <a:ea typeface="+mn-ea"/>
                <a:cs typeface="+mn-cs"/>
              </a:rPr>
              <a:t>cuadríceps</a:t>
            </a:r>
            <a:r>
              <a:rPr lang="es-ES_tradnl" sz="1200" kern="1200" dirty="0">
                <a:solidFill>
                  <a:schemeClr val="tx1"/>
                </a:solidFill>
                <a:effectLst/>
                <a:latin typeface="+mn-lt"/>
                <a:ea typeface="+mn-ea"/>
                <a:cs typeface="+mn-cs"/>
              </a:rPr>
              <a:t>, caminata de 6 minutos, balance y calidad de vida</a:t>
            </a:r>
            <a:r>
              <a:rPr lang="es-VE" sz="1200" kern="1200" dirty="0">
                <a:solidFill>
                  <a:schemeClr val="tx1"/>
                </a:solidFill>
                <a:effectLst/>
                <a:latin typeface="+mn-lt"/>
                <a:ea typeface="+mn-ea"/>
                <a:cs typeface="+mn-cs"/>
              </a:rPr>
              <a:t>(541–543)</a:t>
            </a:r>
            <a:r>
              <a:rPr lang="es-ES_tradnl" sz="1200" kern="1200" dirty="0">
                <a:solidFill>
                  <a:schemeClr val="tx1"/>
                </a:solidFill>
                <a:effectLst/>
                <a:latin typeface="+mn-lt"/>
                <a:ea typeface="+mn-ea"/>
                <a:cs typeface="+mn-cs"/>
              </a:rPr>
              <a:t> </a:t>
            </a:r>
            <a:r>
              <a:rPr lang="es-VE" sz="1200"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Por consiguiente, al RP debe indicarse de acuerdo a las posibilidades de cada paciente pero con mayor cautela en los estadios tempranos y mayor gravedad de la exacerbación.</a:t>
            </a: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81</a:t>
            </a:fld>
            <a:endParaRPr lang="es-ES_tradnl"/>
          </a:p>
        </p:txBody>
      </p:sp>
    </p:spTree>
    <p:extLst>
      <p:ext uri="{BB962C8B-B14F-4D97-AF65-F5344CB8AC3E}">
        <p14:creationId xmlns:p14="http://schemas.microsoft.com/office/powerpoint/2010/main" val="13238694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7703C-4CFD-6348-A127-EB094E3C3635}"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4279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a:solidFill>
                  <a:schemeClr val="tx1"/>
                </a:solidFill>
                <a:effectLst/>
                <a:latin typeface="+mn-lt"/>
                <a:ea typeface="+mn-ea"/>
                <a:cs typeface="+mn-cs"/>
              </a:rPr>
              <a:t>PAG  121</a:t>
            </a:r>
          </a:p>
          <a:p>
            <a:endParaRPr lang="es-ES_tradnl" sz="1200" b="1" kern="1200" dirty="0">
              <a:solidFill>
                <a:schemeClr val="tx1"/>
              </a:solidFill>
              <a:effectLst/>
              <a:latin typeface="+mn-lt"/>
              <a:ea typeface="+mn-ea"/>
              <a:cs typeface="+mn-cs"/>
            </a:endParaRPr>
          </a:p>
          <a:p>
            <a:r>
              <a:rPr lang="es-UY" sz="1200" b="1" u="sng" kern="1200" dirty="0">
                <a:solidFill>
                  <a:schemeClr val="tx1"/>
                </a:solidFill>
                <a:effectLst/>
                <a:latin typeface="+mn-lt"/>
                <a:ea typeface="+mn-ea"/>
                <a:cs typeface="+mn-cs"/>
              </a:rPr>
              <a:t>COMORBILIDADES EN LA EPOC</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La comorbilidad es definida por la presencia de una o más enfermedades coexistente con una enfermedad de interés o índice</a:t>
            </a:r>
            <a:r>
              <a:rPr lang="es-ES" sz="1200" kern="1200" dirty="0">
                <a:solidFill>
                  <a:schemeClr val="tx1"/>
                </a:solidFill>
                <a:effectLst/>
                <a:latin typeface="+mn-lt"/>
                <a:ea typeface="+mn-ea"/>
                <a:cs typeface="+mn-cs"/>
              </a:rPr>
              <a:t>(544)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Los pacientes con EPOC presentan más comorbilidades que los controles pareados sin EPOC (aproximadamente 1,5 veces más)</a:t>
            </a:r>
            <a:r>
              <a:rPr lang="es-VE" sz="1200" kern="1200" dirty="0">
                <a:solidFill>
                  <a:schemeClr val="tx1"/>
                </a:solidFill>
                <a:effectLst/>
                <a:latin typeface="+mn-lt"/>
                <a:ea typeface="+mn-ea"/>
                <a:cs typeface="+mn-cs"/>
              </a:rPr>
              <a:t>(545–547)</a:t>
            </a:r>
            <a:r>
              <a:rPr lang="es-UY" sz="1200" kern="1200" dirty="0">
                <a:solidFill>
                  <a:schemeClr val="tx1"/>
                </a:solidFill>
                <a:effectLst/>
                <a:latin typeface="+mn-lt"/>
                <a:ea typeface="+mn-ea"/>
                <a:cs typeface="+mn-cs"/>
              </a:rPr>
              <a:t> y es relevante definir el impacto que tienen ellas en los desenlaces finales: mortalidad, exacerbaciones, calidad de vida, tratamientos adicionales, costos, etc. Esto nos conduce a desarrollar 2 aspectos cruciales para entender la  importancia de otras enfermedades en el paciente con EPOC: la frecuencia de ellas (prevalencia) y el impacto que tienen sobre él (desenlaces).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Otro componente a considerar es la sintomatología, ya que algunas manifestaciones pueden ser características de la comorbilidad (por ejemplo, la epigastralgia urente en el reflujo gastroesofágico) o ser compartidos e incluso amplificados con la EPOC (tos en el mismo caso del reflujo, disnea en la insuficiencia cardiaca, astenia en la depresión, etc.).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Al menos 9 de cada 10 pacientes con EPOC reportan una o más condiciones crónicas adicional </a:t>
            </a:r>
            <a:r>
              <a:rPr lang="es-VE" sz="1200" kern="1200" dirty="0">
                <a:solidFill>
                  <a:schemeClr val="tx1"/>
                </a:solidFill>
                <a:effectLst/>
                <a:latin typeface="+mn-lt"/>
                <a:ea typeface="+mn-ea"/>
                <a:cs typeface="+mn-cs"/>
              </a:rPr>
              <a:t>(300,547)</a:t>
            </a:r>
            <a:r>
              <a:rPr lang="es-UY" sz="1200" kern="1200" dirty="0">
                <a:solidFill>
                  <a:schemeClr val="tx1"/>
                </a:solidFill>
                <a:effectLst/>
                <a:latin typeface="+mn-lt"/>
                <a:ea typeface="+mn-ea"/>
                <a:cs typeface="+mn-cs"/>
              </a:rPr>
              <a:t>, lo más frecuente es la presencia de 4 a 6 comorbilidades en un paciente</a:t>
            </a:r>
            <a:r>
              <a:rPr lang="es-VE" sz="1200" kern="1200" dirty="0">
                <a:solidFill>
                  <a:schemeClr val="tx1"/>
                </a:solidFill>
                <a:effectLst/>
                <a:latin typeface="+mn-lt"/>
                <a:ea typeface="+mn-ea"/>
                <a:cs typeface="+mn-cs"/>
              </a:rPr>
              <a:t>(227,548)</a:t>
            </a:r>
            <a:r>
              <a:rPr lang="es-UY" sz="1200" kern="1200" dirty="0">
                <a:solidFill>
                  <a:schemeClr val="tx1"/>
                </a:solidFill>
                <a:effectLst/>
                <a:latin typeface="+mn-lt"/>
                <a:ea typeface="+mn-ea"/>
                <a:cs typeface="+mn-cs"/>
              </a:rPr>
              <a:t> </a:t>
            </a:r>
            <a:r>
              <a:rPr lang="es-VE" sz="1200" b="1" kern="1200" dirty="0">
                <a:solidFill>
                  <a:schemeClr val="tx1"/>
                </a:solidFill>
                <a:effectLst/>
                <a:latin typeface="+mn-lt"/>
                <a:ea typeface="+mn-ea"/>
                <a:cs typeface="+mn-cs"/>
              </a:rPr>
              <a:t>(</a:t>
            </a:r>
            <a:r>
              <a:rPr lang="es-UY" sz="1200" kern="1200" dirty="0">
                <a:solidFill>
                  <a:schemeClr val="tx1"/>
                </a:solidFill>
                <a:effectLst/>
                <a:latin typeface="+mn-lt"/>
                <a:ea typeface="+mn-ea"/>
                <a:cs typeface="+mn-cs"/>
              </a:rPr>
              <a:t>y no están relacionadas al grado de obstrucción en la vía aérea</a:t>
            </a:r>
            <a:r>
              <a:rPr lang="es-ES" sz="1200" kern="1200" dirty="0">
                <a:solidFill>
                  <a:schemeClr val="tx1"/>
                </a:solidFill>
                <a:effectLst/>
                <a:latin typeface="+mn-lt"/>
                <a:ea typeface="+mn-ea"/>
                <a:cs typeface="+mn-cs"/>
              </a:rPr>
              <a:t>(132,548). </a:t>
            </a:r>
            <a:r>
              <a:rPr lang="es-UY" sz="1200" kern="1200" dirty="0">
                <a:solidFill>
                  <a:schemeClr val="tx1"/>
                </a:solidFill>
                <a:effectLst/>
                <a:latin typeface="+mn-lt"/>
                <a:ea typeface="+mn-ea"/>
                <a:cs typeface="+mn-cs"/>
              </a:rPr>
              <a:t>Por la frecuencia, impacto y diagnóstico diferencial complejo haremos énfasis en las patologías cardiovasculares y respiratorias.</a:t>
            </a:r>
            <a:endParaRPr lang="es-ES_tradnl" sz="1200" kern="1200" dirty="0">
              <a:solidFill>
                <a:schemeClr val="tx1"/>
              </a:solidFill>
              <a:effectLst/>
              <a:latin typeface="+mn-lt"/>
              <a:ea typeface="+mn-ea"/>
              <a:cs typeface="+mn-cs"/>
            </a:endParaRPr>
          </a:p>
          <a:p>
            <a:r>
              <a:rPr lang="es-UY" sz="1200" i="1" u="none" strike="noStrike"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UY" sz="1200" i="1" u="sng" kern="1200" dirty="0">
                <a:solidFill>
                  <a:schemeClr val="tx1"/>
                </a:solidFill>
                <a:effectLst/>
                <a:latin typeface="+mn-lt"/>
                <a:ea typeface="+mn-ea"/>
                <a:cs typeface="+mn-cs"/>
              </a:rPr>
              <a:t>Enfermedad cardiovascular</a:t>
            </a:r>
            <a:r>
              <a:rPr lang="es-UY" sz="1200" kern="1200" dirty="0">
                <a:solidFill>
                  <a:schemeClr val="tx1"/>
                </a:solidFill>
                <a:effectLst/>
                <a:latin typeface="+mn-lt"/>
                <a:ea typeface="+mn-ea"/>
                <a:cs typeface="+mn-cs"/>
              </a:rPr>
              <a:t>: es la más prevalente de las comorbilidades</a:t>
            </a:r>
            <a:r>
              <a:rPr lang="en-GB" sz="1200" kern="1200" dirty="0">
                <a:solidFill>
                  <a:schemeClr val="tx1"/>
                </a:solidFill>
                <a:effectLst/>
                <a:latin typeface="+mn-lt"/>
                <a:ea typeface="+mn-ea"/>
                <a:cs typeface="+mn-cs"/>
              </a:rPr>
              <a:t>(227,548)</a:t>
            </a:r>
            <a:r>
              <a:rPr lang="es-UY" sz="1200" kern="1200" dirty="0">
                <a:solidFill>
                  <a:schemeClr val="tx1"/>
                </a:solidFill>
                <a:effectLst/>
                <a:latin typeface="+mn-lt"/>
                <a:ea typeface="+mn-ea"/>
                <a:cs typeface="+mn-cs"/>
              </a:rPr>
              <a:t>, aunque presenta un subdiagnóstico importante(476)  . La hipertensión arterial es la enfermedad crónica más reportada en pacientes con EPOC y su tratamiento debe realizarse acorde a las guías. La insuficiencia cardiaca representa un reto al clínico, ya que el deterioro de la función cardiaca compromete la respiratoria y la exacerbación de la EPOC puede ser muy parecida en síntomas</a:t>
            </a:r>
            <a:r>
              <a:rPr lang="es-VE" sz="1200" kern="1200" dirty="0">
                <a:solidFill>
                  <a:schemeClr val="tx1"/>
                </a:solidFill>
                <a:effectLst/>
                <a:latin typeface="+mn-lt"/>
                <a:ea typeface="+mn-ea"/>
                <a:cs typeface="+mn-cs"/>
              </a:rPr>
              <a:t>(477)  </a:t>
            </a:r>
            <a:r>
              <a:rPr lang="es-UY" sz="1200" kern="1200" dirty="0">
                <a:solidFill>
                  <a:schemeClr val="tx1"/>
                </a:solidFill>
                <a:effectLst/>
                <a:latin typeface="+mn-lt"/>
                <a:ea typeface="+mn-ea"/>
                <a:cs typeface="+mn-cs"/>
              </a:rPr>
              <a:t>; por lo que es frecuente la necesidad de apoyo en biomarcadores (PNB) o imágenes (ecocardiograma) para precisar los componentes involucrados y poder guiar la terapéutica de una forma más certera. En un reciente meta-análisis, el diagnóstico de cardiopatía isquémica se incrementa más de 2 veces en pacientes con EPOC (OR 2,28; 95% CI 1,76-2,96; p&lt;0,0001), el riesgo de arritmias casi se duplica (OR 1,94; 95% CI 1,55-2,43; p&lt;0,0001) y las alteraciones de la circulación pulmonar aumentan 5,14 veces (95% CI 4,07-6,50, p&lt;0,0001) (301). Es importante resaltar que la presencia de hipertensión pulmonar en pacientes con EPOC no conlleva a tratamientos específicos (inhibidores de fosfodiesterasa 5, antagonistas del receptor de endotelina, prostanoides, etc.); el control de la hipoxemia, así como de la obstrucción en la vía aérea mejoran la sobrecarga de presión que existe en las cavidades derechas</a:t>
            </a:r>
            <a:r>
              <a:rPr lang="es-VE" sz="1200" kern="1200" dirty="0">
                <a:solidFill>
                  <a:schemeClr val="tx1"/>
                </a:solidFill>
                <a:effectLst/>
                <a:latin typeface="+mn-lt"/>
                <a:ea typeface="+mn-ea"/>
                <a:cs typeface="+mn-cs"/>
              </a:rPr>
              <a:t>(549)</a:t>
            </a:r>
            <a:r>
              <a:rPr lang="es-VE" sz="1200" kern="1200" baseline="300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.Tal como se indicó para hipertensión arterial, tanto la insuficiencia cardiaca, como la cardiopatía isquémica y las arritmias, deben ser tratadas según las guías de cada una de esas condiciones; de igual manera, el tratamiento de la EPOC debe mantenerse conforme a las recomendaciones establecidas en el capítulo de tratamiento estable y de la exacerbación.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una cohorte de 2088 pacientes con EPOC, la prevalencia de enfermedad arterial periférica fue 8.8%, mayor que la encontrada en pacientes sin EPOC</a:t>
            </a:r>
            <a:r>
              <a:rPr lang="es-VE" sz="1200" kern="1200" dirty="0">
                <a:solidFill>
                  <a:schemeClr val="tx1"/>
                </a:solidFill>
                <a:effectLst/>
                <a:latin typeface="+mn-lt"/>
                <a:ea typeface="+mn-ea"/>
                <a:cs typeface="+mn-cs"/>
              </a:rPr>
              <a:t>(550).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Las exacerbaciones de la EPOC incrementan al doble el riesgo de eventos cardiovasculares en los 30 días siguientes, incluso, este riesgo se mantiene elevado hasta un año después de la exacerbación</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UY" sz="1200" i="1" u="sng" kern="1200" dirty="0">
                <a:solidFill>
                  <a:schemeClr val="tx1"/>
                </a:solidFill>
                <a:effectLst/>
                <a:latin typeface="+mn-lt"/>
                <a:ea typeface="+mn-ea"/>
                <a:cs typeface="+mn-cs"/>
              </a:rPr>
              <a:t>Cáncer de pulmón</a:t>
            </a:r>
            <a:r>
              <a:rPr lang="es-UY" sz="1200" kern="1200" dirty="0">
                <a:solidFill>
                  <a:schemeClr val="tx1"/>
                </a:solidFill>
                <a:effectLst/>
                <a:latin typeface="+mn-lt"/>
                <a:ea typeface="+mn-ea"/>
                <a:cs typeface="+mn-cs"/>
              </a:rPr>
              <a:t>: la EPOC y el cáncer (CA) de pulmón comparten el humo de cigarrillo como factor de riesgo en común. Sin embargo, existe una interacción entre estas 2 entidades más allá del tabaco; aproximadamente 50% de los pacientes con CA de pulmón tienen EPOC, lo cual corresponde a una prevalencia 6 veces mayor comparado con un grupo control de fumadores sin EPOC(551).</a:t>
            </a:r>
            <a:r>
              <a:rPr lang="es-UY" sz="1200" kern="1200" baseline="300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 En el mismo sentido, la EPOC representa un factor de riesgo independiente para el desarrollo de CA de pulmón, siendo más frecuente este CA en pacientes con obstrucción de la vía aérea, que en fumadores sin obstrucción</a:t>
            </a:r>
            <a:r>
              <a:rPr lang="es-VE" sz="1200" kern="1200" dirty="0">
                <a:solidFill>
                  <a:schemeClr val="tx1"/>
                </a:solidFill>
                <a:effectLst/>
                <a:latin typeface="+mn-lt"/>
                <a:ea typeface="+mn-ea"/>
                <a:cs typeface="+mn-cs"/>
              </a:rPr>
              <a:t>(552,553)</a:t>
            </a:r>
            <a:r>
              <a:rPr lang="es-UY" sz="1200" kern="1200" baseline="300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 . Es interesante destacar que el riesgo aumenta con el grado de obstrucción (desde un 38% de incremento en el grupo con menor obstrucción, hasta 136% en el de mayor), y es más acentuado en mujeres que en hombres(552). Este efecto bidireccional de riesgo incrementado entre ambas condiciones, sugiere la existencia de mecanismos comunes como predisposición genética, envejecimiento prematuro del pulmón, estrés oxidativo, alteraciones epigenéticas, etc(554).</a:t>
            </a:r>
            <a:r>
              <a:rPr lang="es-UY" sz="1200" kern="1200" baseline="300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 En pacientes con EPOC tener bajo peso (IMC &lt;25 m/kg</a:t>
            </a:r>
            <a:r>
              <a:rPr lang="es-UY" sz="1200" kern="1200" baseline="30000" dirty="0">
                <a:solidFill>
                  <a:schemeClr val="tx1"/>
                </a:solidFill>
                <a:effectLst/>
                <a:latin typeface="+mn-lt"/>
                <a:ea typeface="+mn-ea"/>
                <a:cs typeface="+mn-cs"/>
              </a:rPr>
              <a:t>2</a:t>
            </a:r>
            <a:r>
              <a:rPr lang="es-UY" sz="1200" kern="1200" dirty="0">
                <a:solidFill>
                  <a:schemeClr val="tx1"/>
                </a:solidFill>
                <a:effectLst/>
                <a:latin typeface="+mn-lt"/>
                <a:ea typeface="+mn-ea"/>
                <a:cs typeface="+mn-cs"/>
              </a:rPr>
              <a:t>), edad avanzada (&gt;60 años), alto consumo de cigarrillos (&gt;60 paquetes/año) y presencia de enfisema (evaluado por tomografía o difusión CO), representan factores de riesgo independientes para la aparición de CA</a:t>
            </a:r>
            <a:r>
              <a:rPr lang="es-ES" sz="1200" kern="1200" dirty="0">
                <a:solidFill>
                  <a:schemeClr val="tx1"/>
                </a:solidFill>
                <a:effectLst/>
                <a:latin typeface="+mn-lt"/>
                <a:ea typeface="+mn-ea"/>
                <a:cs typeface="+mn-cs"/>
              </a:rPr>
              <a:t>(555–557). </a:t>
            </a:r>
            <a:endParaRPr lang="es-ES_tradnl" sz="1200" kern="1200" dirty="0">
              <a:solidFill>
                <a:schemeClr val="tx1"/>
              </a:solidFill>
              <a:effectLst/>
              <a:latin typeface="+mn-lt"/>
              <a:ea typeface="+mn-ea"/>
              <a:cs typeface="+mn-cs"/>
            </a:endParaRPr>
          </a:p>
          <a:p>
            <a:r>
              <a:rPr lang="es-ES" sz="1200" i="1" u="sng" kern="1200" dirty="0">
                <a:solidFill>
                  <a:schemeClr val="tx1"/>
                </a:solidFill>
                <a:effectLst/>
                <a:latin typeface="+mn-lt"/>
                <a:ea typeface="+mn-ea"/>
                <a:cs typeface="+mn-cs"/>
              </a:rPr>
              <a:t>Asma</a:t>
            </a:r>
            <a:r>
              <a:rPr lang="es-ES" sz="1200" kern="1200" dirty="0">
                <a:solidFill>
                  <a:schemeClr val="tx1"/>
                </a:solidFill>
                <a:effectLst/>
                <a:latin typeface="+mn-lt"/>
                <a:ea typeface="+mn-ea"/>
                <a:cs typeface="+mn-cs"/>
              </a:rPr>
              <a:t>: la relación entre EPOC y asma ha sido extensamente discutida desde la década de los 60(558,559).</a:t>
            </a:r>
            <a:r>
              <a:rPr lang="es-ES" sz="1200" kern="1200" baseline="300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y ha conducido a plantear la superposición de ambas condiciones</a:t>
            </a:r>
            <a:r>
              <a:rPr lang="es-VE" sz="1200" kern="1200" dirty="0">
                <a:solidFill>
                  <a:schemeClr val="tx1"/>
                </a:solidFill>
                <a:effectLst/>
                <a:latin typeface="+mn-lt"/>
                <a:ea typeface="+mn-ea"/>
                <a:cs typeface="+mn-cs"/>
              </a:rPr>
              <a:t>(202,560,561). </a:t>
            </a:r>
            <a:r>
              <a:rPr lang="es-UY" sz="1200" kern="1200" dirty="0">
                <a:solidFill>
                  <a:schemeClr val="tx1"/>
                </a:solidFill>
                <a:effectLst/>
                <a:latin typeface="+mn-lt"/>
                <a:ea typeface="+mn-ea"/>
                <a:cs typeface="+mn-cs"/>
              </a:rPr>
              <a:t>Se estima esta concurrencia en un amplio rango entre 12 y 55% de los pacientes con EPOC, dependiendo de los criterios diagnósticos utilizados. El clínico se enfrenta a un importante reto ante el paciente adulto con obstrucción fija de la vía aérea (VEF1/CVF &lt; 0,7) y exposición a factores de riesgo (tabaco, biomasa), que presenta una o más características de asma (respuesta del VEF1 a broncodilatadores &gt; 15% y 400 ml, eosinófilos séricos &gt;300 cel/ml). Estos hallazgos orientan a una superposición de asma y EPOC, aunque no existan criterios universales para definir esta entidad. En estos pacientes, la terapia inicial con LABA más esteroides inhalados es la recomendación más aceptada</a:t>
            </a:r>
            <a:r>
              <a:rPr lang="es-ES" sz="1200" kern="1200" dirty="0">
                <a:solidFill>
                  <a:schemeClr val="tx1"/>
                </a:solidFill>
                <a:effectLst/>
                <a:latin typeface="+mn-lt"/>
                <a:ea typeface="+mn-ea"/>
                <a:cs typeface="+mn-cs"/>
              </a:rPr>
              <a:t>(562)</a:t>
            </a:r>
            <a:r>
              <a:rPr lang="es-UY" sz="1200" b="1" kern="12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En un intento por delimitar el problema de esta superposición y orientarnos hacia un tratamiento personalizado por rasgos tratables</a:t>
            </a:r>
            <a:r>
              <a:rPr lang="es-ES" sz="1200" kern="1200" dirty="0">
                <a:solidFill>
                  <a:schemeClr val="tx1"/>
                </a:solidFill>
                <a:effectLst/>
                <a:latin typeface="+mn-lt"/>
                <a:ea typeface="+mn-ea"/>
                <a:cs typeface="+mn-cs"/>
              </a:rPr>
              <a:t>(153), quisimos responder lo siguiente:</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83</a:t>
            </a:fld>
            <a:endParaRPr lang="es-ES_tradnl"/>
          </a:p>
        </p:txBody>
      </p:sp>
    </p:spTree>
    <p:extLst>
      <p:ext uri="{BB962C8B-B14F-4D97-AF65-F5344CB8AC3E}">
        <p14:creationId xmlns:p14="http://schemas.microsoft.com/office/powerpoint/2010/main" val="20091614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sz="1200" b="1" kern="1200" dirty="0">
                <a:solidFill>
                  <a:schemeClr val="tx1"/>
                </a:solidFill>
                <a:effectLst/>
                <a:latin typeface="+mn-lt"/>
                <a:ea typeface="+mn-ea"/>
                <a:cs typeface="+mn-cs"/>
              </a:rPr>
              <a:t>PAG 129</a:t>
            </a:r>
          </a:p>
          <a:p>
            <a:endParaRPr lang="es-UY" sz="1200" b="1" kern="1200" dirty="0">
              <a:solidFill>
                <a:schemeClr val="tx1"/>
              </a:solidFill>
              <a:effectLst/>
              <a:latin typeface="+mn-lt"/>
              <a:ea typeface="+mn-ea"/>
              <a:cs typeface="+mn-cs"/>
            </a:endParaRPr>
          </a:p>
          <a:p>
            <a:r>
              <a:rPr lang="es-UY" sz="1200" i="1" u="sng" kern="1200" dirty="0">
                <a:solidFill>
                  <a:schemeClr val="tx1"/>
                </a:solidFill>
                <a:effectLst/>
                <a:latin typeface="+mn-lt"/>
                <a:ea typeface="+mn-ea"/>
                <a:cs typeface="+mn-cs"/>
              </a:rPr>
              <a:t>Bronquiectasias</a:t>
            </a:r>
            <a:r>
              <a:rPr lang="es-UY" sz="1200" kern="1200" dirty="0">
                <a:solidFill>
                  <a:schemeClr val="tx1"/>
                </a:solidFill>
                <a:effectLst/>
                <a:latin typeface="+mn-lt"/>
                <a:ea typeface="+mn-ea"/>
                <a:cs typeface="+mn-cs"/>
              </a:rPr>
              <a:t>: la prevalencia de bronquiectasias en pacientes con EPOC oscila entre 20,8 y 57,2%, con una asociación positiva lineal según la severidad de la obstrucción: mayor presencia de bronquiectasias en los más graves(573)</a:t>
            </a:r>
            <a:r>
              <a:rPr lang="es-UY" sz="1200" kern="1200" baseline="300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 . Las características clínicas diferenciales de los pacientes con EPOC que tienen bronquiectasias están desglosadas en el metaanálisis de Ni y colaboradores(574):mayor expectoración, más exacerbaciones, peor función pulmonar, biomarcadores inflamatorios elevados y colonización por microorganismos potencialmente patógenos.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Las bronquiectasias parecen incrementar la mortalidad(573,575)</a:t>
            </a:r>
            <a:r>
              <a:rPr lang="es-UY" sz="1200" kern="1200" baseline="300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 , sin embargo, este hallazgo no es consistente en todos los estudios</a:t>
            </a:r>
            <a:r>
              <a:rPr lang="es-VE" sz="1200" kern="1200" dirty="0">
                <a:solidFill>
                  <a:schemeClr val="tx1"/>
                </a:solidFill>
                <a:effectLst/>
                <a:latin typeface="+mn-lt"/>
                <a:ea typeface="+mn-ea"/>
                <a:cs typeface="+mn-cs"/>
              </a:rPr>
              <a:t>(576,577)</a:t>
            </a:r>
            <a:r>
              <a:rPr lang="es-UY" sz="1200" kern="1200" baseline="300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 . La calidad de vida es deteriorada por la presencia de bronquiectasias, casi el doble de los pacientes con EPOC y bronquiectasias tienen un valor de CAT &gt;10 comparado con los pacientes sin la comorbilidad(573). En relación al tratamiento del paciente con ambas condiciones, no hay ensayos clínicos que orienten este aspecto, ya que la presencia de bronquiectasias ha sido un criterio de exclusión usual. A pesar de esta limitante, el uso de esteroides inhalados debería evitarse en pacientes con infecciones respiratorias bajas recurrentes y/o colonización bacteriana; su uso a dosis baja puede considerarse en pacientes con eosinófilos séricos elevados y/o hiperreactividad bronquial(573). Los esquemas de macrólidos y el roflumilast pueden ser buenas alternativas como adición a la terapia broncodilatadora(573). </a:t>
            </a:r>
          </a:p>
          <a:p>
            <a:endParaRPr lang="es-ES_tradnl" sz="1200" kern="1200" dirty="0">
              <a:solidFill>
                <a:schemeClr val="tx1"/>
              </a:solidFill>
              <a:effectLst/>
              <a:latin typeface="+mn-lt"/>
              <a:ea typeface="+mn-ea"/>
              <a:cs typeface="+mn-cs"/>
            </a:endParaRPr>
          </a:p>
          <a:p>
            <a:r>
              <a:rPr lang="es-UY" sz="1200" i="1" u="sng" kern="1200" dirty="0">
                <a:solidFill>
                  <a:schemeClr val="tx1"/>
                </a:solidFill>
                <a:effectLst/>
                <a:latin typeface="+mn-lt"/>
                <a:ea typeface="+mn-ea"/>
                <a:cs typeface="+mn-cs"/>
              </a:rPr>
              <a:t>Apnea del sueño</a:t>
            </a:r>
            <a:r>
              <a:rPr lang="es-UY" sz="1200" kern="1200" dirty="0">
                <a:solidFill>
                  <a:schemeClr val="tx1"/>
                </a:solidFill>
                <a:effectLst/>
                <a:latin typeface="+mn-lt"/>
                <a:ea typeface="+mn-ea"/>
                <a:cs typeface="+mn-cs"/>
              </a:rPr>
              <a:t>: la asociación entre las 2 patologías es conocida como síndrome de superposición y no es más prevalente en la EPOC con relación a la población general, pero la presencia de las 2 condiciones en un mismo paciente empeora la desaturación de oxígeno durante el sueño</a:t>
            </a:r>
            <a:r>
              <a:rPr lang="es-ES" sz="1200" kern="1200" dirty="0">
                <a:solidFill>
                  <a:schemeClr val="tx1"/>
                </a:solidFill>
                <a:effectLst/>
                <a:latin typeface="+mn-lt"/>
                <a:ea typeface="+mn-ea"/>
                <a:cs typeface="+mn-cs"/>
              </a:rPr>
              <a:t>(578).</a:t>
            </a:r>
            <a:r>
              <a:rPr lang="es-ES" sz="1200" kern="1200" baseline="300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 No obstante, otro estudio en EPOC moderado a severo (VEF</a:t>
            </a:r>
            <a:r>
              <a:rPr lang="es-UY" sz="1200" kern="1200" baseline="-25000" dirty="0">
                <a:solidFill>
                  <a:schemeClr val="tx1"/>
                </a:solidFill>
                <a:effectLst/>
                <a:latin typeface="+mn-lt"/>
                <a:ea typeface="+mn-ea"/>
                <a:cs typeface="+mn-cs"/>
              </a:rPr>
              <a:t>1</a:t>
            </a:r>
            <a:r>
              <a:rPr lang="es-UY" sz="1200" kern="1200" dirty="0">
                <a:solidFill>
                  <a:schemeClr val="tx1"/>
                </a:solidFill>
                <a:effectLst/>
                <a:latin typeface="+mn-lt"/>
                <a:ea typeface="+mn-ea"/>
                <a:cs typeface="+mn-cs"/>
              </a:rPr>
              <a:t> 41%) encontró mayor prevalencia de apnea obstructiva del sueño</a:t>
            </a:r>
            <a:r>
              <a:rPr lang="es-ES" sz="1200" kern="1200" dirty="0">
                <a:solidFill>
                  <a:schemeClr val="tx1"/>
                </a:solidFill>
                <a:effectLst/>
                <a:latin typeface="+mn-lt"/>
                <a:ea typeface="+mn-ea"/>
                <a:cs typeface="+mn-cs"/>
              </a:rPr>
              <a:t>(579). </a:t>
            </a:r>
            <a:r>
              <a:rPr lang="es-ES" sz="1200" kern="1200" baseline="300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Es probable que algunos fenotipos de la EPOC, como la bronquitis crónica, tengan mayor asociación con apnea del sueño que otros como el predominio de enfisema</a:t>
            </a:r>
            <a:r>
              <a:rPr lang="es-VE" sz="1200" kern="1200" dirty="0">
                <a:solidFill>
                  <a:schemeClr val="tx1"/>
                </a:solidFill>
                <a:effectLst/>
                <a:latin typeface="+mn-lt"/>
                <a:ea typeface="+mn-ea"/>
                <a:cs typeface="+mn-cs"/>
              </a:rPr>
              <a:t>(580)</a:t>
            </a:r>
            <a:r>
              <a:rPr lang="es-UY" sz="1200" kern="1200" dirty="0">
                <a:solidFill>
                  <a:schemeClr val="tx1"/>
                </a:solidFill>
                <a:effectLst/>
                <a:latin typeface="+mn-lt"/>
                <a:ea typeface="+mn-ea"/>
                <a:cs typeface="+mn-cs"/>
              </a:rPr>
              <a:t>. El tratamiento del síndrome de superposición debe incluir broncodilatadores de acción larga, oxígeno suplementario y ventilación no invasiva</a:t>
            </a:r>
            <a:r>
              <a:rPr lang="es-VE" sz="1200" kern="1200" dirty="0">
                <a:solidFill>
                  <a:schemeClr val="tx1"/>
                </a:solidFill>
                <a:effectLst/>
                <a:latin typeface="+mn-lt"/>
                <a:ea typeface="+mn-ea"/>
                <a:cs typeface="+mn-cs"/>
              </a:rPr>
              <a:t>(581)</a:t>
            </a:r>
            <a:r>
              <a:rPr lang="es-VE" sz="1200" kern="1200" baseline="30000" dirty="0">
                <a:solidFill>
                  <a:schemeClr val="tx1"/>
                </a:solidFill>
                <a:effectLst/>
                <a:latin typeface="+mn-lt"/>
                <a:ea typeface="+mn-ea"/>
                <a:cs typeface="+mn-cs"/>
              </a:rPr>
              <a:t>.</a:t>
            </a:r>
          </a:p>
          <a:p>
            <a:endParaRPr lang="es-ES_tradnl" sz="1200" kern="1200" dirty="0">
              <a:solidFill>
                <a:schemeClr val="tx1"/>
              </a:solidFill>
              <a:effectLst/>
              <a:latin typeface="+mn-lt"/>
              <a:ea typeface="+mn-ea"/>
              <a:cs typeface="+mn-cs"/>
            </a:endParaRPr>
          </a:p>
          <a:p>
            <a:r>
              <a:rPr lang="es-UY" sz="1200" i="1" u="sng" kern="1200" dirty="0">
                <a:solidFill>
                  <a:schemeClr val="tx1"/>
                </a:solidFill>
                <a:effectLst/>
                <a:latin typeface="+mn-lt"/>
                <a:ea typeface="+mn-ea"/>
                <a:cs typeface="+mn-cs"/>
              </a:rPr>
              <a:t>Enfermedad psiquiátrica</a:t>
            </a:r>
            <a:r>
              <a:rPr lang="es-UY" sz="1200" kern="1200" dirty="0">
                <a:solidFill>
                  <a:schemeClr val="tx1"/>
                </a:solidFill>
                <a:effectLst/>
                <a:latin typeface="+mn-lt"/>
                <a:ea typeface="+mn-ea"/>
                <a:cs typeface="+mn-cs"/>
              </a:rPr>
              <a:t>: en pacientes con EPOC la prevalencia de depresión es mayor comparada a la población control (23,1% vs 16,8%)</a:t>
            </a:r>
            <a:r>
              <a:rPr lang="es-VE" sz="1200" kern="1200" dirty="0">
                <a:solidFill>
                  <a:schemeClr val="tx1"/>
                </a:solidFill>
                <a:effectLst/>
                <a:latin typeface="+mn-lt"/>
                <a:ea typeface="+mn-ea"/>
                <a:cs typeface="+mn-cs"/>
              </a:rPr>
              <a:t>(581). </a:t>
            </a:r>
            <a:r>
              <a:rPr lang="es-VE" sz="1200" kern="1200" baseline="300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Con similar tendencia, la posibilidad de desarrollar ansiedad es 85% mayor. Ambas generan impacto negativo en varios desenlaces: mayor mortalidad</a:t>
            </a:r>
            <a:r>
              <a:rPr lang="es-VE" sz="1200" kern="1200" dirty="0">
                <a:solidFill>
                  <a:schemeClr val="tx1"/>
                </a:solidFill>
                <a:effectLst/>
                <a:latin typeface="+mn-lt"/>
                <a:ea typeface="+mn-ea"/>
                <a:cs typeface="+mn-cs"/>
              </a:rPr>
              <a:t>(227,582). </a:t>
            </a:r>
            <a:r>
              <a:rPr lang="es-UY" sz="1200" kern="1200" dirty="0">
                <a:solidFill>
                  <a:schemeClr val="tx1"/>
                </a:solidFill>
                <a:effectLst/>
                <a:latin typeface="+mn-lt"/>
                <a:ea typeface="+mn-ea"/>
                <a:cs typeface="+mn-cs"/>
              </a:rPr>
              <a:t>más exacerbaciones, menor capacidad funcional y peor tolerancia al ejercicio</a:t>
            </a:r>
            <a:r>
              <a:rPr lang="es-VE" sz="1200" kern="1200" dirty="0">
                <a:solidFill>
                  <a:schemeClr val="tx1"/>
                </a:solidFill>
                <a:effectLst/>
                <a:latin typeface="+mn-lt"/>
                <a:ea typeface="+mn-ea"/>
                <a:cs typeface="+mn-cs"/>
              </a:rPr>
              <a:t>(581,583). </a:t>
            </a:r>
            <a:r>
              <a:rPr lang="es-UY" sz="1200" kern="1200" dirty="0">
                <a:solidFill>
                  <a:schemeClr val="tx1"/>
                </a:solidFill>
                <a:effectLst/>
                <a:latin typeface="+mn-lt"/>
                <a:ea typeface="+mn-ea"/>
                <a:cs typeface="+mn-cs"/>
              </a:rPr>
              <a:t>No hay evidencia que indique tratamiento diferente de estas comorbilidades cuando están presentes en un paciente con EPOC, importante resaltar que las intervenciones en el estilo de vida que involucran el ejercicio físico mejoran los síntomas de depresión y ansiedad</a:t>
            </a:r>
            <a:r>
              <a:rPr lang="es-VE" sz="1200" kern="1200" dirty="0">
                <a:solidFill>
                  <a:schemeClr val="tx1"/>
                </a:solidFill>
                <a:effectLst/>
                <a:latin typeface="+mn-lt"/>
                <a:ea typeface="+mn-ea"/>
                <a:cs typeface="+mn-cs"/>
              </a:rPr>
              <a:t>(486)</a:t>
            </a:r>
            <a:r>
              <a:rPr lang="es-VE" sz="1200" kern="1200" baseline="30000" dirty="0">
                <a:solidFill>
                  <a:schemeClr val="tx1"/>
                </a:solidFill>
                <a:effectLst/>
                <a:latin typeface="+mn-lt"/>
                <a:ea typeface="+mn-ea"/>
                <a:cs typeface="+mn-cs"/>
              </a:rPr>
              <a:t> </a:t>
            </a:r>
          </a:p>
          <a:p>
            <a:r>
              <a:rPr lang="es-VE" sz="1200" kern="1200" baseline="300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UY" sz="1200" i="1" u="sng" kern="1200" dirty="0">
                <a:solidFill>
                  <a:schemeClr val="tx1"/>
                </a:solidFill>
                <a:effectLst/>
                <a:latin typeface="+mn-lt"/>
                <a:ea typeface="+mn-ea"/>
                <a:cs typeface="+mn-cs"/>
              </a:rPr>
              <a:t>Reflujo gastro-esofágico</a:t>
            </a:r>
            <a:r>
              <a:rPr lang="es-UY" sz="1200" kern="1200" dirty="0">
                <a:solidFill>
                  <a:schemeClr val="tx1"/>
                </a:solidFill>
                <a:effectLst/>
                <a:latin typeface="+mn-lt"/>
                <a:ea typeface="+mn-ea"/>
                <a:cs typeface="+mn-cs"/>
              </a:rPr>
              <a:t>: la prevalencia de los síntomas compatibles con reflujo gastro-esofágico (RGE) en los pacientes con EPOC se ha reportado similar a la población control</a:t>
            </a:r>
            <a:r>
              <a:rPr lang="en-GB" sz="1200" kern="1200" dirty="0">
                <a:solidFill>
                  <a:schemeClr val="tx1"/>
                </a:solidFill>
                <a:effectLst/>
                <a:latin typeface="+mn-lt"/>
                <a:ea typeface="+mn-ea"/>
                <a:cs typeface="+mn-cs"/>
              </a:rPr>
              <a:t>(584)</a:t>
            </a:r>
            <a:r>
              <a:rPr lang="es-UY" sz="1200" kern="1200" dirty="0">
                <a:solidFill>
                  <a:schemeClr val="tx1"/>
                </a:solidFill>
                <a:effectLst/>
                <a:latin typeface="+mn-lt"/>
                <a:ea typeface="+mn-ea"/>
                <a:cs typeface="+mn-cs"/>
              </a:rPr>
              <a:t>, aunque otros estudios muestran una mayor frecuencia</a:t>
            </a:r>
            <a:r>
              <a:rPr lang="en-GB" sz="1200" kern="1200" dirty="0">
                <a:solidFill>
                  <a:schemeClr val="tx1"/>
                </a:solidFill>
                <a:effectLst/>
                <a:latin typeface="+mn-lt"/>
                <a:ea typeface="+mn-ea"/>
                <a:cs typeface="+mn-cs"/>
              </a:rPr>
              <a:t>(585,586)</a:t>
            </a:r>
            <a:r>
              <a:rPr lang="es-UY" sz="1200" kern="1200" dirty="0">
                <a:solidFill>
                  <a:schemeClr val="tx1"/>
                </a:solidFill>
                <a:effectLst/>
                <a:latin typeface="+mn-lt"/>
                <a:ea typeface="+mn-ea"/>
                <a:cs typeface="+mn-cs"/>
              </a:rPr>
              <a:t>; las cohortes más numerosas reportan prevalencia entre 26 y 29% </a:t>
            </a:r>
            <a:r>
              <a:rPr lang="es-VE" sz="1200" kern="1200" dirty="0">
                <a:solidFill>
                  <a:schemeClr val="tx1"/>
                </a:solidFill>
                <a:effectLst/>
                <a:latin typeface="+mn-lt"/>
                <a:ea typeface="+mn-ea"/>
                <a:cs typeface="+mn-cs"/>
              </a:rPr>
              <a:t>(587,588)</a:t>
            </a:r>
            <a:r>
              <a:rPr lang="es-UY" sz="1200" kern="1200" dirty="0">
                <a:solidFill>
                  <a:schemeClr val="tx1"/>
                </a:solidFill>
                <a:effectLst/>
                <a:latin typeface="+mn-lt"/>
                <a:ea typeface="+mn-ea"/>
                <a:cs typeface="+mn-cs"/>
              </a:rPr>
              <a:t>. Sin embargo, el aspecto más relevante entre estas 2 condiciones consiste en el aumento de las exacerbaciones de la EPOC en pacientes con RGE, representando un factor de riesgo independiente</a:t>
            </a:r>
            <a:r>
              <a:rPr lang="es-VE" sz="1200" kern="1200" dirty="0">
                <a:solidFill>
                  <a:schemeClr val="tx1"/>
                </a:solidFill>
                <a:effectLst/>
                <a:latin typeface="+mn-lt"/>
                <a:ea typeface="+mn-ea"/>
                <a:cs typeface="+mn-cs"/>
              </a:rPr>
              <a:t>(587,589)</a:t>
            </a:r>
            <a:r>
              <a:rPr lang="es-UY" sz="1200" kern="1200" dirty="0">
                <a:solidFill>
                  <a:schemeClr val="tx1"/>
                </a:solidFill>
                <a:effectLst/>
                <a:latin typeface="+mn-lt"/>
                <a:ea typeface="+mn-ea"/>
                <a:cs typeface="+mn-cs"/>
              </a:rPr>
              <a:t>. También aumenta los síntomas respiratorios y deteriora la calidad de vida controvertido</a:t>
            </a:r>
            <a:r>
              <a:rPr lang="es-ES" sz="1200" kern="1200" dirty="0">
                <a:solidFill>
                  <a:schemeClr val="tx1"/>
                </a:solidFill>
                <a:effectLst/>
                <a:latin typeface="+mn-lt"/>
                <a:ea typeface="+mn-ea"/>
                <a:cs typeface="+mn-cs"/>
              </a:rPr>
              <a:t>(587)</a:t>
            </a:r>
            <a:r>
              <a:rPr lang="es-UY" sz="1200" kern="1200" dirty="0">
                <a:solidFill>
                  <a:schemeClr val="tx1"/>
                </a:solidFill>
                <a:effectLst/>
                <a:latin typeface="+mn-lt"/>
                <a:ea typeface="+mn-ea"/>
                <a:cs typeface="+mn-cs"/>
              </a:rPr>
              <a:t>. El impacto del tratamiento con inhibidores de la bomba de protones sobre la frecuencia de las exacerbaciones es controvertido</a:t>
            </a:r>
            <a:r>
              <a:rPr lang="es-ES" sz="1200" kern="1200" dirty="0">
                <a:solidFill>
                  <a:schemeClr val="tx1"/>
                </a:solidFill>
                <a:effectLst/>
                <a:latin typeface="+mn-lt"/>
                <a:ea typeface="+mn-ea"/>
                <a:cs typeface="+mn-cs"/>
              </a:rPr>
              <a:t>(587,589)</a:t>
            </a:r>
            <a:r>
              <a:rPr lang="es-ES_tradnl" dirty="0">
                <a:effectLst/>
              </a:rPr>
              <a:t> </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84</a:t>
            </a:fld>
            <a:endParaRPr lang="es-ES_tradnl"/>
          </a:p>
        </p:txBody>
      </p:sp>
    </p:spTree>
    <p:extLst>
      <p:ext uri="{BB962C8B-B14F-4D97-AF65-F5344CB8AC3E}">
        <p14:creationId xmlns:p14="http://schemas.microsoft.com/office/powerpoint/2010/main" val="19617535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ES" sz="1200" b="1" kern="1200" dirty="0">
                <a:solidFill>
                  <a:schemeClr val="tx1"/>
                </a:solidFill>
                <a:effectLst/>
                <a:latin typeface="+mn-lt"/>
                <a:ea typeface="+mn-ea"/>
                <a:cs typeface="+mn-cs"/>
              </a:rPr>
              <a:t>Justificación</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Los resultados de estudios epidemiológicos indican que alrededor del 70% de los pacientes con EPOC tienen una obstrucción del flujo de aire entre leve y moderada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≥50%), con pocos síntomas respiratorios(25,32–34). Sin embargo, existe limitada información sobre el tratamiento farmacológico de la EPOC en etapas iniciales o en enfermedad leve. Dos ensayos clínicos controlados en pacientes con obstrucción leve a moderada evaluaron los beneficios de la monoterapia con </a:t>
            </a:r>
            <a:r>
              <a:rPr lang="es-ES" sz="1200" kern="1200" dirty="0" err="1">
                <a:solidFill>
                  <a:schemeClr val="tx1"/>
                </a:solidFill>
                <a:effectLst/>
                <a:latin typeface="+mn-lt"/>
                <a:ea typeface="+mn-ea"/>
                <a:cs typeface="+mn-cs"/>
              </a:rPr>
              <a:t>antimuscarínicos</a:t>
            </a:r>
            <a:r>
              <a:rPr lang="es-ES" sz="1200" kern="1200" dirty="0">
                <a:solidFill>
                  <a:schemeClr val="tx1"/>
                </a:solidFill>
                <a:effectLst/>
                <a:latin typeface="+mn-lt"/>
                <a:ea typeface="+mn-ea"/>
                <a:cs typeface="+mn-cs"/>
              </a:rPr>
              <a:t> de acción prolongada (LAMA)(367,368). La monoterapia con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comparado placebo mostro mejoría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la calidad de vida, frecuencia de exacerbaciones y caída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a los 24 meses.(367). </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Por otra parte, en pacientes con obstrucción moderada el uso de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de acción prolongada más corticoide inhalado LABA/</a:t>
            </a:r>
            <a:r>
              <a:rPr lang="es-ES" sz="1200" kern="1200" dirty="0" err="1">
                <a:solidFill>
                  <a:schemeClr val="tx1"/>
                </a:solidFill>
                <a:effectLst/>
                <a:latin typeface="+mn-lt"/>
                <a:ea typeface="+mn-ea"/>
                <a:cs typeface="+mn-cs"/>
              </a:rPr>
              <a:t>CIs</a:t>
            </a:r>
            <a:r>
              <a:rPr lang="es-ES" sz="1200" kern="1200" dirty="0">
                <a:solidFill>
                  <a:schemeClr val="tx1"/>
                </a:solidFill>
                <a:effectLst/>
                <a:latin typeface="+mn-lt"/>
                <a:ea typeface="+mn-ea"/>
                <a:cs typeface="+mn-cs"/>
              </a:rPr>
              <a:t> parece reducir la caída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(368).</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En base a estas premisas surge la pregunta sobre si se justifica usar un broncodilatador de acción prolongada en lugar de uno de acción corta en pacientes con enfermedad leve.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Selección de búsqueda</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Se capturaron 485 referencias (</a:t>
            </a:r>
            <a:r>
              <a:rPr lang="es-ES" sz="1200" kern="1200" dirty="0" err="1">
                <a:solidFill>
                  <a:schemeClr val="tx1"/>
                </a:solidFill>
                <a:effectLst/>
                <a:latin typeface="+mn-lt"/>
                <a:ea typeface="+mn-ea"/>
                <a:cs typeface="+mn-cs"/>
              </a:rPr>
              <a:t>MeSh</a:t>
            </a:r>
            <a:r>
              <a:rPr lang="es-ES" sz="1200" kern="1200" dirty="0">
                <a:solidFill>
                  <a:schemeClr val="tx1"/>
                </a:solidFill>
                <a:effectLst/>
                <a:latin typeface="+mn-lt"/>
                <a:ea typeface="+mn-ea"/>
                <a:cs typeface="+mn-cs"/>
              </a:rPr>
              <a:t>: 465; </a:t>
            </a:r>
            <a:r>
              <a:rPr lang="es-ES" sz="1200" kern="1200" dirty="0" err="1">
                <a:solidFill>
                  <a:schemeClr val="tx1"/>
                </a:solidFill>
                <a:effectLst/>
                <a:latin typeface="+mn-lt"/>
                <a:ea typeface="+mn-ea"/>
                <a:cs typeface="+mn-cs"/>
              </a:rPr>
              <a:t>Tripdatabase</a:t>
            </a:r>
            <a:r>
              <a:rPr lang="es-ES" sz="1200" kern="1200" dirty="0">
                <a:solidFill>
                  <a:schemeClr val="tx1"/>
                </a:solidFill>
                <a:effectLst/>
                <a:latin typeface="+mn-lt"/>
                <a:ea typeface="+mn-ea"/>
                <a:cs typeface="+mn-cs"/>
              </a:rPr>
              <a:t>: 20) seleccionando 2 para responder la pregunta (2 revisiones sistemáticas(314,315).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Resumen de la evidencia</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En términos de eficacia, una revisión sistemática que compara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vs.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(SAMA), en pacientes con obstrucción moderada, muestra mayor beneficio del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en la función pulmonar (incremento del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109 ml, 95%IC 80-137 ml), calidad de vida (diferencia de SGQT -3.3 95% IC 0.97-5.63), menores hospitalizaciones (OR 0.34 95%IC 0,15-0.76) y exacerbaciones (OR 0.71 95%IC 0.52-0.95) comparados con el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(314). Otra revisión sistemática comparó la eficacia entre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y LABA en EPOC estable(315).</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La monoterapia con </a:t>
            </a:r>
            <a:r>
              <a:rPr lang="es-ES" sz="1200" kern="1200" dirty="0" err="1">
                <a:solidFill>
                  <a:schemeClr val="tx1"/>
                </a:solidFill>
                <a:effectLst/>
                <a:latin typeface="+mn-lt"/>
                <a:ea typeface="+mn-ea"/>
                <a:cs typeface="+mn-cs"/>
              </a:rPr>
              <a:t>salmeterol</a:t>
            </a:r>
            <a:r>
              <a:rPr lang="es-ES" sz="1200" kern="1200" dirty="0">
                <a:solidFill>
                  <a:schemeClr val="tx1"/>
                </a:solidFill>
                <a:effectLst/>
                <a:latin typeface="+mn-lt"/>
                <a:ea typeface="+mn-ea"/>
                <a:cs typeface="+mn-cs"/>
              </a:rPr>
              <a:t> mostró mayores beneficios en 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(60 ml 95%IC 110-0 ml) y el pico flujo matutino (-10.96 </a:t>
            </a:r>
            <a:r>
              <a:rPr lang="es-ES" sz="1200" kern="1200" dirty="0" err="1">
                <a:solidFill>
                  <a:schemeClr val="tx1"/>
                </a:solidFill>
                <a:effectLst/>
                <a:latin typeface="+mn-lt"/>
                <a:ea typeface="+mn-ea"/>
                <a:cs typeface="+mn-cs"/>
              </a:rPr>
              <a:t>lit</a:t>
            </a:r>
            <a:r>
              <a:rPr lang="es-ES" sz="1200" kern="1200" dirty="0">
                <a:solidFill>
                  <a:schemeClr val="tx1"/>
                </a:solidFill>
                <a:effectLst/>
                <a:latin typeface="+mn-lt"/>
                <a:ea typeface="+mn-ea"/>
                <a:cs typeface="+mn-cs"/>
              </a:rPr>
              <a:t>/min, 95%IC -16.09 a -5.83) comparado con el </a:t>
            </a:r>
            <a:r>
              <a:rPr lang="es-ES" sz="1200" kern="1200" dirty="0" err="1">
                <a:solidFill>
                  <a:schemeClr val="tx1"/>
                </a:solidFill>
                <a:effectLst/>
                <a:latin typeface="+mn-lt"/>
                <a:ea typeface="+mn-ea"/>
                <a:cs typeface="+mn-cs"/>
              </a:rPr>
              <a:t>ipatropio</a:t>
            </a:r>
            <a:r>
              <a:rPr lang="es-ES" sz="1200" kern="1200" dirty="0">
                <a:solidFill>
                  <a:schemeClr val="tx1"/>
                </a:solidFill>
                <a:effectLst/>
                <a:latin typeface="+mn-lt"/>
                <a:ea typeface="+mn-ea"/>
                <a:cs typeface="+mn-cs"/>
              </a:rPr>
              <a:t>, sin diferencia en la calidad de vida, exacerbaciones, uso de medicación de rescate, capacidad de ejercicio o síntomas. El uso de </a:t>
            </a:r>
            <a:r>
              <a:rPr lang="es-ES" sz="1200" kern="1200" dirty="0" err="1">
                <a:solidFill>
                  <a:schemeClr val="tx1"/>
                </a:solidFill>
                <a:effectLst/>
                <a:latin typeface="+mn-lt"/>
                <a:ea typeface="+mn-ea"/>
                <a:cs typeface="+mn-cs"/>
              </a:rPr>
              <a:t>formoterol</a:t>
            </a:r>
            <a:r>
              <a:rPr lang="es-ES" sz="1200" kern="1200" dirty="0">
                <a:solidFill>
                  <a:schemeClr val="tx1"/>
                </a:solidFill>
                <a:effectLst/>
                <a:latin typeface="+mn-lt"/>
                <a:ea typeface="+mn-ea"/>
                <a:cs typeface="+mn-cs"/>
              </a:rPr>
              <a:t> comparado con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parece mostrar mejoría en el pico flujo matutino sin diferencia en el VEF</a:t>
            </a:r>
            <a:r>
              <a:rPr lang="es-ES" sz="1200" kern="1200" baseline="-25000" dirty="0">
                <a:solidFill>
                  <a:schemeClr val="tx1"/>
                </a:solidFill>
                <a:effectLst/>
                <a:latin typeface="+mn-lt"/>
                <a:ea typeface="+mn-ea"/>
                <a:cs typeface="+mn-cs"/>
              </a:rPr>
              <a:t>1</a:t>
            </a:r>
            <a:r>
              <a:rPr lang="es-ES" sz="1200" kern="1200" dirty="0">
                <a:solidFill>
                  <a:schemeClr val="tx1"/>
                </a:solidFill>
                <a:effectLst/>
                <a:latin typeface="+mn-lt"/>
                <a:ea typeface="+mn-ea"/>
                <a:cs typeface="+mn-cs"/>
              </a:rPr>
              <a:t>, calidad de vida, disnea o capacidad de ejercicio. </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En términos de seguridad, la revisión sistemática que compara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vs.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mostró menos eventos adversos serios (OR 0.50; 95%IC 0.34-0.73) y eventos específicos de la enfermedad con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(OR 0.59; 95%IC 0.41 to 0.85), sin diferencias en la mortalidad(314). No se encontraron estudios comparativos de monoterapia con broncodilatadores de acción prolongada vs. β</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 agonistas de acción corta, ni estudios en pacientes con obstrucción leve(315).</a:t>
            </a:r>
            <a:r>
              <a:rPr lang="es-ES" sz="1200" i="1"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Conclusiones y recomendaciones</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Las evidencias indican que en términos de eficacia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y los LABA comparados con el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tienen mayores beneficios en la función pulmonar.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además mostró mayores beneficios sobre la disnea, exacerbaciones y calidad de vida con un mejor perfil de seguridad.</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Evidencia ALTA y Recomendación FUERTE</a:t>
            </a:r>
            <a:r>
              <a:rPr lang="es-ES" sz="1200" kern="1200" dirty="0">
                <a:solidFill>
                  <a:schemeClr val="tx1"/>
                </a:solidFill>
                <a:effectLst/>
                <a:latin typeface="+mn-lt"/>
                <a:ea typeface="+mn-ea"/>
                <a:cs typeface="+mn-cs"/>
              </a:rPr>
              <a:t> para en el uso de broncodilatadores de acción prolongada sobre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en términos de mejoría de disnea, calidad de vida y función pulmonar en EPOC con obstrucción moderada a grave. </a:t>
            </a:r>
            <a:endParaRPr lang="es-ES_tradnl" sz="1200" kern="1200" dirty="0">
              <a:solidFill>
                <a:schemeClr val="tx1"/>
              </a:solidFill>
              <a:effectLst/>
              <a:latin typeface="+mn-lt"/>
              <a:ea typeface="+mn-ea"/>
              <a:cs typeface="+mn-cs"/>
            </a:endParaRPr>
          </a:p>
          <a:p>
            <a:pPr fontAlgn="base"/>
            <a:r>
              <a:rPr lang="es-ES" sz="1200" b="1" kern="1200" dirty="0">
                <a:solidFill>
                  <a:schemeClr val="tx1"/>
                </a:solidFill>
                <a:effectLst/>
                <a:latin typeface="+mn-lt"/>
                <a:ea typeface="+mn-ea"/>
                <a:cs typeface="+mn-cs"/>
              </a:rPr>
              <a:t>Evidencia ALTA y recomendación FUERTE</a:t>
            </a:r>
            <a:r>
              <a:rPr lang="es-ES" sz="1200" kern="1200" dirty="0">
                <a:solidFill>
                  <a:schemeClr val="tx1"/>
                </a:solidFill>
                <a:effectLst/>
                <a:latin typeface="+mn-lt"/>
                <a:ea typeface="+mn-ea"/>
                <a:cs typeface="+mn-cs"/>
              </a:rPr>
              <a:t> para el uso de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ipratropio</a:t>
            </a:r>
            <a:r>
              <a:rPr lang="es-ES" sz="1200" kern="1200" dirty="0">
                <a:solidFill>
                  <a:schemeClr val="tx1"/>
                </a:solidFill>
                <a:effectLst/>
                <a:latin typeface="+mn-lt"/>
                <a:ea typeface="+mn-ea"/>
                <a:cs typeface="+mn-cs"/>
              </a:rPr>
              <a:t> en términos de mejoría de exacerbaciones y hospitalizaciones.</a:t>
            </a:r>
            <a:endParaRPr lang="es-ES_tradnl" sz="1200" kern="1200" dirty="0">
              <a:solidFill>
                <a:schemeClr val="tx1"/>
              </a:solidFill>
              <a:effectLst/>
              <a:latin typeface="+mn-lt"/>
              <a:ea typeface="+mn-ea"/>
              <a:cs typeface="+mn-cs"/>
            </a:endParaRPr>
          </a:p>
          <a:p>
            <a:pPr fontAlgn="base"/>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guía de práctica clínica de la EPOC ALAT-2014 analizó la pregunta clínica en formato PICO sobre las diferencias de eficacia y seguridad entre</a:t>
            </a:r>
            <a:r>
              <a:rPr lang="es-UY" sz="1200" kern="1200" dirty="0">
                <a:solidFill>
                  <a:schemeClr val="tx1"/>
                </a:solidFill>
                <a:effectLst/>
                <a:latin typeface="+mn-lt"/>
                <a:ea typeface="+mn-ea"/>
                <a:cs typeface="+mn-cs"/>
              </a:rPr>
              <a:t> la </a:t>
            </a:r>
            <a:r>
              <a:rPr lang="es-ES" sz="1200" kern="1200" dirty="0">
                <a:solidFill>
                  <a:schemeClr val="tx1"/>
                </a:solidFill>
                <a:effectLst/>
                <a:latin typeface="+mn-lt"/>
                <a:ea typeface="+mn-ea"/>
                <a:cs typeface="+mn-cs"/>
              </a:rPr>
              <a:t>monoterapia de LAMA y LABA (¿Los </a:t>
            </a:r>
            <a:r>
              <a:rPr lang="es-ES" sz="1200" kern="1200" dirty="0" err="1">
                <a:solidFill>
                  <a:schemeClr val="tx1"/>
                </a:solidFill>
                <a:effectLst/>
                <a:latin typeface="+mn-lt"/>
                <a:ea typeface="+mn-ea"/>
                <a:cs typeface="+mn-cs"/>
              </a:rPr>
              <a:t>antimuscarínicos</a:t>
            </a:r>
            <a:r>
              <a:rPr lang="es-ES" sz="1200" kern="1200" dirty="0">
                <a:solidFill>
                  <a:schemeClr val="tx1"/>
                </a:solidFill>
                <a:effectLst/>
                <a:latin typeface="+mn-lt"/>
                <a:ea typeface="+mn-ea"/>
                <a:cs typeface="+mn-cs"/>
              </a:rPr>
              <a:t> de acción prolongada proporcionan mayores beneficios que los </a:t>
            </a:r>
            <a:r>
              <a:rPr lang="es-ES" sz="1200" kern="1200" dirty="0">
                <a:solidFill>
                  <a:schemeClr val="tx1"/>
                </a:solidFill>
                <a:effectLst/>
                <a:latin typeface="+mn-lt"/>
                <a:ea typeface="+mn-ea"/>
                <a:cs typeface="+mn-cs"/>
                <a:sym typeface="Symbol" charset="2"/>
              </a:rPr>
              <a:t></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-agonistas de acción prolongada en pacientes con EPOC?)(205). </a:t>
            </a:r>
            <a:r>
              <a:rPr lang="es-VE" sz="1200" kern="1200" dirty="0">
                <a:solidFill>
                  <a:schemeClr val="tx1"/>
                </a:solidFill>
                <a:effectLst/>
                <a:latin typeface="+mn-lt"/>
                <a:ea typeface="+mn-ea"/>
                <a:cs typeface="+mn-cs"/>
              </a:rPr>
              <a:t>Las </a:t>
            </a:r>
            <a:r>
              <a:rPr lang="es-ES" sz="1200" kern="1200" dirty="0">
                <a:solidFill>
                  <a:schemeClr val="tx1"/>
                </a:solidFill>
                <a:effectLst/>
                <a:latin typeface="+mn-lt"/>
                <a:ea typeface="+mn-ea"/>
                <a:cs typeface="+mn-cs"/>
              </a:rPr>
              <a:t>conclusiones y recomendaciones fueron: las evidencias indican que en términos de eficacia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y los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tienen beneficios similares sobre la disnea, función pulmonar, y calidad de vida. El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es más efectivo que los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para reducir la frecuencia de exacerbaciones. El perfil de seguridad es similar entre ambas opciones terapéuticas. Evidencia ALTA y Recomendación FUERTE para la no preferencia de algún broncodilatador en particular (LABA o LAMA) en términos de mejoría de disnea, calidad de vida y función pulmonar; Evidencia ALTA y Recomendación FUERTE para el uso de </a:t>
            </a:r>
            <a:r>
              <a:rPr lang="es-ES" sz="1200" kern="1200" dirty="0" err="1">
                <a:solidFill>
                  <a:schemeClr val="tx1"/>
                </a:solidFill>
                <a:effectLst/>
                <a:latin typeface="+mn-lt"/>
                <a:ea typeface="+mn-ea"/>
                <a:cs typeface="+mn-cs"/>
              </a:rPr>
              <a:t>tiotropio</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LABAs</a:t>
            </a:r>
            <a:r>
              <a:rPr lang="es-ES" sz="1200" kern="1200" dirty="0">
                <a:solidFill>
                  <a:schemeClr val="tx1"/>
                </a:solidFill>
                <a:effectLst/>
                <a:latin typeface="+mn-lt"/>
                <a:ea typeface="+mn-ea"/>
                <a:cs typeface="+mn-cs"/>
              </a:rPr>
              <a:t> en pacientes con exacerbaciones frecuentes; Evidencia ALTA y Recomendación DÉBIL para justificar el uso preferencial de </a:t>
            </a:r>
            <a:r>
              <a:rPr lang="es-ES" sz="1200" kern="1200" dirty="0" err="1">
                <a:solidFill>
                  <a:schemeClr val="tx1"/>
                </a:solidFill>
                <a:effectLst/>
                <a:latin typeface="+mn-lt"/>
                <a:ea typeface="+mn-ea"/>
                <a:cs typeface="+mn-cs"/>
              </a:rPr>
              <a:t>HandiHaler</a:t>
            </a:r>
            <a:r>
              <a:rPr lang="es-ES" sz="1200" kern="1200" dirty="0">
                <a:solidFill>
                  <a:schemeClr val="tx1"/>
                </a:solidFill>
                <a:effectLst/>
                <a:latin typeface="+mn-lt"/>
                <a:ea typeface="+mn-ea"/>
                <a:cs typeface="+mn-cs"/>
              </a:rPr>
              <a:t> sobre </a:t>
            </a:r>
            <a:r>
              <a:rPr lang="es-ES" sz="1200" kern="1200" dirty="0" err="1">
                <a:solidFill>
                  <a:schemeClr val="tx1"/>
                </a:solidFill>
                <a:effectLst/>
                <a:latin typeface="+mn-lt"/>
                <a:ea typeface="+mn-ea"/>
                <a:cs typeface="+mn-cs"/>
              </a:rPr>
              <a:t>Respimat</a:t>
            </a:r>
            <a:r>
              <a:rPr lang="es-ES" sz="1200" kern="1200" dirty="0">
                <a:solidFill>
                  <a:schemeClr val="tx1"/>
                </a:solidFill>
                <a:effectLst/>
                <a:latin typeface="+mn-lt"/>
                <a:ea typeface="+mn-ea"/>
                <a:cs typeface="+mn-cs"/>
              </a:rPr>
              <a:t> en pacientes con enfermedad cardíaca concomitante(205). </a:t>
            </a:r>
            <a:endParaRPr lang="es-ES_tradnl"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Resultados similares se han reportado en otras revisiones sistemáticas más recientes</a:t>
            </a:r>
            <a:r>
              <a:rPr lang="es-ES" sz="1200" kern="1200" dirty="0">
                <a:solidFill>
                  <a:schemeClr val="tx1"/>
                </a:solidFill>
                <a:effectLst/>
                <a:latin typeface="+mn-lt"/>
                <a:ea typeface="+mn-ea"/>
                <a:cs typeface="+mn-cs"/>
              </a:rPr>
              <a:t>(369,370)</a:t>
            </a:r>
            <a:r>
              <a:rPr lang="es-VE" sz="1200" kern="1200" dirty="0">
                <a:solidFill>
                  <a:schemeClr val="tx1"/>
                </a:solidFill>
                <a:effectLst/>
                <a:latin typeface="+mn-lt"/>
                <a:ea typeface="+mn-ea"/>
                <a:cs typeface="+mn-cs"/>
              </a:rPr>
              <a:t>.</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85</a:t>
            </a:fld>
            <a:endParaRPr lang="es-ES_tradnl"/>
          </a:p>
        </p:txBody>
      </p:sp>
    </p:spTree>
    <p:extLst>
      <p:ext uri="{BB962C8B-B14F-4D97-AF65-F5344CB8AC3E}">
        <p14:creationId xmlns:p14="http://schemas.microsoft.com/office/powerpoint/2010/main" val="7755121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sz="1200" b="1" kern="1200" dirty="0">
                <a:solidFill>
                  <a:schemeClr val="tx1"/>
                </a:solidFill>
                <a:effectLst/>
                <a:latin typeface="+mn-lt"/>
                <a:ea typeface="+mn-ea"/>
                <a:cs typeface="+mn-cs"/>
              </a:rPr>
              <a:t>PAG 128 </a:t>
            </a:r>
          </a:p>
          <a:p>
            <a:endParaRPr lang="es-UY" sz="1200" b="1" kern="1200" dirty="0">
              <a:solidFill>
                <a:schemeClr val="tx1"/>
              </a:solidFill>
              <a:effectLst/>
              <a:latin typeface="+mn-lt"/>
              <a:ea typeface="+mn-ea"/>
              <a:cs typeface="+mn-cs"/>
            </a:endParaRPr>
          </a:p>
          <a:p>
            <a:r>
              <a:rPr lang="es-UY" sz="1200" b="1" kern="1200" dirty="0">
                <a:solidFill>
                  <a:schemeClr val="tx1"/>
                </a:solidFill>
                <a:effectLst/>
                <a:latin typeface="+mn-lt"/>
                <a:ea typeface="+mn-ea"/>
                <a:cs typeface="+mn-cs"/>
              </a:rPr>
              <a:t>Conclusiones y recomendaciones</a:t>
            </a:r>
            <a:endParaRPr lang="es-ES_tradnl" sz="1200" b="1"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Las evidencias indican que en los pacientes con EPOC el antecedente previo de asma condiciona un aumento en las exacerbaciones, en las hospitalizaciones por exacerbaciones, el uso de recursos de salud, así como mayor declinación de la función pulmonar en los pacientes con asma-EPOC y asma de aparición tardía. </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EVIDENCIA ALTA de que los pacientes con EPOC y antecedente de asma tienen en comparación con los pacientes con EPOC sin antecedente de asma aumento en la frecuencia de exacerbaciones y del uso de recursos sanitarios. Los pacientes con superposición asma-EPOC con asma de aparición tardía presentan mayor deterioro de la función pulmonar. </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EVIDENCIA MODERADA de que el antecedente de Asma no incrementa la mortalidad.</a:t>
            </a:r>
          </a:p>
          <a:p>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RECOMENDACIÓN FUERTE para la búsqueda activa del antecedente de asma en los pacientes con diagnóstico de EPOC.</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86</a:t>
            </a:fld>
            <a:endParaRPr lang="es-ES_tradnl"/>
          </a:p>
        </p:txBody>
      </p:sp>
    </p:spTree>
    <p:extLst>
      <p:ext uri="{BB962C8B-B14F-4D97-AF65-F5344CB8AC3E}">
        <p14:creationId xmlns:p14="http://schemas.microsoft.com/office/powerpoint/2010/main" val="12782449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a:solidFill>
                  <a:schemeClr val="tx1"/>
                </a:solidFill>
                <a:effectLst/>
                <a:latin typeface="+mn-lt"/>
                <a:ea typeface="+mn-ea"/>
                <a:cs typeface="+mn-cs"/>
              </a:rPr>
              <a:t>PAG  133</a:t>
            </a:r>
          </a:p>
          <a:p>
            <a:endParaRPr lang="es-ES_tradnl" sz="1200" b="1"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En cuanto a las exacerbaciones, tanto estudios en atención primaria</a:t>
            </a:r>
            <a:r>
              <a:rPr lang="en-GB" sz="1200" kern="1200" dirty="0">
                <a:solidFill>
                  <a:schemeClr val="tx1"/>
                </a:solidFill>
                <a:effectLst/>
                <a:latin typeface="+mn-lt"/>
                <a:ea typeface="+mn-ea"/>
                <a:cs typeface="+mn-cs"/>
              </a:rPr>
              <a:t>(296,594)</a:t>
            </a:r>
            <a:r>
              <a:rPr lang="es-UY"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centros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especializados</a:t>
            </a:r>
            <a:r>
              <a:rPr lang="es-VE" sz="1200" kern="1200" dirty="0">
                <a:solidFill>
                  <a:schemeClr val="tx1"/>
                </a:solidFill>
                <a:effectLst/>
                <a:latin typeface="+mn-lt"/>
                <a:ea typeface="+mn-ea"/>
                <a:cs typeface="+mn-cs"/>
              </a:rPr>
              <a:t>(593)</a:t>
            </a:r>
            <a:r>
              <a:rPr lang="en-US" sz="1200" kern="12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evidencian una clara relación entre la presencia de comorbilidades y el aumento de ellas. Las comorbilidades que presentan una asociación más fuerte con ≥ 2 exacerbaciones/año son cáncer de pulmón, insuficiencia cardiaca, enfermedad prostática y depresión, en ese orden</a:t>
            </a:r>
            <a:r>
              <a:rPr lang="es-ES" sz="1200" kern="1200" dirty="0">
                <a:solidFill>
                  <a:schemeClr val="tx1"/>
                </a:solidFill>
                <a:effectLst/>
                <a:latin typeface="+mn-lt"/>
                <a:ea typeface="+mn-ea"/>
                <a:cs typeface="+mn-cs"/>
              </a:rPr>
              <a:t>(296).. En </a:t>
            </a:r>
            <a:r>
              <a:rPr lang="es-UY" sz="1200" kern="1200" dirty="0">
                <a:solidFill>
                  <a:schemeClr val="tx1"/>
                </a:solidFill>
                <a:effectLst/>
                <a:latin typeface="+mn-lt"/>
                <a:ea typeface="+mn-ea"/>
                <a:cs typeface="+mn-cs"/>
              </a:rPr>
              <a:t>un estudio sueco, las más relacionadas fueron insuficiencia cardiaca, cardiopatía isquémica, osteoporosis, enfermedad cerebro-vascular y depresión/ansiedad</a:t>
            </a:r>
            <a:r>
              <a:rPr lang="es-ES" sz="1200" kern="1200" dirty="0">
                <a:solidFill>
                  <a:schemeClr val="tx1"/>
                </a:solidFill>
                <a:effectLst/>
                <a:latin typeface="+mn-lt"/>
                <a:ea typeface="+mn-ea"/>
                <a:cs typeface="+mn-cs"/>
              </a:rPr>
              <a:t>(594).</a:t>
            </a:r>
            <a:r>
              <a:rPr lang="es-ES" sz="1200" kern="1200" baseline="300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Nuevamente la diferencia en los estudios puede dar información variada, pero en cuanto a categorías nosológicas, las enfermedades cardiovasculares, respiratorias y psiquiátricas tienden a predominar en la asociación a pacientes con exacerbaciones frecuentes.</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Las comorbilidades deterioran la calidad de vida de los pacientes en general(598), en la EPOC la presencia de más de 1 comorbilidad impacta en forma significativa la calidad de vida</a:t>
            </a:r>
            <a:r>
              <a:rPr lang="en-GB" sz="1200" kern="1200" dirty="0">
                <a:solidFill>
                  <a:schemeClr val="tx1"/>
                </a:solidFill>
                <a:effectLst/>
                <a:latin typeface="+mn-lt"/>
                <a:ea typeface="+mn-ea"/>
                <a:cs typeface="+mn-cs"/>
              </a:rPr>
              <a:t>(590)..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p</a:t>
            </a:r>
            <a:r>
              <a:rPr lang="es-UY" sz="1200" kern="1200" dirty="0">
                <a:solidFill>
                  <a:schemeClr val="tx1"/>
                </a:solidFill>
                <a:effectLst/>
                <a:latin typeface="+mn-lt"/>
                <a:ea typeface="+mn-ea"/>
                <a:cs typeface="+mn-cs"/>
              </a:rPr>
              <a:t>oblación afro-americana (GOLD 2-4)</a:t>
            </a:r>
            <a:r>
              <a:rPr lang="es-VE" sz="1200" kern="1200" dirty="0">
                <a:solidFill>
                  <a:schemeClr val="tx1"/>
                </a:solidFill>
                <a:effectLst/>
                <a:latin typeface="+mn-lt"/>
                <a:ea typeface="+mn-ea"/>
                <a:cs typeface="+mn-cs"/>
              </a:rPr>
              <a:t>(599)</a:t>
            </a:r>
            <a:r>
              <a:rPr lang="es-UY" sz="1200" kern="1200" dirty="0">
                <a:solidFill>
                  <a:schemeClr val="tx1"/>
                </a:solidFill>
                <a:effectLst/>
                <a:latin typeface="+mn-lt"/>
                <a:ea typeface="+mn-ea"/>
                <a:cs typeface="+mn-cs"/>
              </a:rPr>
              <a:t>, las patologías que se asociaron con una diferencia mayor a 4 puntos del cuestionario St. George fueron apnea del sueño, enfermedad cerebro-vascular y reflujo gastro-esofágico. Incluso, se desarrolló el índice COMCOLD</a:t>
            </a:r>
            <a:r>
              <a:rPr lang="es-VE" sz="1200" kern="1200" dirty="0">
                <a:solidFill>
                  <a:schemeClr val="tx1"/>
                </a:solidFill>
                <a:effectLst/>
                <a:latin typeface="+mn-lt"/>
                <a:ea typeface="+mn-ea"/>
                <a:cs typeface="+mn-cs"/>
              </a:rPr>
              <a:t>(591)</a:t>
            </a:r>
            <a:r>
              <a:rPr lang="es-UY" sz="1200" kern="1200" baseline="30000" dirty="0">
                <a:solidFill>
                  <a:schemeClr val="tx1"/>
                </a:solidFill>
                <a:effectLst/>
                <a:latin typeface="+mn-lt"/>
                <a:ea typeface="+mn-ea"/>
                <a:cs typeface="+mn-cs"/>
              </a:rPr>
              <a:t> </a:t>
            </a:r>
            <a:r>
              <a:rPr lang="es-VE" sz="1200" kern="1200" dirty="0">
                <a:solidFill>
                  <a:schemeClr val="tx1"/>
                </a:solidFill>
                <a:effectLst/>
                <a:latin typeface="+mn-lt"/>
                <a:ea typeface="+mn-ea"/>
                <a:cs typeface="+mn-cs"/>
              </a:rPr>
              <a:t>  </a:t>
            </a:r>
            <a:r>
              <a:rPr lang="es-UY" sz="1200" kern="1200" dirty="0">
                <a:solidFill>
                  <a:schemeClr val="tx1"/>
                </a:solidFill>
                <a:effectLst/>
                <a:latin typeface="+mn-lt"/>
                <a:ea typeface="+mn-ea"/>
                <a:cs typeface="+mn-cs"/>
              </a:rPr>
              <a:t>en atención primaria de una población caucásica, en la cual depresión, ansiedad, arteriopatía periférica, enfermedad cerebro-vascular y cardiopatía sintomática, fueron las comorbilidades asociadas a peor calidad de vida. </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87</a:t>
            </a:fld>
            <a:endParaRPr lang="es-ES_tradnl"/>
          </a:p>
        </p:txBody>
      </p:sp>
    </p:spTree>
    <p:extLst>
      <p:ext uri="{BB962C8B-B14F-4D97-AF65-F5344CB8AC3E}">
        <p14:creationId xmlns:p14="http://schemas.microsoft.com/office/powerpoint/2010/main" val="80825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sz="1200" b="1" kern="1200" dirty="0">
                <a:solidFill>
                  <a:schemeClr val="tx1"/>
                </a:solidFill>
                <a:effectLst/>
                <a:latin typeface="+mn-lt"/>
                <a:ea typeface="+mn-ea"/>
                <a:cs typeface="+mn-cs"/>
              </a:rPr>
              <a:t>PAG</a:t>
            </a:r>
          </a:p>
          <a:p>
            <a:r>
              <a:rPr lang="es-UY" sz="1200" b="1" kern="1200" dirty="0">
                <a:solidFill>
                  <a:schemeClr val="tx1"/>
                </a:solidFill>
                <a:effectLst/>
                <a:latin typeface="+mn-lt"/>
                <a:ea typeface="+mn-ea"/>
                <a:cs typeface="+mn-cs"/>
              </a:rPr>
              <a:t>REFERENCIAS</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 	Vestbo J, Hurd SS, Agustí AG, Jones PW, Vogelmeier C, Anzueto A, et al. </a:t>
            </a:r>
            <a:r>
              <a:rPr lang="en-US" sz="1200" kern="1200" dirty="0">
                <a:solidFill>
                  <a:schemeClr val="tx1"/>
                </a:solidFill>
                <a:effectLst/>
                <a:latin typeface="+mn-lt"/>
                <a:ea typeface="+mn-ea"/>
                <a:cs typeface="+mn-cs"/>
              </a:rPr>
              <a:t>Global strategy for the diagnosis, management, and prevention of chronic obstructive pulmonary disease: GOLD executive summary. </a:t>
            </a:r>
            <a:r>
              <a:rPr lang="es-UY" sz="1200" kern="1200" dirty="0">
                <a:solidFill>
                  <a:schemeClr val="tx1"/>
                </a:solidFill>
                <a:effectLst/>
                <a:latin typeface="+mn-lt"/>
                <a:ea typeface="+mn-ea"/>
                <a:cs typeface="+mn-cs"/>
              </a:rPr>
              <a:t>Am J Respir Crit Care Med. 2013 Feb 15;187(4):347–65.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 	Miravitlles M, Soler-Cataluña JJ, Calle M, Molina J, Almagro P, Quintano JA, et al. </a:t>
            </a:r>
            <a:r>
              <a:rPr lang="en-US" sz="1200" kern="1200" dirty="0">
                <a:solidFill>
                  <a:schemeClr val="tx1"/>
                </a:solidFill>
                <a:effectLst/>
                <a:latin typeface="+mn-lt"/>
                <a:ea typeface="+mn-ea"/>
                <a:cs typeface="+mn-cs"/>
              </a:rPr>
              <a:t>Spanish Guidelines for Management of Chronic Obstructive Pulmonary Disease (</a:t>
            </a:r>
            <a:r>
              <a:rPr lang="en-US" sz="1200" kern="1200" dirty="0" err="1">
                <a:solidFill>
                  <a:schemeClr val="tx1"/>
                </a:solidFill>
                <a:effectLst/>
                <a:latin typeface="+mn-lt"/>
                <a:ea typeface="+mn-ea"/>
                <a:cs typeface="+mn-cs"/>
              </a:rPr>
              <a:t>GesEPOC</a:t>
            </a:r>
            <a:r>
              <a:rPr lang="en-US" sz="1200" kern="1200" dirty="0">
                <a:solidFill>
                  <a:schemeClr val="tx1"/>
                </a:solidFill>
                <a:effectLst/>
                <a:latin typeface="+mn-lt"/>
                <a:ea typeface="+mn-ea"/>
                <a:cs typeface="+mn-cs"/>
              </a:rPr>
              <a:t>) 2017. Pharmacological Treatment of Stable Phase. Arch </a:t>
            </a:r>
            <a:r>
              <a:rPr lang="en-US" sz="1200" kern="1200" dirty="0" err="1">
                <a:solidFill>
                  <a:schemeClr val="tx1"/>
                </a:solidFill>
                <a:effectLst/>
                <a:latin typeface="+mn-lt"/>
                <a:ea typeface="+mn-ea"/>
                <a:cs typeface="+mn-cs"/>
              </a:rPr>
              <a:t>Bronconeumol</a:t>
            </a:r>
            <a:r>
              <a:rPr lang="en-US" sz="1200" kern="1200" dirty="0">
                <a:solidFill>
                  <a:schemeClr val="tx1"/>
                </a:solidFill>
                <a:effectLst/>
                <a:latin typeface="+mn-lt"/>
                <a:ea typeface="+mn-ea"/>
                <a:cs typeface="+mn-cs"/>
              </a:rPr>
              <a:t>. 2017 Jun;53(6):324–35.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a:t>
            </a:r>
            <a:r>
              <a:rPr lang="en-US" sz="1200" kern="1200" dirty="0" err="1">
                <a:solidFill>
                  <a:schemeClr val="tx1"/>
                </a:solidFill>
                <a:effectLst/>
                <a:latin typeface="+mn-lt"/>
                <a:ea typeface="+mn-ea"/>
                <a:cs typeface="+mn-cs"/>
              </a:rPr>
              <a:t>Qaseem</a:t>
            </a:r>
            <a:r>
              <a:rPr lang="en-US" sz="1200" kern="1200" dirty="0">
                <a:solidFill>
                  <a:schemeClr val="tx1"/>
                </a:solidFill>
                <a:effectLst/>
                <a:latin typeface="+mn-lt"/>
                <a:ea typeface="+mn-ea"/>
                <a:cs typeface="+mn-cs"/>
              </a:rPr>
              <a:t> A, Wilt TJ, Weinberger SE, </a:t>
            </a:r>
            <a:r>
              <a:rPr lang="en-US" sz="1200" kern="1200" dirty="0" err="1">
                <a:solidFill>
                  <a:schemeClr val="tx1"/>
                </a:solidFill>
                <a:effectLst/>
                <a:latin typeface="+mn-lt"/>
                <a:ea typeface="+mn-ea"/>
                <a:cs typeface="+mn-cs"/>
              </a:rPr>
              <a:t>Hanania</a:t>
            </a:r>
            <a:r>
              <a:rPr lang="en-US" sz="1200" kern="1200" dirty="0">
                <a:solidFill>
                  <a:schemeClr val="tx1"/>
                </a:solidFill>
                <a:effectLst/>
                <a:latin typeface="+mn-lt"/>
                <a:ea typeface="+mn-ea"/>
                <a:cs typeface="+mn-cs"/>
              </a:rPr>
              <a:t> NA, </a:t>
            </a:r>
            <a:r>
              <a:rPr lang="en-US" sz="1200" kern="1200" dirty="0" err="1">
                <a:solidFill>
                  <a:schemeClr val="tx1"/>
                </a:solidFill>
                <a:effectLst/>
                <a:latin typeface="+mn-lt"/>
                <a:ea typeface="+mn-ea"/>
                <a:cs typeface="+mn-cs"/>
              </a:rPr>
              <a:t>Criner</a:t>
            </a:r>
            <a:r>
              <a:rPr lang="en-US" sz="1200" kern="1200" dirty="0">
                <a:solidFill>
                  <a:schemeClr val="tx1"/>
                </a:solidFill>
                <a:effectLst/>
                <a:latin typeface="+mn-lt"/>
                <a:ea typeface="+mn-ea"/>
                <a:cs typeface="+mn-cs"/>
              </a:rPr>
              <a:t> G, van der </a:t>
            </a:r>
            <a:r>
              <a:rPr lang="en-US" sz="1200" kern="1200" dirty="0" err="1">
                <a:solidFill>
                  <a:schemeClr val="tx1"/>
                </a:solidFill>
                <a:effectLst/>
                <a:latin typeface="+mn-lt"/>
                <a:ea typeface="+mn-ea"/>
                <a:cs typeface="+mn-cs"/>
              </a:rPr>
              <a:t>Molen</a:t>
            </a:r>
            <a:r>
              <a:rPr lang="en-US" sz="1200" kern="1200" dirty="0">
                <a:solidFill>
                  <a:schemeClr val="tx1"/>
                </a:solidFill>
                <a:effectLst/>
                <a:latin typeface="+mn-lt"/>
                <a:ea typeface="+mn-ea"/>
                <a:cs typeface="+mn-cs"/>
              </a:rPr>
              <a:t> T, et al. Diagnosis and management of stable chronic obstructive pulmonary disease: a clinical practice guideline update from the American College of Physicians, American College of Chest Physicians, American Thoracic Society, and European Respiratory Society. Ann Intern Med. 2011 Aug 2;155(3):179–91.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a:t>
            </a:r>
            <a:r>
              <a:rPr lang="en-US" sz="1200" kern="1200" dirty="0" err="1">
                <a:solidFill>
                  <a:schemeClr val="tx1"/>
                </a:solidFill>
                <a:effectLst/>
                <a:latin typeface="+mn-lt"/>
                <a:ea typeface="+mn-ea"/>
                <a:cs typeface="+mn-cs"/>
              </a:rPr>
              <a:t>Marciniuk</a:t>
            </a:r>
            <a:r>
              <a:rPr lang="en-US" sz="1200" kern="1200" dirty="0">
                <a:solidFill>
                  <a:schemeClr val="tx1"/>
                </a:solidFill>
                <a:effectLst/>
                <a:latin typeface="+mn-lt"/>
                <a:ea typeface="+mn-ea"/>
                <a:cs typeface="+mn-cs"/>
              </a:rPr>
              <a:t> DD, </a:t>
            </a:r>
            <a:r>
              <a:rPr lang="en-US" sz="1200" kern="1200" dirty="0" err="1">
                <a:solidFill>
                  <a:schemeClr val="tx1"/>
                </a:solidFill>
                <a:effectLst/>
                <a:latin typeface="+mn-lt"/>
                <a:ea typeface="+mn-ea"/>
                <a:cs typeface="+mn-cs"/>
              </a:rPr>
              <a:t>Goodridge</a:t>
            </a:r>
            <a:r>
              <a:rPr lang="en-US" sz="1200" kern="1200" dirty="0">
                <a:solidFill>
                  <a:schemeClr val="tx1"/>
                </a:solidFill>
                <a:effectLst/>
                <a:latin typeface="+mn-lt"/>
                <a:ea typeface="+mn-ea"/>
                <a:cs typeface="+mn-cs"/>
              </a:rPr>
              <a:t> D, Hernandez P, Rocker G, </a:t>
            </a:r>
            <a:r>
              <a:rPr lang="en-US" sz="1200" kern="1200" dirty="0" err="1">
                <a:solidFill>
                  <a:schemeClr val="tx1"/>
                </a:solidFill>
                <a:effectLst/>
                <a:latin typeface="+mn-lt"/>
                <a:ea typeface="+mn-ea"/>
                <a:cs typeface="+mn-cs"/>
              </a:rPr>
              <a:t>Balter</a:t>
            </a:r>
            <a:r>
              <a:rPr lang="en-US" sz="1200" kern="1200" dirty="0">
                <a:solidFill>
                  <a:schemeClr val="tx1"/>
                </a:solidFill>
                <a:effectLst/>
                <a:latin typeface="+mn-lt"/>
                <a:ea typeface="+mn-ea"/>
                <a:cs typeface="+mn-cs"/>
              </a:rPr>
              <a:t> M, Bailey P, et al. Managing dyspnea in patients with advanced chronic obstructive pulmonary disease: a Canadian Thoracic Society clinical practice guideline. Can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2011;18(2):69–78.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a:t>
            </a:r>
            <a:r>
              <a:rPr lang="en-US" sz="1200" kern="1200" dirty="0" err="1">
                <a:solidFill>
                  <a:schemeClr val="tx1"/>
                </a:solidFill>
                <a:effectLst/>
                <a:latin typeface="+mn-lt"/>
                <a:ea typeface="+mn-ea"/>
                <a:cs typeface="+mn-cs"/>
              </a:rPr>
              <a:t>Fervers</a:t>
            </a:r>
            <a:r>
              <a:rPr lang="en-US" sz="1200" kern="1200" dirty="0">
                <a:solidFill>
                  <a:schemeClr val="tx1"/>
                </a:solidFill>
                <a:effectLst/>
                <a:latin typeface="+mn-lt"/>
                <a:ea typeface="+mn-ea"/>
                <a:cs typeface="+mn-cs"/>
              </a:rPr>
              <a:t> B, Burgers JS, </a:t>
            </a:r>
            <a:r>
              <a:rPr lang="en-US" sz="1200" kern="1200" dirty="0" err="1">
                <a:solidFill>
                  <a:schemeClr val="tx1"/>
                </a:solidFill>
                <a:effectLst/>
                <a:latin typeface="+mn-lt"/>
                <a:ea typeface="+mn-ea"/>
                <a:cs typeface="+mn-cs"/>
              </a:rPr>
              <a:t>Haugh</a:t>
            </a:r>
            <a:r>
              <a:rPr lang="en-US" sz="1200" kern="1200" dirty="0">
                <a:solidFill>
                  <a:schemeClr val="tx1"/>
                </a:solidFill>
                <a:effectLst/>
                <a:latin typeface="+mn-lt"/>
                <a:ea typeface="+mn-ea"/>
                <a:cs typeface="+mn-cs"/>
              </a:rPr>
              <a:t> MC, </a:t>
            </a:r>
            <a:r>
              <a:rPr lang="en-US" sz="1200" kern="1200" dirty="0" err="1">
                <a:solidFill>
                  <a:schemeClr val="tx1"/>
                </a:solidFill>
                <a:effectLst/>
                <a:latin typeface="+mn-lt"/>
                <a:ea typeface="+mn-ea"/>
                <a:cs typeface="+mn-cs"/>
              </a:rPr>
              <a:t>Latreille</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Mlika-Cabanne</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Paquet</a:t>
            </a:r>
            <a:r>
              <a:rPr lang="en-US" sz="1200" kern="1200" dirty="0">
                <a:solidFill>
                  <a:schemeClr val="tx1"/>
                </a:solidFill>
                <a:effectLst/>
                <a:latin typeface="+mn-lt"/>
                <a:ea typeface="+mn-ea"/>
                <a:cs typeface="+mn-cs"/>
              </a:rPr>
              <a:t> L, et al. Adaptation of clinical guidelines: literature review and proposition for a framework and procedure.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Qual</a:t>
            </a:r>
            <a:r>
              <a:rPr lang="en-US" sz="1200" kern="1200" dirty="0">
                <a:solidFill>
                  <a:schemeClr val="tx1"/>
                </a:solidFill>
                <a:effectLst/>
                <a:latin typeface="+mn-lt"/>
                <a:ea typeface="+mn-ea"/>
                <a:cs typeface="+mn-cs"/>
              </a:rPr>
              <a:t> Health Care. 2006 Jun;18(3):167–76.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 	</a:t>
            </a:r>
            <a:r>
              <a:rPr lang="en-US" sz="1200" kern="1200" dirty="0" err="1">
                <a:solidFill>
                  <a:schemeClr val="tx1"/>
                </a:solidFill>
                <a:effectLst/>
                <a:latin typeface="+mn-lt"/>
                <a:ea typeface="+mn-ea"/>
                <a:cs typeface="+mn-cs"/>
              </a:rPr>
              <a:t>Guyatt</a:t>
            </a:r>
            <a:r>
              <a:rPr lang="en-US" sz="1200" kern="1200" dirty="0">
                <a:solidFill>
                  <a:schemeClr val="tx1"/>
                </a:solidFill>
                <a:effectLst/>
                <a:latin typeface="+mn-lt"/>
                <a:ea typeface="+mn-ea"/>
                <a:cs typeface="+mn-cs"/>
              </a:rPr>
              <a:t> GH, </a:t>
            </a:r>
            <a:r>
              <a:rPr lang="en-US" sz="1200" kern="1200" dirty="0" err="1">
                <a:solidFill>
                  <a:schemeClr val="tx1"/>
                </a:solidFill>
                <a:effectLst/>
                <a:latin typeface="+mn-lt"/>
                <a:ea typeface="+mn-ea"/>
                <a:cs typeface="+mn-cs"/>
              </a:rPr>
              <a:t>Oxman</a:t>
            </a:r>
            <a:r>
              <a:rPr lang="en-US" sz="1200" kern="1200" dirty="0">
                <a:solidFill>
                  <a:schemeClr val="tx1"/>
                </a:solidFill>
                <a:effectLst/>
                <a:latin typeface="+mn-lt"/>
                <a:ea typeface="+mn-ea"/>
                <a:cs typeface="+mn-cs"/>
              </a:rPr>
              <a:t> AD, Kunz R, Atkins D, </a:t>
            </a:r>
            <a:r>
              <a:rPr lang="en-US" sz="1200" kern="1200" dirty="0" err="1">
                <a:solidFill>
                  <a:schemeClr val="tx1"/>
                </a:solidFill>
                <a:effectLst/>
                <a:latin typeface="+mn-lt"/>
                <a:ea typeface="+mn-ea"/>
                <a:cs typeface="+mn-cs"/>
              </a:rPr>
              <a:t>Brozek</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Vist</a:t>
            </a:r>
            <a:r>
              <a:rPr lang="en-US" sz="1200" kern="1200" dirty="0">
                <a:solidFill>
                  <a:schemeClr val="tx1"/>
                </a:solidFill>
                <a:effectLst/>
                <a:latin typeface="+mn-lt"/>
                <a:ea typeface="+mn-ea"/>
                <a:cs typeface="+mn-cs"/>
              </a:rPr>
              <a:t> G, et al. GRADE guidelines: 2. Framing the question and deciding on important outcomes. J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Epidemiol</a:t>
            </a:r>
            <a:r>
              <a:rPr lang="en-US" sz="1200" kern="1200" dirty="0">
                <a:solidFill>
                  <a:schemeClr val="tx1"/>
                </a:solidFill>
                <a:effectLst/>
                <a:latin typeface="+mn-lt"/>
                <a:ea typeface="+mn-ea"/>
                <a:cs typeface="+mn-cs"/>
              </a:rPr>
              <a:t>. 2011 Apr;64(4):395–400.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 	</a:t>
            </a:r>
            <a:r>
              <a:rPr lang="en-US" sz="1200" kern="1200" dirty="0" err="1">
                <a:solidFill>
                  <a:schemeClr val="tx1"/>
                </a:solidFill>
                <a:effectLst/>
                <a:latin typeface="+mn-lt"/>
                <a:ea typeface="+mn-ea"/>
                <a:cs typeface="+mn-cs"/>
              </a:rPr>
              <a:t>Glasziou</a:t>
            </a:r>
            <a:r>
              <a:rPr lang="en-US" sz="1200" kern="1200" dirty="0">
                <a:solidFill>
                  <a:schemeClr val="tx1"/>
                </a:solidFill>
                <a:effectLst/>
                <a:latin typeface="+mn-lt"/>
                <a:ea typeface="+mn-ea"/>
                <a:cs typeface="+mn-cs"/>
              </a:rPr>
              <a:t> P, Del Mar CH SJ. Evidence-based Medicine Workbook. Finding and applying the best evidence to improve patient care. BMJ Publishing Group; 2003. 49 p.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 	</a:t>
            </a:r>
            <a:r>
              <a:rPr lang="en-US" sz="1200" kern="1200" dirty="0" err="1">
                <a:solidFill>
                  <a:schemeClr val="tx1"/>
                </a:solidFill>
                <a:effectLst/>
                <a:latin typeface="+mn-lt"/>
                <a:ea typeface="+mn-ea"/>
                <a:cs typeface="+mn-cs"/>
              </a:rPr>
              <a:t>Guyatt</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Gutterman</a:t>
            </a:r>
            <a:r>
              <a:rPr lang="en-US" sz="1200" kern="1200" dirty="0">
                <a:solidFill>
                  <a:schemeClr val="tx1"/>
                </a:solidFill>
                <a:effectLst/>
                <a:latin typeface="+mn-lt"/>
                <a:ea typeface="+mn-ea"/>
                <a:cs typeface="+mn-cs"/>
              </a:rPr>
              <a:t> D, Baumann MH, </a:t>
            </a:r>
            <a:r>
              <a:rPr lang="en-US" sz="1200" kern="1200" dirty="0" err="1">
                <a:solidFill>
                  <a:schemeClr val="tx1"/>
                </a:solidFill>
                <a:effectLst/>
                <a:latin typeface="+mn-lt"/>
                <a:ea typeface="+mn-ea"/>
                <a:cs typeface="+mn-cs"/>
              </a:rPr>
              <a:t>Addrizzo</a:t>
            </a:r>
            <a:r>
              <a:rPr lang="en-US" sz="1200" kern="1200" dirty="0">
                <a:solidFill>
                  <a:schemeClr val="tx1"/>
                </a:solidFill>
                <a:effectLst/>
                <a:latin typeface="+mn-lt"/>
                <a:ea typeface="+mn-ea"/>
                <a:cs typeface="+mn-cs"/>
              </a:rPr>
              <a:t>-Harris D, </a:t>
            </a:r>
            <a:r>
              <a:rPr lang="en-US" sz="1200" kern="1200" dirty="0" err="1">
                <a:solidFill>
                  <a:schemeClr val="tx1"/>
                </a:solidFill>
                <a:effectLst/>
                <a:latin typeface="+mn-lt"/>
                <a:ea typeface="+mn-ea"/>
                <a:cs typeface="+mn-cs"/>
              </a:rPr>
              <a:t>Hylek</a:t>
            </a:r>
            <a:r>
              <a:rPr lang="en-US" sz="1200" kern="1200" dirty="0">
                <a:solidFill>
                  <a:schemeClr val="tx1"/>
                </a:solidFill>
                <a:effectLst/>
                <a:latin typeface="+mn-lt"/>
                <a:ea typeface="+mn-ea"/>
                <a:cs typeface="+mn-cs"/>
              </a:rPr>
              <a:t> EM, Phillips B, et al. Grading strength of recommendations and quality of evidence in clinical guidelines: report from an </a:t>
            </a:r>
            <a:r>
              <a:rPr lang="en-US" sz="1200" kern="1200" dirty="0" err="1">
                <a:solidFill>
                  <a:schemeClr val="tx1"/>
                </a:solidFill>
                <a:effectLst/>
                <a:latin typeface="+mn-lt"/>
                <a:ea typeface="+mn-ea"/>
                <a:cs typeface="+mn-cs"/>
              </a:rPr>
              <a:t>american</a:t>
            </a:r>
            <a:r>
              <a:rPr lang="en-US" sz="1200" kern="1200" dirty="0">
                <a:solidFill>
                  <a:schemeClr val="tx1"/>
                </a:solidFill>
                <a:effectLst/>
                <a:latin typeface="+mn-lt"/>
                <a:ea typeface="+mn-ea"/>
                <a:cs typeface="+mn-cs"/>
              </a:rPr>
              <a:t> college of chest physicians task force. </a:t>
            </a:r>
            <a:r>
              <a:rPr lang="es-UY" sz="1200" kern="1200" dirty="0">
                <a:solidFill>
                  <a:schemeClr val="tx1"/>
                </a:solidFill>
                <a:effectLst/>
                <a:latin typeface="+mn-lt"/>
                <a:ea typeface="+mn-ea"/>
                <a:cs typeface="+mn-cs"/>
              </a:rPr>
              <a:t>Chest. 2006 Jan;129(1):174–81.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9. 	Montes de Oca M, López Varela MV, Acuña A, Schiavi E, Rey MA, Jardim J, et al. Guía de práctica clínica de la enfermedad pulmonar obstructiva crónica (EPOC) ALAT-2014: Preguntas y respuestas. Arch Bronconeumol. 2015 Aug;51(8):403–16.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10. 	Casanova C, de Torres JP, Aguirre-Jaíme A, Pinto-Plata V, Marin JM, Cordoba E, et al. </a:t>
            </a:r>
            <a:r>
              <a:rPr lang="en-US" sz="1200" kern="1200" dirty="0">
                <a:solidFill>
                  <a:schemeClr val="tx1"/>
                </a:solidFill>
                <a:effectLst/>
                <a:latin typeface="+mn-lt"/>
                <a:ea typeface="+mn-ea"/>
                <a:cs typeface="+mn-cs"/>
              </a:rPr>
              <a:t>The progression of chronic obstructive pulmonary disease is heterogeneous: the experience of the BODE cohort.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2011 Nov 1;184(9):1015–21.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 	Nishimura M, Makita H, Nagai K, Konno S, </a:t>
            </a:r>
            <a:r>
              <a:rPr lang="en-US" sz="1200" kern="1200" dirty="0" err="1">
                <a:solidFill>
                  <a:schemeClr val="tx1"/>
                </a:solidFill>
                <a:effectLst/>
                <a:latin typeface="+mn-lt"/>
                <a:ea typeface="+mn-ea"/>
                <a:cs typeface="+mn-cs"/>
              </a:rPr>
              <a:t>Nasuhara</a:t>
            </a:r>
            <a:r>
              <a:rPr lang="en-US" sz="1200" kern="1200" dirty="0">
                <a:solidFill>
                  <a:schemeClr val="tx1"/>
                </a:solidFill>
                <a:effectLst/>
                <a:latin typeface="+mn-lt"/>
                <a:ea typeface="+mn-ea"/>
                <a:cs typeface="+mn-cs"/>
              </a:rPr>
              <a:t> Y, Hasegawa M, et al. Annual change in pulmonary function and clinical phenotype in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2012 Jan 1;185(1):44–52.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Edwards LD, Scanlon PD, Yates JC, </a:t>
            </a:r>
            <a:r>
              <a:rPr lang="en-US" sz="1200" kern="1200" dirty="0" err="1">
                <a:solidFill>
                  <a:schemeClr val="tx1"/>
                </a:solidFill>
                <a:effectLst/>
                <a:latin typeface="+mn-lt"/>
                <a:ea typeface="+mn-ea"/>
                <a:cs typeface="+mn-cs"/>
              </a:rPr>
              <a:t>Agusti</a:t>
            </a:r>
            <a:r>
              <a:rPr lang="en-US" sz="1200" kern="1200" dirty="0">
                <a:solidFill>
                  <a:schemeClr val="tx1"/>
                </a:solidFill>
                <a:effectLst/>
                <a:latin typeface="+mn-lt"/>
                <a:ea typeface="+mn-ea"/>
                <a:cs typeface="+mn-cs"/>
              </a:rPr>
              <a:t> A, Bakke P, et al. Changes in forced expiratory volume in 1 second over time in COPD.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2011 Sep 29;365(13):1184–92.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13. 	Celli BR, </a:t>
            </a:r>
            <a:r>
              <a:rPr lang="en-US" sz="1200" kern="1200" dirty="0" err="1">
                <a:solidFill>
                  <a:schemeClr val="tx1"/>
                </a:solidFill>
                <a:effectLst/>
                <a:latin typeface="+mn-lt"/>
                <a:ea typeface="+mn-ea"/>
                <a:cs typeface="+mn-cs"/>
              </a:rPr>
              <a:t>MacNee</a:t>
            </a:r>
            <a:r>
              <a:rPr lang="en-US" sz="1200" kern="1200" dirty="0">
                <a:solidFill>
                  <a:schemeClr val="tx1"/>
                </a:solidFill>
                <a:effectLst/>
                <a:latin typeface="+mn-lt"/>
                <a:ea typeface="+mn-ea"/>
                <a:cs typeface="+mn-cs"/>
              </a:rPr>
              <a:t> W. Standards for the diagnosis and treatment of patients with COPD: a summary of the ATS/ERS position paper.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2004 Jun;23(6):932–46.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14. 	Hurd SS,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C. COPD: good lung health is the key. Lancet. 2005 Nov 26;366(9500):1832–4.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15. 	Lozano R, </a:t>
            </a:r>
            <a:r>
              <a:rPr lang="en-US" sz="1200" kern="1200" dirty="0" err="1">
                <a:solidFill>
                  <a:schemeClr val="tx1"/>
                </a:solidFill>
                <a:effectLst/>
                <a:latin typeface="+mn-lt"/>
                <a:ea typeface="+mn-ea"/>
                <a:cs typeface="+mn-cs"/>
              </a:rPr>
              <a:t>Naghavi</a:t>
            </a:r>
            <a:r>
              <a:rPr lang="en-US" sz="1200" kern="1200" dirty="0">
                <a:solidFill>
                  <a:schemeClr val="tx1"/>
                </a:solidFill>
                <a:effectLst/>
                <a:latin typeface="+mn-lt"/>
                <a:ea typeface="+mn-ea"/>
                <a:cs typeface="+mn-cs"/>
              </a:rPr>
              <a:t> M, Foreman K, Lim S, Shibuya K, </a:t>
            </a:r>
            <a:r>
              <a:rPr lang="en-US" sz="1200" kern="1200" dirty="0" err="1">
                <a:solidFill>
                  <a:schemeClr val="tx1"/>
                </a:solidFill>
                <a:effectLst/>
                <a:latin typeface="+mn-lt"/>
                <a:ea typeface="+mn-ea"/>
                <a:cs typeface="+mn-cs"/>
              </a:rPr>
              <a:t>Aboyans</a:t>
            </a:r>
            <a:r>
              <a:rPr lang="en-US" sz="1200" kern="1200" dirty="0">
                <a:solidFill>
                  <a:schemeClr val="tx1"/>
                </a:solidFill>
                <a:effectLst/>
                <a:latin typeface="+mn-lt"/>
                <a:ea typeface="+mn-ea"/>
                <a:cs typeface="+mn-cs"/>
              </a:rPr>
              <a:t> V, et al. Global and regional mortality from 235 causes of death for 20 age groups in 1990 and 2010: a systematic analysis for the Global Burden of Disease Study 2010. Lancet. 2012 Dec 15;380(9859):2095–128.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16. 	</a:t>
            </a:r>
            <a:r>
              <a:rPr lang="en-US" sz="1200" kern="1200" dirty="0" err="1">
                <a:solidFill>
                  <a:schemeClr val="tx1"/>
                </a:solidFill>
                <a:effectLst/>
                <a:latin typeface="+mn-lt"/>
                <a:ea typeface="+mn-ea"/>
                <a:cs typeface="+mn-cs"/>
              </a:rPr>
              <a:t>Bousquet</a:t>
            </a:r>
            <a:r>
              <a:rPr lang="en-US" sz="1200" kern="1200" dirty="0">
                <a:solidFill>
                  <a:schemeClr val="tx1"/>
                </a:solidFill>
                <a:effectLst/>
                <a:latin typeface="+mn-lt"/>
                <a:ea typeface="+mn-ea"/>
                <a:cs typeface="+mn-cs"/>
              </a:rPr>
              <a:t> J, Kiley J, Bateman ED, </a:t>
            </a:r>
            <a:r>
              <a:rPr lang="en-US" sz="1200" kern="1200" dirty="0" err="1">
                <a:solidFill>
                  <a:schemeClr val="tx1"/>
                </a:solidFill>
                <a:effectLst/>
                <a:latin typeface="+mn-lt"/>
                <a:ea typeface="+mn-ea"/>
                <a:cs typeface="+mn-cs"/>
              </a:rPr>
              <a:t>Viegi</a:t>
            </a:r>
            <a:r>
              <a:rPr lang="en-US" sz="1200" kern="1200" dirty="0">
                <a:solidFill>
                  <a:schemeClr val="tx1"/>
                </a:solidFill>
                <a:effectLst/>
                <a:latin typeface="+mn-lt"/>
                <a:ea typeface="+mn-ea"/>
                <a:cs typeface="+mn-cs"/>
              </a:rPr>
              <a:t> G, Cruz  a a, </a:t>
            </a:r>
            <a:r>
              <a:rPr lang="en-US" sz="1200" kern="1200" dirty="0" err="1">
                <a:solidFill>
                  <a:schemeClr val="tx1"/>
                </a:solidFill>
                <a:effectLst/>
                <a:latin typeface="+mn-lt"/>
                <a:ea typeface="+mn-ea"/>
                <a:cs typeface="+mn-cs"/>
              </a:rPr>
              <a:t>Khaltaev</a:t>
            </a:r>
            <a:r>
              <a:rPr lang="en-US" sz="1200" kern="1200" dirty="0">
                <a:solidFill>
                  <a:schemeClr val="tx1"/>
                </a:solidFill>
                <a:effectLst/>
                <a:latin typeface="+mn-lt"/>
                <a:ea typeface="+mn-ea"/>
                <a:cs typeface="+mn-cs"/>
              </a:rPr>
              <a:t> N, et al. </a:t>
            </a:r>
            <a:r>
              <a:rPr lang="en-US" sz="1200" kern="1200" dirty="0" err="1">
                <a:solidFill>
                  <a:schemeClr val="tx1"/>
                </a:solidFill>
                <a:effectLst/>
                <a:latin typeface="+mn-lt"/>
                <a:ea typeface="+mn-ea"/>
                <a:cs typeface="+mn-cs"/>
              </a:rPr>
              <a:t>Prioritised</a:t>
            </a:r>
            <a:r>
              <a:rPr lang="en-US" sz="1200" kern="1200" dirty="0">
                <a:solidFill>
                  <a:schemeClr val="tx1"/>
                </a:solidFill>
                <a:effectLst/>
                <a:latin typeface="+mn-lt"/>
                <a:ea typeface="+mn-ea"/>
                <a:cs typeface="+mn-cs"/>
              </a:rPr>
              <a:t> research agenda for prevention and control of chronic respiratory diseases.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2010;36:995–1001.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17. 	</a:t>
            </a:r>
            <a:r>
              <a:rPr lang="en-US" sz="1200" kern="1200" dirty="0" err="1">
                <a:solidFill>
                  <a:schemeClr val="tx1"/>
                </a:solidFill>
                <a:effectLst/>
                <a:latin typeface="+mn-lt"/>
                <a:ea typeface="+mn-ea"/>
                <a:cs typeface="+mn-cs"/>
              </a:rPr>
              <a:t>Mannino</a:t>
            </a:r>
            <a:r>
              <a:rPr lang="en-US" sz="1200" kern="1200" dirty="0">
                <a:solidFill>
                  <a:schemeClr val="tx1"/>
                </a:solidFill>
                <a:effectLst/>
                <a:latin typeface="+mn-lt"/>
                <a:ea typeface="+mn-ea"/>
                <a:cs typeface="+mn-cs"/>
              </a:rPr>
              <a:t> DM, </a:t>
            </a:r>
            <a:r>
              <a:rPr lang="en-US" sz="1200" kern="1200" dirty="0" err="1">
                <a:solidFill>
                  <a:schemeClr val="tx1"/>
                </a:solidFill>
                <a:effectLst/>
                <a:latin typeface="+mn-lt"/>
                <a:ea typeface="+mn-ea"/>
                <a:cs typeface="+mn-cs"/>
              </a:rPr>
              <a:t>Buist</a:t>
            </a:r>
            <a:r>
              <a:rPr lang="en-US" sz="1200" kern="1200" dirty="0">
                <a:solidFill>
                  <a:schemeClr val="tx1"/>
                </a:solidFill>
                <a:effectLst/>
                <a:latin typeface="+mn-lt"/>
                <a:ea typeface="+mn-ea"/>
                <a:cs typeface="+mn-cs"/>
              </a:rPr>
              <a:t> AS. Global burden of COPD: risk factors, prevalence, and future trends. Lancet. 2007;370:765–73.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 	Ford ES, </a:t>
            </a:r>
            <a:r>
              <a:rPr lang="en-US" sz="1200" kern="1200" dirty="0" err="1">
                <a:solidFill>
                  <a:schemeClr val="tx1"/>
                </a:solidFill>
                <a:effectLst/>
                <a:latin typeface="+mn-lt"/>
                <a:ea typeface="+mn-ea"/>
                <a:cs typeface="+mn-cs"/>
              </a:rPr>
              <a:t>Mannino</a:t>
            </a:r>
            <a:r>
              <a:rPr lang="en-US" sz="1200" kern="1200" dirty="0">
                <a:solidFill>
                  <a:schemeClr val="tx1"/>
                </a:solidFill>
                <a:effectLst/>
                <a:latin typeface="+mn-lt"/>
                <a:ea typeface="+mn-ea"/>
                <a:cs typeface="+mn-cs"/>
              </a:rPr>
              <a:t> DM, Zhao G, Li C, Croft JB. Changes in mortality among US adults with COPD in two national cohorts recruited from 1971-1975 and 1988-1994. Chest. 2012 Jan;141(1):101–10.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19. 	Rycroft CE, </a:t>
            </a:r>
            <a:r>
              <a:rPr lang="en-US" sz="1200" kern="1200" dirty="0" err="1">
                <a:solidFill>
                  <a:schemeClr val="tx1"/>
                </a:solidFill>
                <a:effectLst/>
                <a:latin typeface="+mn-lt"/>
                <a:ea typeface="+mn-ea"/>
                <a:cs typeface="+mn-cs"/>
              </a:rPr>
              <a:t>Heyes</a:t>
            </a:r>
            <a:r>
              <a:rPr lang="en-US" sz="1200" kern="1200" dirty="0">
                <a:solidFill>
                  <a:schemeClr val="tx1"/>
                </a:solidFill>
                <a:effectLst/>
                <a:latin typeface="+mn-lt"/>
                <a:ea typeface="+mn-ea"/>
                <a:cs typeface="+mn-cs"/>
              </a:rPr>
              <a:t> A, Lanza L, Becker K. Epidemiology of chronic obstructive pulmonary disease: a literature review.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2012 Jan;7:457–94.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 	Ford ES, Croft JB, </a:t>
            </a:r>
            <a:r>
              <a:rPr lang="en-US" sz="1200" kern="1200" dirty="0" err="1">
                <a:solidFill>
                  <a:schemeClr val="tx1"/>
                </a:solidFill>
                <a:effectLst/>
                <a:latin typeface="+mn-lt"/>
                <a:ea typeface="+mn-ea"/>
                <a:cs typeface="+mn-cs"/>
              </a:rPr>
              <a:t>Mannino</a:t>
            </a:r>
            <a:r>
              <a:rPr lang="en-US" sz="1200" kern="1200" dirty="0">
                <a:solidFill>
                  <a:schemeClr val="tx1"/>
                </a:solidFill>
                <a:effectLst/>
                <a:latin typeface="+mn-lt"/>
                <a:ea typeface="+mn-ea"/>
                <a:cs typeface="+mn-cs"/>
              </a:rPr>
              <a:t> DM, Wheaton AG, Zhang X, Giles WH. COPD surveillance--United States, 1999-2011. Chest. 2013 Jul;144(1):284–305.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21. 	</a:t>
            </a:r>
            <a:r>
              <a:rPr lang="en-US" sz="1200" kern="1200" dirty="0" err="1">
                <a:solidFill>
                  <a:schemeClr val="tx1"/>
                </a:solidFill>
                <a:effectLst/>
                <a:latin typeface="+mn-lt"/>
                <a:ea typeface="+mn-ea"/>
                <a:cs typeface="+mn-cs"/>
              </a:rPr>
              <a:t>Gershon</a:t>
            </a:r>
            <a:r>
              <a:rPr lang="en-US" sz="1200" kern="1200" dirty="0">
                <a:solidFill>
                  <a:schemeClr val="tx1"/>
                </a:solidFill>
                <a:effectLst/>
                <a:latin typeface="+mn-lt"/>
                <a:ea typeface="+mn-ea"/>
                <a:cs typeface="+mn-cs"/>
              </a:rPr>
              <a:t> AS, Wang C, Wilton AS, </a:t>
            </a:r>
            <a:r>
              <a:rPr lang="en-US" sz="1200" kern="1200" dirty="0" err="1">
                <a:solidFill>
                  <a:schemeClr val="tx1"/>
                </a:solidFill>
                <a:effectLst/>
                <a:latin typeface="+mn-lt"/>
                <a:ea typeface="+mn-ea"/>
                <a:cs typeface="+mn-cs"/>
              </a:rPr>
              <a:t>Raut</a:t>
            </a:r>
            <a:r>
              <a:rPr lang="en-US" sz="1200" kern="1200" dirty="0">
                <a:solidFill>
                  <a:schemeClr val="tx1"/>
                </a:solidFill>
                <a:effectLst/>
                <a:latin typeface="+mn-lt"/>
                <a:ea typeface="+mn-ea"/>
                <a:cs typeface="+mn-cs"/>
              </a:rPr>
              <a:t> R, To T. Trends in chronic obstructive pulmonary disease prevalence, incidence, and mortality in </a:t>
            </a:r>
            <a:r>
              <a:rPr lang="en-US" sz="1200" kern="1200" dirty="0" err="1">
                <a:solidFill>
                  <a:schemeClr val="tx1"/>
                </a:solidFill>
                <a:effectLst/>
                <a:latin typeface="+mn-lt"/>
                <a:ea typeface="+mn-ea"/>
                <a:cs typeface="+mn-cs"/>
              </a:rPr>
              <a:t>ontario</a:t>
            </a:r>
            <a:r>
              <a:rPr lang="en-US" sz="1200" kern="1200" dirty="0">
                <a:solidFill>
                  <a:schemeClr val="tx1"/>
                </a:solidFill>
                <a:effectLst/>
                <a:latin typeface="+mn-lt"/>
                <a:ea typeface="+mn-ea"/>
                <a:cs typeface="+mn-cs"/>
              </a:rPr>
              <a:t>, Canada, 1996 to 2007: a population-based study. Arch Intern Med. 2010 Mar 22;170(6):560–5.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22. 	</a:t>
            </a:r>
            <a:r>
              <a:rPr lang="en-US" sz="1200" kern="1200" dirty="0" err="1">
                <a:solidFill>
                  <a:schemeClr val="tx1"/>
                </a:solidFill>
                <a:effectLst/>
                <a:latin typeface="+mn-lt"/>
                <a:ea typeface="+mn-ea"/>
                <a:cs typeface="+mn-cs"/>
              </a:rPr>
              <a:t>Mannino</a:t>
            </a:r>
            <a:r>
              <a:rPr lang="en-US" sz="1200" kern="1200" dirty="0">
                <a:solidFill>
                  <a:schemeClr val="tx1"/>
                </a:solidFill>
                <a:effectLst/>
                <a:latin typeface="+mn-lt"/>
                <a:ea typeface="+mn-ea"/>
                <a:cs typeface="+mn-cs"/>
              </a:rPr>
              <a:t> DM, Gagnon RC, Petty TL, </a:t>
            </a:r>
            <a:r>
              <a:rPr lang="en-US" sz="1200" kern="1200" dirty="0" err="1">
                <a:solidFill>
                  <a:schemeClr val="tx1"/>
                </a:solidFill>
                <a:effectLst/>
                <a:latin typeface="+mn-lt"/>
                <a:ea typeface="+mn-ea"/>
                <a:cs typeface="+mn-cs"/>
              </a:rPr>
              <a:t>Lydick</a:t>
            </a:r>
            <a:r>
              <a:rPr lang="en-US" sz="1200" kern="1200" dirty="0">
                <a:solidFill>
                  <a:schemeClr val="tx1"/>
                </a:solidFill>
                <a:effectLst/>
                <a:latin typeface="+mn-lt"/>
                <a:ea typeface="+mn-ea"/>
                <a:cs typeface="+mn-cs"/>
              </a:rPr>
              <a:t> E. Obstructive lung disease and low lung function in adults in the United States: data from the National Health and Nutrition Examination Survey, 1988-1994. </a:t>
            </a:r>
            <a:r>
              <a:rPr lang="es-UY" sz="1200" kern="1200" dirty="0">
                <a:solidFill>
                  <a:schemeClr val="tx1"/>
                </a:solidFill>
                <a:effectLst/>
                <a:latin typeface="+mn-lt"/>
                <a:ea typeface="+mn-ea"/>
                <a:cs typeface="+mn-cs"/>
              </a:rPr>
              <a:t>Arch Intern Med. 2000 Jun 12;160(11):1683–9.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23. 	Peña VS, Miravitlles M, Gabriel R, Jiménez-Ruiz CA, Villasante C, Masa JF, et al. </a:t>
            </a:r>
            <a:r>
              <a:rPr lang="en-US" sz="1200" kern="1200" dirty="0">
                <a:solidFill>
                  <a:schemeClr val="tx1"/>
                </a:solidFill>
                <a:effectLst/>
                <a:latin typeface="+mn-lt"/>
                <a:ea typeface="+mn-ea"/>
                <a:cs typeface="+mn-cs"/>
              </a:rPr>
              <a:t>Geographic variations in prevalence and </a:t>
            </a:r>
            <a:r>
              <a:rPr lang="en-US" sz="1200" kern="1200" dirty="0" err="1">
                <a:solidFill>
                  <a:schemeClr val="tx1"/>
                </a:solidFill>
                <a:effectLst/>
                <a:latin typeface="+mn-lt"/>
                <a:ea typeface="+mn-ea"/>
                <a:cs typeface="+mn-cs"/>
              </a:rPr>
              <a:t>underdiagnosis</a:t>
            </a:r>
            <a:r>
              <a:rPr lang="en-US" sz="1200" kern="1200" dirty="0">
                <a:solidFill>
                  <a:schemeClr val="tx1"/>
                </a:solidFill>
                <a:effectLst/>
                <a:latin typeface="+mn-lt"/>
                <a:ea typeface="+mn-ea"/>
                <a:cs typeface="+mn-cs"/>
              </a:rPr>
              <a:t> of COPD: results of the IBERPOC </a:t>
            </a:r>
            <a:r>
              <a:rPr lang="en-US" sz="1200" kern="1200" dirty="0" err="1">
                <a:solidFill>
                  <a:schemeClr val="tx1"/>
                </a:solidFill>
                <a:effectLst/>
                <a:latin typeface="+mn-lt"/>
                <a:ea typeface="+mn-ea"/>
                <a:cs typeface="+mn-cs"/>
              </a:rPr>
              <a:t>multicentre</a:t>
            </a:r>
            <a:r>
              <a:rPr lang="en-US" sz="1200" kern="1200" dirty="0">
                <a:solidFill>
                  <a:schemeClr val="tx1"/>
                </a:solidFill>
                <a:effectLst/>
                <a:latin typeface="+mn-lt"/>
                <a:ea typeface="+mn-ea"/>
                <a:cs typeface="+mn-cs"/>
              </a:rPr>
              <a:t> epidemiological study. Chest. 2000 Oct;118(4):981–9.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24. 	</a:t>
            </a:r>
            <a:r>
              <a:rPr lang="en-US" sz="1200" kern="1200" dirty="0" err="1">
                <a:solidFill>
                  <a:schemeClr val="tx1"/>
                </a:solidFill>
                <a:effectLst/>
                <a:latin typeface="+mn-lt"/>
                <a:ea typeface="+mn-ea"/>
                <a:cs typeface="+mn-cs"/>
              </a:rPr>
              <a:t>Zhong</a:t>
            </a:r>
            <a:r>
              <a:rPr lang="en-US" sz="1200" kern="1200" dirty="0">
                <a:solidFill>
                  <a:schemeClr val="tx1"/>
                </a:solidFill>
                <a:effectLst/>
                <a:latin typeface="+mn-lt"/>
                <a:ea typeface="+mn-ea"/>
                <a:cs typeface="+mn-cs"/>
              </a:rPr>
              <a:t> N, Wang C, Yao W, Chen P, Kang J, Huang S, et al. Prevalence of chronic obstructive pulmonary disease in China: a large, population-based survey.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2007 Oct 15;176(8):753–60.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25. 	</a:t>
            </a:r>
            <a:r>
              <a:rPr lang="en-US" sz="1200" kern="1200" dirty="0" err="1">
                <a:solidFill>
                  <a:schemeClr val="tx1"/>
                </a:solidFill>
                <a:effectLst/>
                <a:latin typeface="+mn-lt"/>
                <a:ea typeface="+mn-ea"/>
                <a:cs typeface="+mn-cs"/>
              </a:rPr>
              <a:t>Buist</a:t>
            </a:r>
            <a:r>
              <a:rPr lang="en-US" sz="1200" kern="1200" dirty="0">
                <a:solidFill>
                  <a:schemeClr val="tx1"/>
                </a:solidFill>
                <a:effectLst/>
                <a:latin typeface="+mn-lt"/>
                <a:ea typeface="+mn-ea"/>
                <a:cs typeface="+mn-cs"/>
              </a:rPr>
              <a:t> AS, </a:t>
            </a:r>
            <a:r>
              <a:rPr lang="en-US" sz="1200" kern="1200" dirty="0" err="1">
                <a:solidFill>
                  <a:schemeClr val="tx1"/>
                </a:solidFill>
                <a:effectLst/>
                <a:latin typeface="+mn-lt"/>
                <a:ea typeface="+mn-ea"/>
                <a:cs typeface="+mn-cs"/>
              </a:rPr>
              <a:t>McBurnie</a:t>
            </a:r>
            <a:r>
              <a:rPr lang="en-US" sz="1200" kern="1200" dirty="0">
                <a:solidFill>
                  <a:schemeClr val="tx1"/>
                </a:solidFill>
                <a:effectLst/>
                <a:latin typeface="+mn-lt"/>
                <a:ea typeface="+mn-ea"/>
                <a:cs typeface="+mn-cs"/>
              </a:rPr>
              <a:t> MA, Vollmer WM, Gillespie S, Burney P, </a:t>
            </a:r>
            <a:r>
              <a:rPr lang="en-US" sz="1200" kern="1200" dirty="0" err="1">
                <a:solidFill>
                  <a:schemeClr val="tx1"/>
                </a:solidFill>
                <a:effectLst/>
                <a:latin typeface="+mn-lt"/>
                <a:ea typeface="+mn-ea"/>
                <a:cs typeface="+mn-cs"/>
              </a:rPr>
              <a:t>Mannino</a:t>
            </a:r>
            <a:r>
              <a:rPr lang="en-US" sz="1200" kern="1200" dirty="0">
                <a:solidFill>
                  <a:schemeClr val="tx1"/>
                </a:solidFill>
                <a:effectLst/>
                <a:latin typeface="+mn-lt"/>
                <a:ea typeface="+mn-ea"/>
                <a:cs typeface="+mn-cs"/>
              </a:rPr>
              <a:t> DM, et al. International variation in the prevalence of COPD (the BOLD Study): a population-based prevalence study. Lancet (London, England). 2007 Sep 1;370(9589):741–50.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26. 	</a:t>
            </a:r>
            <a:r>
              <a:rPr lang="en-US" sz="1200" kern="1200" dirty="0" err="1">
                <a:solidFill>
                  <a:schemeClr val="tx1"/>
                </a:solidFill>
                <a:effectLst/>
                <a:latin typeface="+mn-lt"/>
                <a:ea typeface="+mn-ea"/>
                <a:cs typeface="+mn-cs"/>
              </a:rPr>
              <a:t>Lamprecht</a:t>
            </a:r>
            <a:r>
              <a:rPr lang="en-US" sz="1200" kern="1200" dirty="0">
                <a:solidFill>
                  <a:schemeClr val="tx1"/>
                </a:solidFill>
                <a:effectLst/>
                <a:latin typeface="+mn-lt"/>
                <a:ea typeface="+mn-ea"/>
                <a:cs typeface="+mn-cs"/>
              </a:rPr>
              <a:t> B, Soriano JB, </a:t>
            </a:r>
            <a:r>
              <a:rPr lang="en-US" sz="1200" kern="1200" dirty="0" err="1">
                <a:solidFill>
                  <a:schemeClr val="tx1"/>
                </a:solidFill>
                <a:effectLst/>
                <a:latin typeface="+mn-lt"/>
                <a:ea typeface="+mn-ea"/>
                <a:cs typeface="+mn-cs"/>
              </a:rPr>
              <a:t>Studnicka</a:t>
            </a:r>
            <a:r>
              <a:rPr lang="en-US" sz="1200" kern="1200" dirty="0">
                <a:solidFill>
                  <a:schemeClr val="tx1"/>
                </a:solidFill>
                <a:effectLst/>
                <a:latin typeface="+mn-lt"/>
                <a:ea typeface="+mn-ea"/>
                <a:cs typeface="+mn-cs"/>
              </a:rPr>
              <a:t> M, Kaiser B, </a:t>
            </a:r>
            <a:r>
              <a:rPr lang="en-US" sz="1200" kern="1200" dirty="0" err="1">
                <a:solidFill>
                  <a:schemeClr val="tx1"/>
                </a:solidFill>
                <a:effectLst/>
                <a:latin typeface="+mn-lt"/>
                <a:ea typeface="+mn-ea"/>
                <a:cs typeface="+mn-cs"/>
              </a:rPr>
              <a:t>Vanfleteren</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Gnatiuc</a:t>
            </a:r>
            <a:r>
              <a:rPr lang="en-US" sz="1200" kern="1200" dirty="0">
                <a:solidFill>
                  <a:schemeClr val="tx1"/>
                </a:solidFill>
                <a:effectLst/>
                <a:latin typeface="+mn-lt"/>
                <a:ea typeface="+mn-ea"/>
                <a:cs typeface="+mn-cs"/>
              </a:rPr>
              <a:t> L, et al. Determinants of </a:t>
            </a:r>
            <a:r>
              <a:rPr lang="en-US" sz="1200" kern="1200" dirty="0" err="1">
                <a:solidFill>
                  <a:schemeClr val="tx1"/>
                </a:solidFill>
                <a:effectLst/>
                <a:latin typeface="+mn-lt"/>
                <a:ea typeface="+mn-ea"/>
                <a:cs typeface="+mn-cs"/>
              </a:rPr>
              <a:t>underdiagnosis</a:t>
            </a:r>
            <a:r>
              <a:rPr lang="en-US" sz="1200" kern="1200" dirty="0">
                <a:solidFill>
                  <a:schemeClr val="tx1"/>
                </a:solidFill>
                <a:effectLst/>
                <a:latin typeface="+mn-lt"/>
                <a:ea typeface="+mn-ea"/>
                <a:cs typeface="+mn-cs"/>
              </a:rPr>
              <a:t> of COPD in national and international surveys. Chest. 2015 Oct;148(4):971–85.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27. 	Martinez CH, </a:t>
            </a:r>
            <a:r>
              <a:rPr lang="en-US" sz="1200" kern="1200" dirty="0" err="1">
                <a:solidFill>
                  <a:schemeClr val="tx1"/>
                </a:solidFill>
                <a:effectLst/>
                <a:latin typeface="+mn-lt"/>
                <a:ea typeface="+mn-ea"/>
                <a:cs typeface="+mn-cs"/>
              </a:rPr>
              <a:t>Mannino</a:t>
            </a:r>
            <a:r>
              <a:rPr lang="en-US" sz="1200" kern="1200" dirty="0">
                <a:solidFill>
                  <a:schemeClr val="tx1"/>
                </a:solidFill>
                <a:effectLst/>
                <a:latin typeface="+mn-lt"/>
                <a:ea typeface="+mn-ea"/>
                <a:cs typeface="+mn-cs"/>
              </a:rPr>
              <a:t> DM, </a:t>
            </a:r>
            <a:r>
              <a:rPr lang="en-US" sz="1200" kern="1200" dirty="0" err="1">
                <a:solidFill>
                  <a:schemeClr val="tx1"/>
                </a:solidFill>
                <a:effectLst/>
                <a:latin typeface="+mn-lt"/>
                <a:ea typeface="+mn-ea"/>
                <a:cs typeface="+mn-cs"/>
              </a:rPr>
              <a:t>Jaimes</a:t>
            </a:r>
            <a:r>
              <a:rPr lang="en-US" sz="1200" kern="1200" dirty="0">
                <a:solidFill>
                  <a:schemeClr val="tx1"/>
                </a:solidFill>
                <a:effectLst/>
                <a:latin typeface="+mn-lt"/>
                <a:ea typeface="+mn-ea"/>
                <a:cs typeface="+mn-cs"/>
              </a:rPr>
              <a:t> FA, Curtis JL, Han MK, Hansel NN, et al. Undiagnosed Obstructive Lung Disease in the United States. Associated Factors and Long-term Mortality. Ann Am </a:t>
            </a:r>
            <a:r>
              <a:rPr lang="en-US" sz="1200" kern="1200" dirty="0" err="1">
                <a:solidFill>
                  <a:schemeClr val="tx1"/>
                </a:solidFill>
                <a:effectLst/>
                <a:latin typeface="+mn-lt"/>
                <a:ea typeface="+mn-ea"/>
                <a:cs typeface="+mn-cs"/>
              </a:rPr>
              <a:t>Thorac</a:t>
            </a:r>
            <a:r>
              <a:rPr lang="en-US" sz="1200" kern="1200" dirty="0">
                <a:solidFill>
                  <a:schemeClr val="tx1"/>
                </a:solidFill>
                <a:effectLst/>
                <a:latin typeface="+mn-lt"/>
                <a:ea typeface="+mn-ea"/>
                <a:cs typeface="+mn-cs"/>
              </a:rPr>
              <a:t> Soc. 2015 Dec;12(12):1788–95.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28. 	</a:t>
            </a:r>
            <a:r>
              <a:rPr lang="en-US" sz="1200" kern="1200" dirty="0" err="1">
                <a:solidFill>
                  <a:schemeClr val="tx1"/>
                </a:solidFill>
                <a:effectLst/>
                <a:latin typeface="+mn-lt"/>
                <a:ea typeface="+mn-ea"/>
                <a:cs typeface="+mn-cs"/>
              </a:rPr>
              <a:t>Llordés</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Jaén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Almagro</a:t>
            </a:r>
            <a:r>
              <a:rPr lang="en-US" sz="1200" kern="1200" dirty="0">
                <a:solidFill>
                  <a:schemeClr val="tx1"/>
                </a:solidFill>
                <a:effectLst/>
                <a:latin typeface="+mn-lt"/>
                <a:ea typeface="+mn-ea"/>
                <a:cs typeface="+mn-cs"/>
              </a:rPr>
              <a:t> P, Heredia JL, </a:t>
            </a:r>
            <a:r>
              <a:rPr lang="en-US" sz="1200" kern="1200" dirty="0" err="1">
                <a:solidFill>
                  <a:schemeClr val="tx1"/>
                </a:solidFill>
                <a:effectLst/>
                <a:latin typeface="+mn-lt"/>
                <a:ea typeface="+mn-ea"/>
                <a:cs typeface="+mn-cs"/>
              </a:rPr>
              <a:t>Morera</a:t>
            </a:r>
            <a:r>
              <a:rPr lang="en-US" sz="1200" kern="1200" dirty="0">
                <a:solidFill>
                  <a:schemeClr val="tx1"/>
                </a:solidFill>
                <a:effectLst/>
                <a:latin typeface="+mn-lt"/>
                <a:ea typeface="+mn-ea"/>
                <a:cs typeface="+mn-cs"/>
              </a:rPr>
              <a:t> J, Soriano JB, et al. Prevalence, Risk Factors and Diagnostic Accuracy of COPD Among Smokers in Primary Care. </a:t>
            </a:r>
            <a:r>
              <a:rPr lang="es-UY" sz="1200" kern="1200" dirty="0">
                <a:solidFill>
                  <a:schemeClr val="tx1"/>
                </a:solidFill>
                <a:effectLst/>
                <a:latin typeface="+mn-lt"/>
                <a:ea typeface="+mn-ea"/>
                <a:cs typeface="+mn-cs"/>
              </a:rPr>
              <a:t>COPD. 2015 Aug 4;12(4):404–12.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29. 	Labonté LE, Tan WC, Li PZ, Mancino P, Aaron SD, Benedetti A, et al. </a:t>
            </a:r>
            <a:r>
              <a:rPr lang="en-US" sz="1200" kern="1200" dirty="0">
                <a:solidFill>
                  <a:schemeClr val="tx1"/>
                </a:solidFill>
                <a:effectLst/>
                <a:latin typeface="+mn-lt"/>
                <a:ea typeface="+mn-ea"/>
                <a:cs typeface="+mn-cs"/>
              </a:rPr>
              <a:t>Undiagnosed Chronic Obstructive Pulmonary Disease Contributes to the Burden of Health Care Use. Data from the </a:t>
            </a:r>
            <a:r>
              <a:rPr lang="en-US" sz="1200" kern="1200" dirty="0" err="1">
                <a:solidFill>
                  <a:schemeClr val="tx1"/>
                </a:solidFill>
                <a:effectLst/>
                <a:latin typeface="+mn-lt"/>
                <a:ea typeface="+mn-ea"/>
                <a:cs typeface="+mn-cs"/>
              </a:rPr>
              <a:t>CanCOLD</a:t>
            </a:r>
            <a:r>
              <a:rPr lang="en-US" sz="1200" kern="1200" dirty="0">
                <a:solidFill>
                  <a:schemeClr val="tx1"/>
                </a:solidFill>
                <a:effectLst/>
                <a:latin typeface="+mn-lt"/>
                <a:ea typeface="+mn-ea"/>
                <a:cs typeface="+mn-cs"/>
              </a:rPr>
              <a:t> Study.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2016 Aug 1;194(3):285–98.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30. 	Casas Herrera A, Montes de Oca M, López Varela MV, Aguirre C, Schiavi E, Jardim JR, et al. </a:t>
            </a:r>
            <a:r>
              <a:rPr lang="en-US" sz="1200" kern="1200" dirty="0">
                <a:solidFill>
                  <a:schemeClr val="tx1"/>
                </a:solidFill>
                <a:effectLst/>
                <a:latin typeface="+mn-lt"/>
                <a:ea typeface="+mn-ea"/>
                <a:cs typeface="+mn-cs"/>
              </a:rPr>
              <a:t>COPD </a:t>
            </a:r>
            <a:r>
              <a:rPr lang="en-US" sz="1200" kern="1200" dirty="0" err="1">
                <a:solidFill>
                  <a:schemeClr val="tx1"/>
                </a:solidFill>
                <a:effectLst/>
                <a:latin typeface="+mn-lt"/>
                <a:ea typeface="+mn-ea"/>
                <a:cs typeface="+mn-cs"/>
              </a:rPr>
              <a:t>Underdiagnosis</a:t>
            </a:r>
            <a:r>
              <a:rPr lang="en-US" sz="1200" kern="1200" dirty="0">
                <a:solidFill>
                  <a:schemeClr val="tx1"/>
                </a:solidFill>
                <a:effectLst/>
                <a:latin typeface="+mn-lt"/>
                <a:ea typeface="+mn-ea"/>
                <a:cs typeface="+mn-cs"/>
              </a:rPr>
              <a:t> and Misdiagnosis in a High-Risk Primary Care Population in Four Latin American Countries. A Key to Enhance Disease Diagnosis: The PUMA Study. </a:t>
            </a:r>
            <a:r>
              <a:rPr lang="en-US" sz="1200" kern="1200" dirty="0" err="1">
                <a:solidFill>
                  <a:schemeClr val="tx1"/>
                </a:solidFill>
                <a:effectLst/>
                <a:latin typeface="+mn-lt"/>
                <a:ea typeface="+mn-ea"/>
                <a:cs typeface="+mn-cs"/>
              </a:rPr>
              <a:t>Chotirmall</a:t>
            </a:r>
            <a:r>
              <a:rPr lang="en-US" sz="1200" kern="1200" dirty="0">
                <a:solidFill>
                  <a:schemeClr val="tx1"/>
                </a:solidFill>
                <a:effectLst/>
                <a:latin typeface="+mn-lt"/>
                <a:ea typeface="+mn-ea"/>
                <a:cs typeface="+mn-cs"/>
              </a:rPr>
              <a:t> SH, editor. </a:t>
            </a:r>
            <a:r>
              <a:rPr lang="es-UY" sz="1200" kern="1200" dirty="0">
                <a:solidFill>
                  <a:schemeClr val="tx1"/>
                </a:solidFill>
                <a:effectLst/>
                <a:latin typeface="+mn-lt"/>
                <a:ea typeface="+mn-ea"/>
                <a:cs typeface="+mn-cs"/>
              </a:rPr>
              <a:t>PLoS One. 2016 Apr 13;11(4):e0152266.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31. 	Menezes AMB, Perez-Padilla R, Jardim JRB, Muiño A, Lopez MV, Valdivia G, et al. </a:t>
            </a:r>
            <a:r>
              <a:rPr lang="en-US" sz="1200" kern="1200" dirty="0">
                <a:solidFill>
                  <a:schemeClr val="tx1"/>
                </a:solidFill>
                <a:effectLst/>
                <a:latin typeface="+mn-lt"/>
                <a:ea typeface="+mn-ea"/>
                <a:cs typeface="+mn-cs"/>
              </a:rPr>
              <a:t>Chronic obstructive pulmonary disease in five Latin American cities (the PLATINO study): a prevalence study. </a:t>
            </a:r>
            <a:r>
              <a:rPr lang="es-UY" sz="1200" kern="1200" dirty="0">
                <a:solidFill>
                  <a:schemeClr val="tx1"/>
                </a:solidFill>
                <a:effectLst/>
                <a:latin typeface="+mn-lt"/>
                <a:ea typeface="+mn-ea"/>
                <a:cs typeface="+mn-cs"/>
              </a:rPr>
              <a:t>Lancet. 2005 Nov 26;366(9500):1875–81.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32. 	Caballero A, Torres-Duque CA, Jaramillo C, Bolívar F, Sanabria F, Osorio P, et al. </a:t>
            </a:r>
            <a:r>
              <a:rPr lang="en-US" sz="1200" kern="1200" dirty="0">
                <a:solidFill>
                  <a:schemeClr val="tx1"/>
                </a:solidFill>
                <a:effectLst/>
                <a:latin typeface="+mn-lt"/>
                <a:ea typeface="+mn-ea"/>
                <a:cs typeface="+mn-cs"/>
              </a:rPr>
              <a:t>Prevalence of COPD in five Colombian cities situated at low, medium, and high altitude (PREPOCOL study). </a:t>
            </a:r>
            <a:r>
              <a:rPr lang="es-UY" sz="1200" kern="1200" dirty="0">
                <a:solidFill>
                  <a:schemeClr val="tx1"/>
                </a:solidFill>
                <a:effectLst/>
                <a:latin typeface="+mn-lt"/>
                <a:ea typeface="+mn-ea"/>
                <a:cs typeface="+mn-cs"/>
              </a:rPr>
              <a:t>Chest. 2008 Feb;133(2):343–9.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33. 	Echazarreta AL, Arias SJ, Del Olmo R, Giugno ER, Colodenco FD, Arce SC, et al. </a:t>
            </a:r>
            <a:r>
              <a:rPr lang="en-US" sz="1200" kern="1200" dirty="0">
                <a:solidFill>
                  <a:schemeClr val="tx1"/>
                </a:solidFill>
                <a:effectLst/>
                <a:latin typeface="+mn-lt"/>
                <a:ea typeface="+mn-ea"/>
                <a:cs typeface="+mn-cs"/>
              </a:rPr>
              <a:t>Prevalence of COPD in 6 Urban Clusters in Argentina: The EPOC.AR Study. Arch </a:t>
            </a:r>
            <a:r>
              <a:rPr lang="en-US" sz="1200" kern="1200" dirty="0" err="1">
                <a:solidFill>
                  <a:schemeClr val="tx1"/>
                </a:solidFill>
                <a:effectLst/>
                <a:latin typeface="+mn-lt"/>
                <a:ea typeface="+mn-ea"/>
                <a:cs typeface="+mn-cs"/>
              </a:rPr>
              <a:t>Bronconeumol</a:t>
            </a:r>
            <a:r>
              <a:rPr lang="en-US" sz="1200" kern="1200" dirty="0">
                <a:solidFill>
                  <a:schemeClr val="tx1"/>
                </a:solidFill>
                <a:effectLst/>
                <a:latin typeface="+mn-lt"/>
                <a:ea typeface="+mn-ea"/>
                <a:cs typeface="+mn-cs"/>
              </a:rPr>
              <a:t>. 2018 May;54(5):260–9.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34. 	</a:t>
            </a:r>
            <a:r>
              <a:rPr lang="en-US" sz="1200" kern="1200" dirty="0" err="1">
                <a:solidFill>
                  <a:schemeClr val="tx1"/>
                </a:solidFill>
                <a:effectLst/>
                <a:latin typeface="+mn-lt"/>
                <a:ea typeface="+mn-ea"/>
                <a:cs typeface="+mn-cs"/>
              </a:rPr>
              <a:t>Jaganath</a:t>
            </a:r>
            <a:r>
              <a:rPr lang="en-US" sz="1200" kern="1200" dirty="0">
                <a:solidFill>
                  <a:schemeClr val="tx1"/>
                </a:solidFill>
                <a:effectLst/>
                <a:latin typeface="+mn-lt"/>
                <a:ea typeface="+mn-ea"/>
                <a:cs typeface="+mn-cs"/>
              </a:rPr>
              <a:t> D, Miranda JJ, Gilman RH, Wise RA, </a:t>
            </a:r>
            <a:r>
              <a:rPr lang="en-US" sz="1200" kern="1200" dirty="0" err="1">
                <a:solidFill>
                  <a:schemeClr val="tx1"/>
                </a:solidFill>
                <a:effectLst/>
                <a:latin typeface="+mn-lt"/>
                <a:ea typeface="+mn-ea"/>
                <a:cs typeface="+mn-cs"/>
              </a:rPr>
              <a:t>Diette</a:t>
            </a:r>
            <a:r>
              <a:rPr lang="en-US" sz="1200" kern="1200" dirty="0">
                <a:solidFill>
                  <a:schemeClr val="tx1"/>
                </a:solidFill>
                <a:effectLst/>
                <a:latin typeface="+mn-lt"/>
                <a:ea typeface="+mn-ea"/>
                <a:cs typeface="+mn-cs"/>
              </a:rPr>
              <a:t> GB, Miele CH, et al. Prevalence of chronic obstructive pulmonary disease and variation in risk factors across four geographically diverse resource-limited settings in Peru. </a:t>
            </a:r>
            <a:r>
              <a:rPr lang="es-UY" sz="1200" kern="1200" dirty="0">
                <a:solidFill>
                  <a:schemeClr val="tx1"/>
                </a:solidFill>
                <a:effectLst/>
                <a:latin typeface="+mn-lt"/>
                <a:ea typeface="+mn-ea"/>
                <a:cs typeface="+mn-cs"/>
              </a:rPr>
              <a:t>Respir Res. 2015 Mar 18;16(1):40.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35. 	Pérez-Padilla R, Hallal PC, Vázquez-García JC, Muiño A, Máquez M, López MV, et al. </a:t>
            </a:r>
            <a:r>
              <a:rPr lang="en-US" sz="1200" kern="1200" dirty="0">
                <a:solidFill>
                  <a:schemeClr val="tx1"/>
                </a:solidFill>
                <a:effectLst/>
                <a:latin typeface="+mn-lt"/>
                <a:ea typeface="+mn-ea"/>
                <a:cs typeface="+mn-cs"/>
              </a:rPr>
              <a:t>Impact of bronchodilator use on the prevalence of COPD in population-based samples. </a:t>
            </a:r>
            <a:r>
              <a:rPr lang="es-UY" sz="1200" kern="1200" dirty="0">
                <a:solidFill>
                  <a:schemeClr val="tx1"/>
                </a:solidFill>
                <a:effectLst/>
                <a:latin typeface="+mn-lt"/>
                <a:ea typeface="+mn-ea"/>
                <a:cs typeface="+mn-cs"/>
              </a:rPr>
              <a:t>COPD. 2007 Jun;4(2):113–20.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36. 	Perez-Padilla R, Wehrmeister FC, Celli BR, Lopez-Varela MV, Montes de Oca M, Muiño A, et al. </a:t>
            </a:r>
            <a:r>
              <a:rPr lang="en-US" sz="1200" kern="1200" dirty="0">
                <a:solidFill>
                  <a:schemeClr val="tx1"/>
                </a:solidFill>
                <a:effectLst/>
                <a:latin typeface="+mn-lt"/>
                <a:ea typeface="+mn-ea"/>
                <a:cs typeface="+mn-cs"/>
              </a:rPr>
              <a:t>Reliability of FEV1/FEV6 to Diagnose Airflow Obstruction Compared with FEV1/FVC: The PLATINO Longitudinal Study. de Torres JP, editor. </a:t>
            </a:r>
            <a:r>
              <a:rPr lang="es-UY" sz="1200" kern="1200" dirty="0">
                <a:solidFill>
                  <a:schemeClr val="tx1"/>
                </a:solidFill>
                <a:effectLst/>
                <a:latin typeface="+mn-lt"/>
                <a:ea typeface="+mn-ea"/>
                <a:cs typeface="+mn-cs"/>
              </a:rPr>
              <a:t>PLoS One. 2013 Aug 1;8(8):e67960.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37. 	Menezes AM, Lopez M V, Hallal PC, Muiño A, Perez-Padilla R, Jardim JR, et al. </a:t>
            </a:r>
            <a:r>
              <a:rPr lang="en-US" sz="1200" kern="1200" dirty="0">
                <a:solidFill>
                  <a:schemeClr val="tx1"/>
                </a:solidFill>
                <a:effectLst/>
                <a:latin typeface="+mn-lt"/>
                <a:ea typeface="+mn-ea"/>
                <a:cs typeface="+mn-cs"/>
              </a:rPr>
              <a:t>Prevalence of smoking and incidence of initiation in the Latin American adult population: the PLATINO study. BMC Public Health. 2009 May 22;9(1):151.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38. 	Hu G, Zhou Y, Tian J, Yao W, Li J, Li B, et al. Risk of COPD from exposure to biomass smoke: a </a:t>
            </a:r>
            <a:r>
              <a:rPr lang="en-US" sz="1200" kern="1200" dirty="0" err="1">
                <a:solidFill>
                  <a:schemeClr val="tx1"/>
                </a:solidFill>
                <a:effectLst/>
                <a:latin typeface="+mn-lt"/>
                <a:ea typeface="+mn-ea"/>
                <a:cs typeface="+mn-cs"/>
              </a:rPr>
              <a:t>metaanalysis</a:t>
            </a:r>
            <a:r>
              <a:rPr lang="en-US" sz="1200" kern="1200" dirty="0">
                <a:solidFill>
                  <a:schemeClr val="tx1"/>
                </a:solidFill>
                <a:effectLst/>
                <a:latin typeface="+mn-lt"/>
                <a:ea typeface="+mn-ea"/>
                <a:cs typeface="+mn-cs"/>
              </a:rPr>
              <a:t>. Chest. 2010 Jul;138(1):20–31.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39. 	Po JYT, FitzGerald JM, </a:t>
            </a:r>
            <a:r>
              <a:rPr lang="en-US" sz="1200" kern="1200" dirty="0" err="1">
                <a:solidFill>
                  <a:schemeClr val="tx1"/>
                </a:solidFill>
                <a:effectLst/>
                <a:latin typeface="+mn-lt"/>
                <a:ea typeface="+mn-ea"/>
                <a:cs typeface="+mn-cs"/>
              </a:rPr>
              <a:t>Carlsten</a:t>
            </a:r>
            <a:r>
              <a:rPr lang="en-US" sz="1200" kern="1200" dirty="0">
                <a:solidFill>
                  <a:schemeClr val="tx1"/>
                </a:solidFill>
                <a:effectLst/>
                <a:latin typeface="+mn-lt"/>
                <a:ea typeface="+mn-ea"/>
                <a:cs typeface="+mn-cs"/>
              </a:rPr>
              <a:t> C. Respiratory disease associated with solid biomass fuel exposure in rural women and children: systematic review and meta-analysis. </a:t>
            </a:r>
            <a:r>
              <a:rPr lang="es-UY" sz="1200" kern="1200" dirty="0">
                <a:solidFill>
                  <a:schemeClr val="tx1"/>
                </a:solidFill>
                <a:effectLst/>
                <a:latin typeface="+mn-lt"/>
                <a:ea typeface="+mn-ea"/>
                <a:cs typeface="+mn-cs"/>
              </a:rPr>
              <a:t>Thorax. 2011 Mar;66(3):232–9.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40. 	Regalado J, Pérez-Padilla R, Sansores R, Páramo Ramirez JI, Brauer M, Paré P, et al. </a:t>
            </a:r>
            <a:r>
              <a:rPr lang="en-US" sz="1200" kern="1200" dirty="0">
                <a:solidFill>
                  <a:schemeClr val="tx1"/>
                </a:solidFill>
                <a:effectLst/>
                <a:latin typeface="+mn-lt"/>
                <a:ea typeface="+mn-ea"/>
                <a:cs typeface="+mn-cs"/>
              </a:rPr>
              <a:t>The effect of biomass burning on respiratory symptoms and lung function in rural Mexican women.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2006 Oct 15;174(8):901–5.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41. 	Lindberg A, </a:t>
            </a:r>
            <a:r>
              <a:rPr lang="en-US" sz="1200" kern="1200" dirty="0" err="1">
                <a:solidFill>
                  <a:schemeClr val="tx1"/>
                </a:solidFill>
                <a:effectLst/>
                <a:latin typeface="+mn-lt"/>
                <a:ea typeface="+mn-ea"/>
                <a:cs typeface="+mn-cs"/>
              </a:rPr>
              <a:t>Jonsson</a:t>
            </a:r>
            <a:r>
              <a:rPr lang="en-US" sz="1200" kern="1200" dirty="0">
                <a:solidFill>
                  <a:schemeClr val="tx1"/>
                </a:solidFill>
                <a:effectLst/>
                <a:latin typeface="+mn-lt"/>
                <a:ea typeface="+mn-ea"/>
                <a:cs typeface="+mn-cs"/>
              </a:rPr>
              <a:t> A-C, </a:t>
            </a:r>
            <a:r>
              <a:rPr lang="en-US" sz="1200" kern="1200" dirty="0" err="1">
                <a:solidFill>
                  <a:schemeClr val="tx1"/>
                </a:solidFill>
                <a:effectLst/>
                <a:latin typeface="+mn-lt"/>
                <a:ea typeface="+mn-ea"/>
                <a:cs typeface="+mn-cs"/>
              </a:rPr>
              <a:t>Rönmark</a:t>
            </a:r>
            <a:r>
              <a:rPr lang="en-US" sz="1200" kern="1200" dirty="0">
                <a:solidFill>
                  <a:schemeClr val="tx1"/>
                </a:solidFill>
                <a:effectLst/>
                <a:latin typeface="+mn-lt"/>
                <a:ea typeface="+mn-ea"/>
                <a:cs typeface="+mn-cs"/>
              </a:rPr>
              <a:t> E, Lundgren R, Larsson L-G, </a:t>
            </a:r>
            <a:r>
              <a:rPr lang="en-US" sz="1200" kern="1200" dirty="0" err="1">
                <a:solidFill>
                  <a:schemeClr val="tx1"/>
                </a:solidFill>
                <a:effectLst/>
                <a:latin typeface="+mn-lt"/>
                <a:ea typeface="+mn-ea"/>
                <a:cs typeface="+mn-cs"/>
              </a:rPr>
              <a:t>Lundbäck</a:t>
            </a:r>
            <a:r>
              <a:rPr lang="en-US" sz="1200" kern="1200" dirty="0">
                <a:solidFill>
                  <a:schemeClr val="tx1"/>
                </a:solidFill>
                <a:effectLst/>
                <a:latin typeface="+mn-lt"/>
                <a:ea typeface="+mn-ea"/>
                <a:cs typeface="+mn-cs"/>
              </a:rPr>
              <a:t> B. Ten-year cumulative incidence of COPD and risk factors for incident disease in a symptomatic cohort. Chest. 2005 May;127(5):1544–52.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42. 	</a:t>
            </a:r>
            <a:r>
              <a:rPr lang="en-US" sz="1200" kern="1200" dirty="0" err="1">
                <a:solidFill>
                  <a:schemeClr val="tx1"/>
                </a:solidFill>
                <a:effectLst/>
                <a:latin typeface="+mn-lt"/>
                <a:ea typeface="+mn-ea"/>
                <a:cs typeface="+mn-cs"/>
              </a:rPr>
              <a:t>Lamprecht</a:t>
            </a:r>
            <a:r>
              <a:rPr lang="en-US" sz="1200" kern="1200" dirty="0">
                <a:solidFill>
                  <a:schemeClr val="tx1"/>
                </a:solidFill>
                <a:effectLst/>
                <a:latin typeface="+mn-lt"/>
                <a:ea typeface="+mn-ea"/>
                <a:cs typeface="+mn-cs"/>
              </a:rPr>
              <a:t> B, </a:t>
            </a:r>
            <a:r>
              <a:rPr lang="en-US" sz="1200" kern="1200" dirty="0" err="1">
                <a:solidFill>
                  <a:schemeClr val="tx1"/>
                </a:solidFill>
                <a:effectLst/>
                <a:latin typeface="+mn-lt"/>
                <a:ea typeface="+mn-ea"/>
                <a:cs typeface="+mn-cs"/>
              </a:rPr>
              <a:t>McBurnie</a:t>
            </a:r>
            <a:r>
              <a:rPr lang="en-US" sz="1200" kern="1200" dirty="0">
                <a:solidFill>
                  <a:schemeClr val="tx1"/>
                </a:solidFill>
                <a:effectLst/>
                <a:latin typeface="+mn-lt"/>
                <a:ea typeface="+mn-ea"/>
                <a:cs typeface="+mn-cs"/>
              </a:rPr>
              <a:t> MA, Vollmer WM, </a:t>
            </a:r>
            <a:r>
              <a:rPr lang="en-US" sz="1200" kern="1200" dirty="0" err="1">
                <a:solidFill>
                  <a:schemeClr val="tx1"/>
                </a:solidFill>
                <a:effectLst/>
                <a:latin typeface="+mn-lt"/>
                <a:ea typeface="+mn-ea"/>
                <a:cs typeface="+mn-cs"/>
              </a:rPr>
              <a:t>Gudmundsson</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Welte</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Nizankowska-Mogilnicka</a:t>
            </a:r>
            <a:r>
              <a:rPr lang="en-US" sz="1200" kern="1200" dirty="0">
                <a:solidFill>
                  <a:schemeClr val="tx1"/>
                </a:solidFill>
                <a:effectLst/>
                <a:latin typeface="+mn-lt"/>
                <a:ea typeface="+mn-ea"/>
                <a:cs typeface="+mn-cs"/>
              </a:rPr>
              <a:t> E, et al. COPD in never smokers: results from the population-based burden of obstructive lung disease study. Chest. 2011 Apr;139(4):752–63.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43. 	</a:t>
            </a:r>
            <a:r>
              <a:rPr lang="en-US" sz="1200" kern="1200" dirty="0" err="1">
                <a:solidFill>
                  <a:schemeClr val="tx1"/>
                </a:solidFill>
                <a:effectLst/>
                <a:latin typeface="+mn-lt"/>
                <a:ea typeface="+mn-ea"/>
                <a:cs typeface="+mn-cs"/>
              </a:rPr>
              <a:t>Hnizdo</a:t>
            </a:r>
            <a:r>
              <a:rPr lang="en-US" sz="1200" kern="1200" dirty="0">
                <a:solidFill>
                  <a:schemeClr val="tx1"/>
                </a:solidFill>
                <a:effectLst/>
                <a:latin typeface="+mn-lt"/>
                <a:ea typeface="+mn-ea"/>
                <a:cs typeface="+mn-cs"/>
              </a:rPr>
              <a:t> E, Sullivan PA, Bang KM, Wagner G. Association between chronic obstructive pulmonary disease and employment by industry and occupation in the US population: a study of data from the Third National Health and Nutrition Examination Survey. Am J </a:t>
            </a:r>
            <a:r>
              <a:rPr lang="en-US" sz="1200" kern="1200" dirty="0" err="1">
                <a:solidFill>
                  <a:schemeClr val="tx1"/>
                </a:solidFill>
                <a:effectLst/>
                <a:latin typeface="+mn-lt"/>
                <a:ea typeface="+mn-ea"/>
                <a:cs typeface="+mn-cs"/>
              </a:rPr>
              <a:t>Epidemiol</a:t>
            </a:r>
            <a:r>
              <a:rPr lang="en-US" sz="1200" kern="1200" dirty="0">
                <a:solidFill>
                  <a:schemeClr val="tx1"/>
                </a:solidFill>
                <a:effectLst/>
                <a:latin typeface="+mn-lt"/>
                <a:ea typeface="+mn-ea"/>
                <a:cs typeface="+mn-cs"/>
              </a:rPr>
              <a:t>. 2002 Oct 15;156(8):738–46.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44. 	Jordan RE, Cheng KK, Miller MR, </a:t>
            </a:r>
            <a:r>
              <a:rPr lang="en-US" sz="1200" kern="1200" dirty="0" err="1">
                <a:solidFill>
                  <a:schemeClr val="tx1"/>
                </a:solidFill>
                <a:effectLst/>
                <a:latin typeface="+mn-lt"/>
                <a:ea typeface="+mn-ea"/>
                <a:cs typeface="+mn-cs"/>
              </a:rPr>
              <a:t>Adab</a:t>
            </a:r>
            <a:r>
              <a:rPr lang="en-US" sz="1200" kern="1200" dirty="0">
                <a:solidFill>
                  <a:schemeClr val="tx1"/>
                </a:solidFill>
                <a:effectLst/>
                <a:latin typeface="+mn-lt"/>
                <a:ea typeface="+mn-ea"/>
                <a:cs typeface="+mn-cs"/>
              </a:rPr>
              <a:t> P. Passive smoking and chronic obstructive pulmonary disease: cross-sectional analysis of data from the Health Survey for England. BMJ Open. 2011 Jan 1;1(2):e000153.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45. 	Ackermann-</a:t>
            </a:r>
            <a:r>
              <a:rPr lang="en-US" sz="1200" kern="1200" dirty="0" err="1">
                <a:solidFill>
                  <a:schemeClr val="tx1"/>
                </a:solidFill>
                <a:effectLst/>
                <a:latin typeface="+mn-lt"/>
                <a:ea typeface="+mn-ea"/>
                <a:cs typeface="+mn-cs"/>
              </a:rPr>
              <a:t>Liebrich</a:t>
            </a:r>
            <a:r>
              <a:rPr lang="en-US" sz="1200" kern="1200" dirty="0">
                <a:solidFill>
                  <a:schemeClr val="tx1"/>
                </a:solidFill>
                <a:effectLst/>
                <a:latin typeface="+mn-lt"/>
                <a:ea typeface="+mn-ea"/>
                <a:cs typeface="+mn-cs"/>
              </a:rPr>
              <a:t> U, </a:t>
            </a:r>
            <a:r>
              <a:rPr lang="en-US" sz="1200" kern="1200" dirty="0" err="1">
                <a:solidFill>
                  <a:schemeClr val="tx1"/>
                </a:solidFill>
                <a:effectLst/>
                <a:latin typeface="+mn-lt"/>
                <a:ea typeface="+mn-ea"/>
                <a:cs typeface="+mn-cs"/>
              </a:rPr>
              <a:t>Leuenberger</a:t>
            </a:r>
            <a:r>
              <a:rPr lang="en-US" sz="1200" kern="1200" dirty="0">
                <a:solidFill>
                  <a:schemeClr val="tx1"/>
                </a:solidFill>
                <a:effectLst/>
                <a:latin typeface="+mn-lt"/>
                <a:ea typeface="+mn-ea"/>
                <a:cs typeface="+mn-cs"/>
              </a:rPr>
              <a:t> P, Schwartz J, Schindler C, </a:t>
            </a:r>
            <a:r>
              <a:rPr lang="en-US" sz="1200" kern="1200" dirty="0" err="1">
                <a:solidFill>
                  <a:schemeClr val="tx1"/>
                </a:solidFill>
                <a:effectLst/>
                <a:latin typeface="+mn-lt"/>
                <a:ea typeface="+mn-ea"/>
                <a:cs typeface="+mn-cs"/>
              </a:rPr>
              <a:t>Monn</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Bolognini</a:t>
            </a:r>
            <a:r>
              <a:rPr lang="en-US" sz="1200" kern="1200" dirty="0">
                <a:solidFill>
                  <a:schemeClr val="tx1"/>
                </a:solidFill>
                <a:effectLst/>
                <a:latin typeface="+mn-lt"/>
                <a:ea typeface="+mn-ea"/>
                <a:cs typeface="+mn-cs"/>
              </a:rPr>
              <a:t> G, et al. Lung function and long term exposure to air pollutants in Switzerland. Study on Air Pollution and Lung Diseases in Adults (SAPALDIA) Team.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1997 Jan;155(1):122–9.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46. 	Downs SH, Schindler C, Liu L-JS, </a:t>
            </a:r>
            <a:r>
              <a:rPr lang="en-US" sz="1200" kern="1200" dirty="0" err="1">
                <a:solidFill>
                  <a:schemeClr val="tx1"/>
                </a:solidFill>
                <a:effectLst/>
                <a:latin typeface="+mn-lt"/>
                <a:ea typeface="+mn-ea"/>
                <a:cs typeface="+mn-cs"/>
              </a:rPr>
              <a:t>Keidel</a:t>
            </a:r>
            <a:r>
              <a:rPr lang="en-US" sz="1200" kern="1200" dirty="0">
                <a:solidFill>
                  <a:schemeClr val="tx1"/>
                </a:solidFill>
                <a:effectLst/>
                <a:latin typeface="+mn-lt"/>
                <a:ea typeface="+mn-ea"/>
                <a:cs typeface="+mn-cs"/>
              </a:rPr>
              <a:t> D, Bayer-Oglesby L, </a:t>
            </a:r>
            <a:r>
              <a:rPr lang="en-US" sz="1200" kern="1200" dirty="0" err="1">
                <a:solidFill>
                  <a:schemeClr val="tx1"/>
                </a:solidFill>
                <a:effectLst/>
                <a:latin typeface="+mn-lt"/>
                <a:ea typeface="+mn-ea"/>
                <a:cs typeface="+mn-cs"/>
              </a:rPr>
              <a:t>Brutsche</a:t>
            </a:r>
            <a:r>
              <a:rPr lang="en-US" sz="1200" kern="1200" dirty="0">
                <a:solidFill>
                  <a:schemeClr val="tx1"/>
                </a:solidFill>
                <a:effectLst/>
                <a:latin typeface="+mn-lt"/>
                <a:ea typeface="+mn-ea"/>
                <a:cs typeface="+mn-cs"/>
              </a:rPr>
              <a:t> MH, et al. Reduced exposure to PM10 and attenuated age-related decline in lung function.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2007 Dec 6;357(23):2338–47.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47. 	Anderson HR, </a:t>
            </a:r>
            <a:r>
              <a:rPr lang="en-US" sz="1200" kern="1200" dirty="0" err="1">
                <a:solidFill>
                  <a:schemeClr val="tx1"/>
                </a:solidFill>
                <a:effectLst/>
                <a:latin typeface="+mn-lt"/>
                <a:ea typeface="+mn-ea"/>
                <a:cs typeface="+mn-cs"/>
              </a:rPr>
              <a:t>Spix</a:t>
            </a:r>
            <a:r>
              <a:rPr lang="en-US" sz="1200" kern="1200" dirty="0">
                <a:solidFill>
                  <a:schemeClr val="tx1"/>
                </a:solidFill>
                <a:effectLst/>
                <a:latin typeface="+mn-lt"/>
                <a:ea typeface="+mn-ea"/>
                <a:cs typeface="+mn-cs"/>
              </a:rPr>
              <a:t> C, Medina S, Schouten JP, </a:t>
            </a:r>
            <a:r>
              <a:rPr lang="en-US" sz="1200" kern="1200" dirty="0" err="1">
                <a:solidFill>
                  <a:schemeClr val="tx1"/>
                </a:solidFill>
                <a:effectLst/>
                <a:latin typeface="+mn-lt"/>
                <a:ea typeface="+mn-ea"/>
                <a:cs typeface="+mn-cs"/>
              </a:rPr>
              <a:t>Castellsague</a:t>
            </a:r>
            <a:r>
              <a:rPr lang="en-US" sz="1200" kern="1200" dirty="0">
                <a:solidFill>
                  <a:schemeClr val="tx1"/>
                </a:solidFill>
                <a:effectLst/>
                <a:latin typeface="+mn-lt"/>
                <a:ea typeface="+mn-ea"/>
                <a:cs typeface="+mn-cs"/>
              </a:rPr>
              <a:t> J, Rossi G, et al. Air pollution and daily admissions for chronic obstructive pulmonary disease in 6 European cities: results from the APHEA project.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1997 May;10(5):1064–71.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48. 	Schwartz J. Air pollution and hospital admissions for the elderly in Detroit, Michigan.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1994 Sep;150(3):648–55.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49. 	Han MK, </a:t>
            </a:r>
            <a:r>
              <a:rPr lang="en-US" sz="1200" kern="1200" dirty="0" err="1">
                <a:solidFill>
                  <a:schemeClr val="tx1"/>
                </a:solidFill>
                <a:effectLst/>
                <a:latin typeface="+mn-lt"/>
                <a:ea typeface="+mn-ea"/>
                <a:cs typeface="+mn-cs"/>
              </a:rPr>
              <a:t>Postma</a:t>
            </a:r>
            <a:r>
              <a:rPr lang="en-US" sz="1200" kern="1200" dirty="0">
                <a:solidFill>
                  <a:schemeClr val="tx1"/>
                </a:solidFill>
                <a:effectLst/>
                <a:latin typeface="+mn-lt"/>
                <a:ea typeface="+mn-ea"/>
                <a:cs typeface="+mn-cs"/>
              </a:rPr>
              <a:t> D, </a:t>
            </a:r>
            <a:r>
              <a:rPr lang="en-US" sz="1200" kern="1200" dirty="0" err="1">
                <a:solidFill>
                  <a:schemeClr val="tx1"/>
                </a:solidFill>
                <a:effectLst/>
                <a:latin typeface="+mn-lt"/>
                <a:ea typeface="+mn-ea"/>
                <a:cs typeface="+mn-cs"/>
              </a:rPr>
              <a:t>Mannino</a:t>
            </a:r>
            <a:r>
              <a:rPr lang="en-US" sz="1200" kern="1200" dirty="0">
                <a:solidFill>
                  <a:schemeClr val="tx1"/>
                </a:solidFill>
                <a:effectLst/>
                <a:latin typeface="+mn-lt"/>
                <a:ea typeface="+mn-ea"/>
                <a:cs typeface="+mn-cs"/>
              </a:rPr>
              <a:t> DM, </a:t>
            </a:r>
            <a:r>
              <a:rPr lang="en-US" sz="1200" kern="1200" dirty="0" err="1">
                <a:solidFill>
                  <a:schemeClr val="tx1"/>
                </a:solidFill>
                <a:effectLst/>
                <a:latin typeface="+mn-lt"/>
                <a:ea typeface="+mn-ea"/>
                <a:cs typeface="+mn-cs"/>
              </a:rPr>
              <a:t>Giardino</a:t>
            </a:r>
            <a:r>
              <a:rPr lang="en-US" sz="1200" kern="1200" dirty="0">
                <a:solidFill>
                  <a:schemeClr val="tx1"/>
                </a:solidFill>
                <a:effectLst/>
                <a:latin typeface="+mn-lt"/>
                <a:ea typeface="+mn-ea"/>
                <a:cs typeface="+mn-cs"/>
              </a:rPr>
              <a:t> ND, </a:t>
            </a:r>
            <a:r>
              <a:rPr lang="en-US" sz="1200" kern="1200" dirty="0" err="1">
                <a:solidFill>
                  <a:schemeClr val="tx1"/>
                </a:solidFill>
                <a:effectLst/>
                <a:latin typeface="+mn-lt"/>
                <a:ea typeface="+mn-ea"/>
                <a:cs typeface="+mn-cs"/>
              </a:rPr>
              <a:t>Buist</a:t>
            </a:r>
            <a:r>
              <a:rPr lang="en-US" sz="1200" kern="1200" dirty="0">
                <a:solidFill>
                  <a:schemeClr val="tx1"/>
                </a:solidFill>
                <a:effectLst/>
                <a:latin typeface="+mn-lt"/>
                <a:ea typeface="+mn-ea"/>
                <a:cs typeface="+mn-cs"/>
              </a:rPr>
              <a:t> S, Curtis JL, et al. Gender and chronic obstructive pulmonary disease: why it matters.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2007 Dec 15;176(12):1179–84.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50. 	Miller MR, Jordan RE, </a:t>
            </a:r>
            <a:r>
              <a:rPr lang="en-US" sz="1200" kern="1200" dirty="0" err="1">
                <a:solidFill>
                  <a:schemeClr val="tx1"/>
                </a:solidFill>
                <a:effectLst/>
                <a:latin typeface="+mn-lt"/>
                <a:ea typeface="+mn-ea"/>
                <a:cs typeface="+mn-cs"/>
              </a:rPr>
              <a:t>Adab</a:t>
            </a:r>
            <a:r>
              <a:rPr lang="en-US" sz="1200" kern="1200" dirty="0">
                <a:solidFill>
                  <a:schemeClr val="tx1"/>
                </a:solidFill>
                <a:effectLst/>
                <a:latin typeface="+mn-lt"/>
                <a:ea typeface="+mn-ea"/>
                <a:cs typeface="+mn-cs"/>
              </a:rPr>
              <a:t> P. Gender differences in COPD: are women more susceptible to smoking effects than men? </a:t>
            </a:r>
            <a:r>
              <a:rPr lang="es-UY" sz="1200" kern="1200" dirty="0">
                <a:solidFill>
                  <a:schemeClr val="tx1"/>
                </a:solidFill>
                <a:effectLst/>
                <a:latin typeface="+mn-lt"/>
                <a:ea typeface="+mn-ea"/>
                <a:cs typeface="+mn-cs"/>
              </a:rPr>
              <a:t>Thorax. 2011 Oct;66(10):921–2..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51. 	Lopez Varela M V, Montes de Oca M, Halbert RJ, Muiño  a, Perez-Padilla R, Tálamo C, et al. </a:t>
            </a:r>
            <a:r>
              <a:rPr lang="en-US" sz="1200" kern="1200" dirty="0">
                <a:solidFill>
                  <a:schemeClr val="tx1"/>
                </a:solidFill>
                <a:effectLst/>
                <a:latin typeface="+mn-lt"/>
                <a:ea typeface="+mn-ea"/>
                <a:cs typeface="+mn-cs"/>
              </a:rPr>
              <a:t>Sex-related differences in COPD in five Latin American cities: the PLATINO study. </a:t>
            </a:r>
            <a:r>
              <a:rPr lang="es-UY" sz="1200" kern="1200" dirty="0">
                <a:solidFill>
                  <a:schemeClr val="tx1"/>
                </a:solidFill>
                <a:effectLst/>
                <a:latin typeface="+mn-lt"/>
                <a:ea typeface="+mn-ea"/>
                <a:cs typeface="+mn-cs"/>
              </a:rPr>
              <a:t>Eur Respir J. 2010 Nov;36(5):1034–41.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52. 	de Torres JP, Casanova C, Hernández C, Abreu J, Aguirre-Jaime A, Celli BR. </a:t>
            </a:r>
            <a:r>
              <a:rPr lang="en-US" sz="1200" kern="1200" dirty="0">
                <a:solidFill>
                  <a:schemeClr val="tx1"/>
                </a:solidFill>
                <a:effectLst/>
                <a:latin typeface="+mn-lt"/>
                <a:ea typeface="+mn-ea"/>
                <a:cs typeface="+mn-cs"/>
              </a:rPr>
              <a:t>Gender and COPD in patients attending a pulmonary clinic. Chest. </a:t>
            </a:r>
            <a:r>
              <a:rPr lang="es-UY" sz="1200" kern="1200" dirty="0">
                <a:solidFill>
                  <a:schemeClr val="tx1"/>
                </a:solidFill>
                <a:effectLst/>
                <a:latin typeface="+mn-lt"/>
                <a:ea typeface="+mn-ea"/>
                <a:cs typeface="+mn-cs"/>
              </a:rPr>
              <a:t>2005 Oct;128(4):2012–6.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53. 	de Torres JP, Cote CG, López M V, Casanova C, Díaz O, Marin JM, et al. </a:t>
            </a:r>
            <a:r>
              <a:rPr lang="en-US" sz="1200" kern="1200" dirty="0">
                <a:solidFill>
                  <a:schemeClr val="tx1"/>
                </a:solidFill>
                <a:effectLst/>
                <a:latin typeface="+mn-lt"/>
                <a:ea typeface="+mn-ea"/>
                <a:cs typeface="+mn-cs"/>
              </a:rPr>
              <a:t>Sex differences in mortality in patients with COPD.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2009 Mar;33(3):528–35.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54. 	Martinez FJ, Curtis JL, </a:t>
            </a:r>
            <a:r>
              <a:rPr lang="en-US" sz="1200" kern="1200" dirty="0" err="1">
                <a:solidFill>
                  <a:schemeClr val="tx1"/>
                </a:solidFill>
                <a:effectLst/>
                <a:latin typeface="+mn-lt"/>
                <a:ea typeface="+mn-ea"/>
                <a:cs typeface="+mn-cs"/>
              </a:rPr>
              <a:t>Sciurba</a:t>
            </a:r>
            <a:r>
              <a:rPr lang="en-US" sz="1200" kern="1200" dirty="0">
                <a:solidFill>
                  <a:schemeClr val="tx1"/>
                </a:solidFill>
                <a:effectLst/>
                <a:latin typeface="+mn-lt"/>
                <a:ea typeface="+mn-ea"/>
                <a:cs typeface="+mn-cs"/>
              </a:rPr>
              <a:t> F, Mumford J, </a:t>
            </a:r>
            <a:r>
              <a:rPr lang="en-US" sz="1200" kern="1200" dirty="0" err="1">
                <a:solidFill>
                  <a:schemeClr val="tx1"/>
                </a:solidFill>
                <a:effectLst/>
                <a:latin typeface="+mn-lt"/>
                <a:ea typeface="+mn-ea"/>
                <a:cs typeface="+mn-cs"/>
              </a:rPr>
              <a:t>Giardino</a:t>
            </a:r>
            <a:r>
              <a:rPr lang="en-US" sz="1200" kern="1200" dirty="0">
                <a:solidFill>
                  <a:schemeClr val="tx1"/>
                </a:solidFill>
                <a:effectLst/>
                <a:latin typeface="+mn-lt"/>
                <a:ea typeface="+mn-ea"/>
                <a:cs typeface="+mn-cs"/>
              </a:rPr>
              <a:t> ND, </a:t>
            </a:r>
            <a:r>
              <a:rPr lang="en-US" sz="1200" kern="1200" dirty="0" err="1">
                <a:solidFill>
                  <a:schemeClr val="tx1"/>
                </a:solidFill>
                <a:effectLst/>
                <a:latin typeface="+mn-lt"/>
                <a:ea typeface="+mn-ea"/>
                <a:cs typeface="+mn-cs"/>
              </a:rPr>
              <a:t>Weinmann</a:t>
            </a:r>
            <a:r>
              <a:rPr lang="en-US" sz="1200" kern="1200" dirty="0">
                <a:solidFill>
                  <a:schemeClr val="tx1"/>
                </a:solidFill>
                <a:effectLst/>
                <a:latin typeface="+mn-lt"/>
                <a:ea typeface="+mn-ea"/>
                <a:cs typeface="+mn-cs"/>
              </a:rPr>
              <a:t> G, et al. Sex differences in severe pulmonary emphysema.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2007 Aug 1;176(3):243–52.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55. 	</a:t>
            </a:r>
            <a:r>
              <a:rPr lang="en-US" sz="1200" kern="1200" dirty="0" err="1">
                <a:solidFill>
                  <a:schemeClr val="tx1"/>
                </a:solidFill>
                <a:effectLst/>
                <a:latin typeface="+mn-lt"/>
                <a:ea typeface="+mn-ea"/>
                <a:cs typeface="+mn-cs"/>
              </a:rPr>
              <a:t>Dransfield</a:t>
            </a:r>
            <a:r>
              <a:rPr lang="en-US" sz="1200" kern="1200" dirty="0">
                <a:solidFill>
                  <a:schemeClr val="tx1"/>
                </a:solidFill>
                <a:effectLst/>
                <a:latin typeface="+mn-lt"/>
                <a:ea typeface="+mn-ea"/>
                <a:cs typeface="+mn-cs"/>
              </a:rPr>
              <a:t> MT, </a:t>
            </a:r>
            <a:r>
              <a:rPr lang="en-US" sz="1200" kern="1200" dirty="0" err="1">
                <a:solidFill>
                  <a:schemeClr val="tx1"/>
                </a:solidFill>
                <a:effectLst/>
                <a:latin typeface="+mn-lt"/>
                <a:ea typeface="+mn-ea"/>
                <a:cs typeface="+mn-cs"/>
              </a:rPr>
              <a:t>Washko</a:t>
            </a:r>
            <a:r>
              <a:rPr lang="en-US" sz="1200" kern="1200" dirty="0">
                <a:solidFill>
                  <a:schemeClr val="tx1"/>
                </a:solidFill>
                <a:effectLst/>
                <a:latin typeface="+mn-lt"/>
                <a:ea typeface="+mn-ea"/>
                <a:cs typeface="+mn-cs"/>
              </a:rPr>
              <a:t> GR, Foreman MG, </a:t>
            </a:r>
            <a:r>
              <a:rPr lang="en-US" sz="1200" kern="1200" dirty="0" err="1">
                <a:solidFill>
                  <a:schemeClr val="tx1"/>
                </a:solidFill>
                <a:effectLst/>
                <a:latin typeface="+mn-lt"/>
                <a:ea typeface="+mn-ea"/>
                <a:cs typeface="+mn-cs"/>
              </a:rPr>
              <a:t>Estepar</a:t>
            </a:r>
            <a:r>
              <a:rPr lang="en-US" sz="1200" kern="1200" dirty="0">
                <a:solidFill>
                  <a:schemeClr val="tx1"/>
                </a:solidFill>
                <a:effectLst/>
                <a:latin typeface="+mn-lt"/>
                <a:ea typeface="+mn-ea"/>
                <a:cs typeface="+mn-cs"/>
              </a:rPr>
              <a:t> RSJ, Reilly J, Bailey WC. Gender differences in the severity of CT emphysema in COPD. Chest. 2007 Aug;132(2):464–70.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56. 	Celli B,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Jenkins CR, Jones PW, Ferguson GT, Calverley PM a, et al. Sex differences in mortality and clinical expressions of patients with chronic obstructive pulmonary disease. The TORCH experience.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2011 Feb 1;183(3):317–22.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57. 	Gonzalez A V, </a:t>
            </a:r>
            <a:r>
              <a:rPr lang="en-US" sz="1200" kern="1200" dirty="0" err="1">
                <a:solidFill>
                  <a:schemeClr val="tx1"/>
                </a:solidFill>
                <a:effectLst/>
                <a:latin typeface="+mn-lt"/>
                <a:ea typeface="+mn-ea"/>
                <a:cs typeface="+mn-cs"/>
              </a:rPr>
              <a:t>Suissa</a:t>
            </a:r>
            <a:r>
              <a:rPr lang="en-US" sz="1200" kern="1200" dirty="0">
                <a:solidFill>
                  <a:schemeClr val="tx1"/>
                </a:solidFill>
                <a:effectLst/>
                <a:latin typeface="+mn-lt"/>
                <a:ea typeface="+mn-ea"/>
                <a:cs typeface="+mn-cs"/>
              </a:rPr>
              <a:t> S, Ernst P. Gender differences in survival following </a:t>
            </a:r>
            <a:r>
              <a:rPr lang="en-US" sz="1200" kern="1200" dirty="0" err="1">
                <a:solidFill>
                  <a:schemeClr val="tx1"/>
                </a:solidFill>
                <a:effectLst/>
                <a:latin typeface="+mn-lt"/>
                <a:ea typeface="+mn-ea"/>
                <a:cs typeface="+mn-cs"/>
              </a:rPr>
              <a:t>hospitalisation</a:t>
            </a:r>
            <a:r>
              <a:rPr lang="en-US" sz="1200" kern="1200" dirty="0">
                <a:solidFill>
                  <a:schemeClr val="tx1"/>
                </a:solidFill>
                <a:effectLst/>
                <a:latin typeface="+mn-lt"/>
                <a:ea typeface="+mn-ea"/>
                <a:cs typeface="+mn-cs"/>
              </a:rPr>
              <a:t> for COPD. Thorax. 2011 Jan;66(1):38–42.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58. 	Hogg JC, Chu F, </a:t>
            </a:r>
            <a:r>
              <a:rPr lang="en-US" sz="1200" kern="1200" dirty="0" err="1">
                <a:solidFill>
                  <a:schemeClr val="tx1"/>
                </a:solidFill>
                <a:effectLst/>
                <a:latin typeface="+mn-lt"/>
                <a:ea typeface="+mn-ea"/>
                <a:cs typeface="+mn-cs"/>
              </a:rPr>
              <a:t>Utokaparch</a:t>
            </a:r>
            <a:r>
              <a:rPr lang="en-US" sz="1200" kern="1200" dirty="0">
                <a:solidFill>
                  <a:schemeClr val="tx1"/>
                </a:solidFill>
                <a:effectLst/>
                <a:latin typeface="+mn-lt"/>
                <a:ea typeface="+mn-ea"/>
                <a:cs typeface="+mn-cs"/>
              </a:rPr>
              <a:t> S, Woods R, Elliott WM, </a:t>
            </a:r>
            <a:r>
              <a:rPr lang="en-US" sz="1200" kern="1200" dirty="0" err="1">
                <a:solidFill>
                  <a:schemeClr val="tx1"/>
                </a:solidFill>
                <a:effectLst/>
                <a:latin typeface="+mn-lt"/>
                <a:ea typeface="+mn-ea"/>
                <a:cs typeface="+mn-cs"/>
              </a:rPr>
              <a:t>Buzatu</a:t>
            </a:r>
            <a:r>
              <a:rPr lang="en-US" sz="1200" kern="1200" dirty="0">
                <a:solidFill>
                  <a:schemeClr val="tx1"/>
                </a:solidFill>
                <a:effectLst/>
                <a:latin typeface="+mn-lt"/>
                <a:ea typeface="+mn-ea"/>
                <a:cs typeface="+mn-cs"/>
              </a:rPr>
              <a:t> L, et al. The nature of small-airway obstruction in chronic obstructive pulmonary disease. </a:t>
            </a:r>
            <a:r>
              <a:rPr lang="es-UY" sz="1200" kern="1200" dirty="0">
                <a:solidFill>
                  <a:schemeClr val="tx1"/>
                </a:solidFill>
                <a:effectLst/>
                <a:latin typeface="+mn-lt"/>
                <a:ea typeface="+mn-ea"/>
                <a:cs typeface="+mn-cs"/>
              </a:rPr>
              <a:t>N Engl J Med. 2004 Jun 24;350(26):2645–53.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59. 	Menezes AMB, Hallal PC, Perez-Padilla R, Jardim JRB, Muiño A, Lopez M V, et al. </a:t>
            </a:r>
            <a:r>
              <a:rPr lang="en-US" sz="1200" kern="1200" dirty="0">
                <a:solidFill>
                  <a:schemeClr val="tx1"/>
                </a:solidFill>
                <a:effectLst/>
                <a:latin typeface="+mn-lt"/>
                <a:ea typeface="+mn-ea"/>
                <a:cs typeface="+mn-cs"/>
              </a:rPr>
              <a:t>Tuberculosis and airflow obstruction: evidence from the PLATINO study in Latin America.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2007 Dec;30(6):1180–5.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60. 	</a:t>
            </a:r>
            <a:r>
              <a:rPr lang="en-US" sz="1200" kern="1200" dirty="0" err="1">
                <a:solidFill>
                  <a:schemeClr val="tx1"/>
                </a:solidFill>
                <a:effectLst/>
                <a:latin typeface="+mn-lt"/>
                <a:ea typeface="+mn-ea"/>
                <a:cs typeface="+mn-cs"/>
              </a:rPr>
              <a:t>Amaral</a:t>
            </a:r>
            <a:r>
              <a:rPr lang="en-US" sz="1200" kern="1200" dirty="0">
                <a:solidFill>
                  <a:schemeClr val="tx1"/>
                </a:solidFill>
                <a:effectLst/>
                <a:latin typeface="+mn-lt"/>
                <a:ea typeface="+mn-ea"/>
                <a:cs typeface="+mn-cs"/>
              </a:rPr>
              <a:t> AFS, </a:t>
            </a:r>
            <a:r>
              <a:rPr lang="en-US" sz="1200" kern="1200" dirty="0" err="1">
                <a:solidFill>
                  <a:schemeClr val="tx1"/>
                </a:solidFill>
                <a:effectLst/>
                <a:latin typeface="+mn-lt"/>
                <a:ea typeface="+mn-ea"/>
                <a:cs typeface="+mn-cs"/>
              </a:rPr>
              <a:t>Coton</a:t>
            </a:r>
            <a:r>
              <a:rPr lang="en-US" sz="1200" kern="1200" dirty="0">
                <a:solidFill>
                  <a:schemeClr val="tx1"/>
                </a:solidFill>
                <a:effectLst/>
                <a:latin typeface="+mn-lt"/>
                <a:ea typeface="+mn-ea"/>
                <a:cs typeface="+mn-cs"/>
              </a:rPr>
              <a:t> S, Kato B, Tan WC, </a:t>
            </a:r>
            <a:r>
              <a:rPr lang="en-US" sz="1200" kern="1200" dirty="0" err="1">
                <a:solidFill>
                  <a:schemeClr val="tx1"/>
                </a:solidFill>
                <a:effectLst/>
                <a:latin typeface="+mn-lt"/>
                <a:ea typeface="+mn-ea"/>
                <a:cs typeface="+mn-cs"/>
              </a:rPr>
              <a:t>Studnicka</a:t>
            </a:r>
            <a:r>
              <a:rPr lang="en-US" sz="1200" kern="1200" dirty="0">
                <a:solidFill>
                  <a:schemeClr val="tx1"/>
                </a:solidFill>
                <a:effectLst/>
                <a:latin typeface="+mn-lt"/>
                <a:ea typeface="+mn-ea"/>
                <a:cs typeface="+mn-cs"/>
              </a:rPr>
              <a:t> M, Janson C, et al. Tuberculosis associates with both airflow obstruction and low lung function: BOLD results.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2015 Oct;46(4):1104–12.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61. 	</a:t>
            </a:r>
            <a:r>
              <a:rPr lang="en-US" sz="1200" kern="1200" dirty="0" err="1">
                <a:solidFill>
                  <a:schemeClr val="tx1"/>
                </a:solidFill>
                <a:effectLst/>
                <a:latin typeface="+mn-lt"/>
                <a:ea typeface="+mn-ea"/>
                <a:cs typeface="+mn-cs"/>
              </a:rPr>
              <a:t>Allwood</a:t>
            </a:r>
            <a:r>
              <a:rPr lang="en-US" sz="1200" kern="1200" dirty="0">
                <a:solidFill>
                  <a:schemeClr val="tx1"/>
                </a:solidFill>
                <a:effectLst/>
                <a:latin typeface="+mn-lt"/>
                <a:ea typeface="+mn-ea"/>
                <a:cs typeface="+mn-cs"/>
              </a:rPr>
              <a:t> BW, Myer L, Bateman ED. A systematic review of the association between pulmonary tuberculosis and the development of chronic airflow obstruction in adults. Respiration. 2013 Jan;86(1):76–85.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62. 	Byrne AL, Marais BJ, </a:t>
            </a:r>
            <a:r>
              <a:rPr lang="en-US" sz="1200" kern="1200" dirty="0" err="1">
                <a:solidFill>
                  <a:schemeClr val="tx1"/>
                </a:solidFill>
                <a:effectLst/>
                <a:latin typeface="+mn-lt"/>
                <a:ea typeface="+mn-ea"/>
                <a:cs typeface="+mn-cs"/>
              </a:rPr>
              <a:t>Mitnick</a:t>
            </a:r>
            <a:r>
              <a:rPr lang="en-US" sz="1200" kern="1200" dirty="0">
                <a:solidFill>
                  <a:schemeClr val="tx1"/>
                </a:solidFill>
                <a:effectLst/>
                <a:latin typeface="+mn-lt"/>
                <a:ea typeface="+mn-ea"/>
                <a:cs typeface="+mn-cs"/>
              </a:rPr>
              <a:t> CD, </a:t>
            </a:r>
            <a:r>
              <a:rPr lang="en-US" sz="1200" kern="1200" dirty="0" err="1">
                <a:solidFill>
                  <a:schemeClr val="tx1"/>
                </a:solidFill>
                <a:effectLst/>
                <a:latin typeface="+mn-lt"/>
                <a:ea typeface="+mn-ea"/>
                <a:cs typeface="+mn-cs"/>
              </a:rPr>
              <a:t>Lecca</a:t>
            </a:r>
            <a:r>
              <a:rPr lang="en-US" sz="1200" kern="1200" dirty="0">
                <a:solidFill>
                  <a:schemeClr val="tx1"/>
                </a:solidFill>
                <a:effectLst/>
                <a:latin typeface="+mn-lt"/>
                <a:ea typeface="+mn-ea"/>
                <a:cs typeface="+mn-cs"/>
              </a:rPr>
              <a:t> L, Marks GB. Tuberculosis and chronic respiratory disease: a systematic review.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Infect Dis. 2015 Mar;32:138–46.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63. 	Chung K-P, Chen J-Y, Lee C-H, Wu H-D, Wang J-Y, Lee L-N, et al. Trends and predictors of changes in pulmonary function after treatment for pulmonary tuberculosis. Clinics (Sao Paulo). 2011;66(4):549–56.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64. 	Lee C-H, Lee M-C, Lin H-H, Shu C-C, Wang J-Y, Lee L-N, et al. Pulmonary tuberculosis and delay in anti-tuberculous treatment are important risk factors for chronic obstructive pulmonary disease. </a:t>
            </a:r>
            <a:r>
              <a:rPr lang="en-US" sz="1200" kern="1200" dirty="0" err="1">
                <a:solidFill>
                  <a:schemeClr val="tx1"/>
                </a:solidFill>
                <a:effectLst/>
                <a:latin typeface="+mn-lt"/>
                <a:ea typeface="+mn-ea"/>
                <a:cs typeface="+mn-cs"/>
              </a:rPr>
              <a:t>Pai</a:t>
            </a:r>
            <a:r>
              <a:rPr lang="en-US" sz="1200" kern="1200" dirty="0">
                <a:solidFill>
                  <a:schemeClr val="tx1"/>
                </a:solidFill>
                <a:effectLst/>
                <a:latin typeface="+mn-lt"/>
                <a:ea typeface="+mn-ea"/>
                <a:cs typeface="+mn-cs"/>
              </a:rPr>
              <a:t> M, editor.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One. 2012 May 25;7(5):e37978.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65. 	Hwang Y Il, Kim JH, Lee CY, Park S, Park YB, Jang SH, et al. The association between airflow obstruction and radiologic change by tuberculosis. </a:t>
            </a:r>
            <a:r>
              <a:rPr lang="es-UY" sz="1200" kern="1200" dirty="0">
                <a:solidFill>
                  <a:schemeClr val="tx1"/>
                </a:solidFill>
                <a:effectLst/>
                <a:latin typeface="+mn-lt"/>
                <a:ea typeface="+mn-ea"/>
                <a:cs typeface="+mn-cs"/>
              </a:rPr>
              <a:t>J Thorac Dis. 2014 May;6(5):471–6.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66. 	MANRIQUE HERNÁNDEZ, Rubén Darío; CASTAÑEDA PALACIO HL. Relación entre haber tenido tuberculosis y desarrollar enfermedad pulmonar obstructiva crónica. Revisión sistemática y meta análisis. Med UPB. 2015;34(2):115–25.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67. 	Silverman EK, Miletich JP, Pierce JA, Sherman LA, Endicott SK, Broze GJ, et al. </a:t>
            </a:r>
            <a:r>
              <a:rPr lang="en-US" sz="1200" kern="1200" dirty="0">
                <a:solidFill>
                  <a:schemeClr val="tx1"/>
                </a:solidFill>
                <a:effectLst/>
                <a:latin typeface="+mn-lt"/>
                <a:ea typeface="+mn-ea"/>
                <a:cs typeface="+mn-cs"/>
              </a:rPr>
              <a:t>Alpha-1-antitrypsin deficiency. High prevalence in the St. Louis area determined by direct population screening. Am Rev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Dis. 1989 Oct;140(4):961–6.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68. 	Campos M, </a:t>
            </a:r>
            <a:r>
              <a:rPr lang="en-US" sz="1200" kern="1200" dirty="0" err="1">
                <a:solidFill>
                  <a:schemeClr val="tx1"/>
                </a:solidFill>
                <a:effectLst/>
                <a:latin typeface="+mn-lt"/>
                <a:ea typeface="+mn-ea"/>
                <a:cs typeface="+mn-cs"/>
              </a:rPr>
              <a:t>Shmuels</a:t>
            </a:r>
            <a:r>
              <a:rPr lang="en-US" sz="1200" kern="1200" dirty="0">
                <a:solidFill>
                  <a:schemeClr val="tx1"/>
                </a:solidFill>
                <a:effectLst/>
                <a:latin typeface="+mn-lt"/>
                <a:ea typeface="+mn-ea"/>
                <a:cs typeface="+mn-cs"/>
              </a:rPr>
              <a:t> D, Walsh J. Detection of alpha-1 antitrypsin deficiency in the US. Am J Med. 2012 Jul;125(7):623–4.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69. 	</a:t>
            </a:r>
            <a:r>
              <a:rPr lang="en-US" sz="1200" kern="1200" dirty="0" err="1">
                <a:solidFill>
                  <a:schemeClr val="tx1"/>
                </a:solidFill>
                <a:effectLst/>
                <a:latin typeface="+mn-lt"/>
                <a:ea typeface="+mn-ea"/>
                <a:cs typeface="+mn-cs"/>
              </a:rPr>
              <a:t>Lascano</a:t>
            </a:r>
            <a:r>
              <a:rPr lang="en-US" sz="1200" kern="1200" dirty="0">
                <a:solidFill>
                  <a:schemeClr val="tx1"/>
                </a:solidFill>
                <a:effectLst/>
                <a:latin typeface="+mn-lt"/>
                <a:ea typeface="+mn-ea"/>
                <a:cs typeface="+mn-cs"/>
              </a:rPr>
              <a:t> JE, Campos MA. The important role of primary care providers in the detection of alpha-1 antitrypsin deficiency. </a:t>
            </a:r>
            <a:r>
              <a:rPr lang="es-UY" sz="1200" kern="1200" dirty="0">
                <a:solidFill>
                  <a:schemeClr val="tx1"/>
                </a:solidFill>
                <a:effectLst/>
                <a:latin typeface="+mn-lt"/>
                <a:ea typeface="+mn-ea"/>
                <a:cs typeface="+mn-cs"/>
              </a:rPr>
              <a:t>Postgrad Med. 2017 Nov 17;129(8):889–95.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70. 	Calle Rubio M, Soriano JB, López-Campos JL, Soler-Cataluña JJ, Alcázar Navarrete B, Rodríguez González-Moro JM, et al. </a:t>
            </a:r>
            <a:r>
              <a:rPr lang="en-US" sz="1200" kern="1200" dirty="0">
                <a:solidFill>
                  <a:schemeClr val="tx1"/>
                </a:solidFill>
                <a:effectLst/>
                <a:latin typeface="+mn-lt"/>
                <a:ea typeface="+mn-ea"/>
                <a:cs typeface="+mn-cs"/>
              </a:rPr>
              <a:t>Testing for alpha-1 antitrypsin in COPD in outpatient respiratory clinics in Spain: A multilevel, cross-sectional analysis of the EPOCONSUL study. </a:t>
            </a:r>
            <a:r>
              <a:rPr lang="en-US" sz="1200" kern="1200" dirty="0" err="1">
                <a:solidFill>
                  <a:schemeClr val="tx1"/>
                </a:solidFill>
                <a:effectLst/>
                <a:latin typeface="+mn-lt"/>
                <a:ea typeface="+mn-ea"/>
                <a:cs typeface="+mn-cs"/>
              </a:rPr>
              <a:t>Loukides</a:t>
            </a:r>
            <a:r>
              <a:rPr lang="en-US" sz="1200" kern="1200" dirty="0">
                <a:solidFill>
                  <a:schemeClr val="tx1"/>
                </a:solidFill>
                <a:effectLst/>
                <a:latin typeface="+mn-lt"/>
                <a:ea typeface="+mn-ea"/>
                <a:cs typeface="+mn-cs"/>
              </a:rPr>
              <a:t> S, editor.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One. 2018 Jun 28;13(6):e0198777.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71. 	</a:t>
            </a:r>
            <a:r>
              <a:rPr lang="en-US" sz="1200" kern="1200" dirty="0" err="1">
                <a:solidFill>
                  <a:schemeClr val="tx1"/>
                </a:solidFill>
                <a:effectLst/>
                <a:latin typeface="+mn-lt"/>
                <a:ea typeface="+mn-ea"/>
                <a:cs typeface="+mn-cs"/>
              </a:rPr>
              <a:t>Beletic</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Dudvarski-Ilic</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Milenkovic</a:t>
            </a:r>
            <a:r>
              <a:rPr lang="en-US" sz="1200" kern="1200" dirty="0">
                <a:solidFill>
                  <a:schemeClr val="tx1"/>
                </a:solidFill>
                <a:effectLst/>
                <a:latin typeface="+mn-lt"/>
                <a:ea typeface="+mn-ea"/>
                <a:cs typeface="+mn-cs"/>
              </a:rPr>
              <a:t> B, </a:t>
            </a:r>
            <a:r>
              <a:rPr lang="en-US" sz="1200" kern="1200" dirty="0" err="1">
                <a:solidFill>
                  <a:schemeClr val="tx1"/>
                </a:solidFill>
                <a:effectLst/>
                <a:latin typeface="+mn-lt"/>
                <a:ea typeface="+mn-ea"/>
                <a:cs typeface="+mn-cs"/>
              </a:rPr>
              <a:t>Nagorni-Obradovic</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Ljujic</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Djordjevic</a:t>
            </a:r>
            <a:r>
              <a:rPr lang="en-US" sz="1200" kern="1200" dirty="0">
                <a:solidFill>
                  <a:schemeClr val="tx1"/>
                </a:solidFill>
                <a:effectLst/>
                <a:latin typeface="+mn-lt"/>
                <a:ea typeface="+mn-ea"/>
                <a:cs typeface="+mn-cs"/>
              </a:rPr>
              <a:t> V, et al. Is an integrative laboratory algorithm more effective in detecting alpha-1-antitrypsin deficiency in patients with premature chronic obstructive pulmonary disease than AAT concentration based screening approach? </a:t>
            </a:r>
            <a:r>
              <a:rPr lang="es-UY" sz="1200" kern="1200" dirty="0">
                <a:solidFill>
                  <a:schemeClr val="tx1"/>
                </a:solidFill>
                <a:effectLst/>
                <a:latin typeface="+mn-lt"/>
                <a:ea typeface="+mn-ea"/>
                <a:cs typeface="+mn-cs"/>
              </a:rPr>
              <a:t>Biochem medica. 2014;24(2):293–8.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72. 	Eisner MD, Anthonisen N, Coultas D, Kuenzli N, Perez-Padilla R, Postma D, et al. </a:t>
            </a:r>
            <a:r>
              <a:rPr lang="en-US" sz="1200" kern="1200" dirty="0">
                <a:solidFill>
                  <a:schemeClr val="tx1"/>
                </a:solidFill>
                <a:effectLst/>
                <a:latin typeface="+mn-lt"/>
                <a:ea typeface="+mn-ea"/>
                <a:cs typeface="+mn-cs"/>
              </a:rPr>
              <a:t>An official American Thoracic Society public policy statement: Novel risk factors and the global burden of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2010 Sep 1;182(5):693–718.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73. 	</a:t>
            </a:r>
            <a:r>
              <a:rPr lang="en-US" sz="1200" kern="1200" dirty="0" err="1">
                <a:solidFill>
                  <a:schemeClr val="tx1"/>
                </a:solidFill>
                <a:effectLst/>
                <a:latin typeface="+mn-lt"/>
                <a:ea typeface="+mn-ea"/>
                <a:cs typeface="+mn-cs"/>
              </a:rPr>
              <a:t>Bigna</a:t>
            </a:r>
            <a:r>
              <a:rPr lang="en-US" sz="1200" kern="1200" dirty="0">
                <a:solidFill>
                  <a:schemeClr val="tx1"/>
                </a:solidFill>
                <a:effectLst/>
                <a:latin typeface="+mn-lt"/>
                <a:ea typeface="+mn-ea"/>
                <a:cs typeface="+mn-cs"/>
              </a:rPr>
              <a:t> JJ, </a:t>
            </a:r>
            <a:r>
              <a:rPr lang="en-US" sz="1200" kern="1200" dirty="0" err="1">
                <a:solidFill>
                  <a:schemeClr val="tx1"/>
                </a:solidFill>
                <a:effectLst/>
                <a:latin typeface="+mn-lt"/>
                <a:ea typeface="+mn-ea"/>
                <a:cs typeface="+mn-cs"/>
              </a:rPr>
              <a:t>Kenne</a:t>
            </a:r>
            <a:r>
              <a:rPr lang="en-US" sz="1200" kern="1200" dirty="0">
                <a:solidFill>
                  <a:schemeClr val="tx1"/>
                </a:solidFill>
                <a:effectLst/>
                <a:latin typeface="+mn-lt"/>
                <a:ea typeface="+mn-ea"/>
                <a:cs typeface="+mn-cs"/>
              </a:rPr>
              <a:t> AM, </a:t>
            </a:r>
            <a:r>
              <a:rPr lang="en-US" sz="1200" kern="1200" dirty="0" err="1">
                <a:solidFill>
                  <a:schemeClr val="tx1"/>
                </a:solidFill>
                <a:effectLst/>
                <a:latin typeface="+mn-lt"/>
                <a:ea typeface="+mn-ea"/>
                <a:cs typeface="+mn-cs"/>
              </a:rPr>
              <a:t>Asangbeh</a:t>
            </a:r>
            <a:r>
              <a:rPr lang="en-US" sz="1200" kern="1200" dirty="0">
                <a:solidFill>
                  <a:schemeClr val="tx1"/>
                </a:solidFill>
                <a:effectLst/>
                <a:latin typeface="+mn-lt"/>
                <a:ea typeface="+mn-ea"/>
                <a:cs typeface="+mn-cs"/>
              </a:rPr>
              <a:t> SL, </a:t>
            </a:r>
            <a:r>
              <a:rPr lang="en-US" sz="1200" kern="1200" dirty="0" err="1">
                <a:solidFill>
                  <a:schemeClr val="tx1"/>
                </a:solidFill>
                <a:effectLst/>
                <a:latin typeface="+mn-lt"/>
                <a:ea typeface="+mn-ea"/>
                <a:cs typeface="+mn-cs"/>
              </a:rPr>
              <a:t>Sibetcheu</a:t>
            </a:r>
            <a:r>
              <a:rPr lang="en-US" sz="1200" kern="1200" dirty="0">
                <a:solidFill>
                  <a:schemeClr val="tx1"/>
                </a:solidFill>
                <a:effectLst/>
                <a:latin typeface="+mn-lt"/>
                <a:ea typeface="+mn-ea"/>
                <a:cs typeface="+mn-cs"/>
              </a:rPr>
              <a:t> AT. Prevalence of chronic obstructive pulmonary disease in the global population with HIV: a systematic review and meta-analysis. Lancet Glob Heal. 2018 Feb;6(2):e193–202.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74. 	</a:t>
            </a:r>
            <a:r>
              <a:rPr lang="en-US" sz="1200" kern="1200" dirty="0" err="1">
                <a:solidFill>
                  <a:schemeClr val="tx1"/>
                </a:solidFill>
                <a:effectLst/>
                <a:latin typeface="+mn-lt"/>
                <a:ea typeface="+mn-ea"/>
                <a:cs typeface="+mn-cs"/>
              </a:rPr>
              <a:t>Madeddu</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Fois</a:t>
            </a:r>
            <a:r>
              <a:rPr lang="en-US" sz="1200" kern="1200" dirty="0">
                <a:solidFill>
                  <a:schemeClr val="tx1"/>
                </a:solidFill>
                <a:effectLst/>
                <a:latin typeface="+mn-lt"/>
                <a:ea typeface="+mn-ea"/>
                <a:cs typeface="+mn-cs"/>
              </a:rPr>
              <a:t> AG, </a:t>
            </a:r>
            <a:r>
              <a:rPr lang="en-US" sz="1200" kern="1200" dirty="0" err="1">
                <a:solidFill>
                  <a:schemeClr val="tx1"/>
                </a:solidFill>
                <a:effectLst/>
                <a:latin typeface="+mn-lt"/>
                <a:ea typeface="+mn-ea"/>
                <a:cs typeface="+mn-cs"/>
              </a:rPr>
              <a:t>Calia</a:t>
            </a:r>
            <a:r>
              <a:rPr lang="en-US" sz="1200" kern="1200" dirty="0">
                <a:solidFill>
                  <a:schemeClr val="tx1"/>
                </a:solidFill>
                <a:effectLst/>
                <a:latin typeface="+mn-lt"/>
                <a:ea typeface="+mn-ea"/>
                <a:cs typeface="+mn-cs"/>
              </a:rPr>
              <a:t> GM, </a:t>
            </a:r>
            <a:r>
              <a:rPr lang="en-US" sz="1200" kern="1200" dirty="0" err="1">
                <a:solidFill>
                  <a:schemeClr val="tx1"/>
                </a:solidFill>
                <a:effectLst/>
                <a:latin typeface="+mn-lt"/>
                <a:ea typeface="+mn-ea"/>
                <a:cs typeface="+mn-cs"/>
              </a:rPr>
              <a:t>Babudieri</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Soddu</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Becciu</a:t>
            </a:r>
            <a:r>
              <a:rPr lang="en-US" sz="1200" kern="1200" dirty="0">
                <a:solidFill>
                  <a:schemeClr val="tx1"/>
                </a:solidFill>
                <a:effectLst/>
                <a:latin typeface="+mn-lt"/>
                <a:ea typeface="+mn-ea"/>
                <a:cs typeface="+mn-cs"/>
              </a:rPr>
              <a:t> F, et al. Chronic obstructive pulmonary disease: an emerging comorbidity in HIV-infected patients in the HAART era? Infection. 2013 Apr 13;41(2):347–53.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75. 	</a:t>
            </a:r>
            <a:r>
              <a:rPr lang="en-US" sz="1200" kern="1200" dirty="0" err="1">
                <a:solidFill>
                  <a:schemeClr val="tx1"/>
                </a:solidFill>
                <a:effectLst/>
                <a:latin typeface="+mn-lt"/>
                <a:ea typeface="+mn-ea"/>
                <a:cs typeface="+mn-cs"/>
              </a:rPr>
              <a:t>Kunisaki</a:t>
            </a:r>
            <a:r>
              <a:rPr lang="en-US" sz="1200" kern="1200" dirty="0">
                <a:solidFill>
                  <a:schemeClr val="tx1"/>
                </a:solidFill>
                <a:effectLst/>
                <a:latin typeface="+mn-lt"/>
                <a:ea typeface="+mn-ea"/>
                <a:cs typeface="+mn-cs"/>
              </a:rPr>
              <a:t> KM. Will expanded ART use reduce the burden of HIV-associated chronic lung disease? </a:t>
            </a:r>
            <a:r>
              <a:rPr lang="en-US" sz="1200" kern="1200" dirty="0" err="1">
                <a:solidFill>
                  <a:schemeClr val="tx1"/>
                </a:solidFill>
                <a:effectLst/>
                <a:latin typeface="+mn-lt"/>
                <a:ea typeface="+mn-ea"/>
                <a:cs typeface="+mn-cs"/>
              </a:rPr>
              <a:t>Curr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Opin</a:t>
            </a:r>
            <a:r>
              <a:rPr lang="en-US" sz="1200" kern="1200" dirty="0">
                <a:solidFill>
                  <a:schemeClr val="tx1"/>
                </a:solidFill>
                <a:effectLst/>
                <a:latin typeface="+mn-lt"/>
                <a:ea typeface="+mn-ea"/>
                <a:cs typeface="+mn-cs"/>
              </a:rPr>
              <a:t> HIV AIDS. 2014 Jan;9(1):27–33.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76. 	</a:t>
            </a:r>
            <a:r>
              <a:rPr lang="en-US" sz="1200" kern="1200" dirty="0" err="1">
                <a:solidFill>
                  <a:schemeClr val="tx1"/>
                </a:solidFill>
                <a:effectLst/>
                <a:latin typeface="+mn-lt"/>
                <a:ea typeface="+mn-ea"/>
                <a:cs typeface="+mn-cs"/>
              </a:rPr>
              <a:t>Costiniuk</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Nitulescu</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Saneei</a:t>
            </a:r>
            <a:r>
              <a:rPr lang="en-US" sz="1200" kern="1200" dirty="0">
                <a:solidFill>
                  <a:schemeClr val="tx1"/>
                </a:solidFill>
                <a:effectLst/>
                <a:latin typeface="+mn-lt"/>
                <a:ea typeface="+mn-ea"/>
                <a:cs typeface="+mn-cs"/>
              </a:rPr>
              <a:t> Z, </a:t>
            </a:r>
            <a:r>
              <a:rPr lang="en-US" sz="1200" kern="1200" dirty="0" err="1">
                <a:solidFill>
                  <a:schemeClr val="tx1"/>
                </a:solidFill>
                <a:effectLst/>
                <a:latin typeface="+mn-lt"/>
                <a:ea typeface="+mn-ea"/>
                <a:cs typeface="+mn-cs"/>
              </a:rPr>
              <a:t>Wasef</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Salahuddin</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Wasef</a:t>
            </a:r>
            <a:r>
              <a:rPr lang="en-US" sz="1200" kern="1200" dirty="0">
                <a:solidFill>
                  <a:schemeClr val="tx1"/>
                </a:solidFill>
                <a:effectLst/>
                <a:latin typeface="+mn-lt"/>
                <a:ea typeface="+mn-ea"/>
                <a:cs typeface="+mn-cs"/>
              </a:rPr>
              <a:t> D, et al. Prevalence and predictors of airflow obstruction in an HIV tertiary care clinic in Montreal, Canada: a cross-sectional study. HIV Med. 2019 Mar;20(3):192–201.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77. 	Barnes PJ. Inflammatory mechanisms in patients with chronic obstructive pulmonary disease. J Allergy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Immunol</a:t>
            </a:r>
            <a:r>
              <a:rPr lang="en-US" sz="1200" kern="1200" dirty="0">
                <a:solidFill>
                  <a:schemeClr val="tx1"/>
                </a:solidFill>
                <a:effectLst/>
                <a:latin typeface="+mn-lt"/>
                <a:ea typeface="+mn-ea"/>
                <a:cs typeface="+mn-cs"/>
              </a:rPr>
              <a:t>. 2016 Jul;138(1):16–27.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78. 	Lange P, Celli B, </a:t>
            </a:r>
            <a:r>
              <a:rPr lang="en-US" sz="1200" kern="1200" dirty="0" err="1">
                <a:solidFill>
                  <a:schemeClr val="tx1"/>
                </a:solidFill>
                <a:effectLst/>
                <a:latin typeface="+mn-lt"/>
                <a:ea typeface="+mn-ea"/>
                <a:cs typeface="+mn-cs"/>
              </a:rPr>
              <a:t>Agustí</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Boje</a:t>
            </a:r>
            <a:r>
              <a:rPr lang="en-US" sz="1200" kern="1200" dirty="0">
                <a:solidFill>
                  <a:schemeClr val="tx1"/>
                </a:solidFill>
                <a:effectLst/>
                <a:latin typeface="+mn-lt"/>
                <a:ea typeface="+mn-ea"/>
                <a:cs typeface="+mn-cs"/>
              </a:rPr>
              <a:t> Jensen G, </a:t>
            </a:r>
            <a:r>
              <a:rPr lang="en-US" sz="1200" kern="1200" dirty="0" err="1">
                <a:solidFill>
                  <a:schemeClr val="tx1"/>
                </a:solidFill>
                <a:effectLst/>
                <a:latin typeface="+mn-lt"/>
                <a:ea typeface="+mn-ea"/>
                <a:cs typeface="+mn-cs"/>
              </a:rPr>
              <a:t>Divo</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Faner</a:t>
            </a:r>
            <a:r>
              <a:rPr lang="en-US" sz="1200" kern="1200" dirty="0">
                <a:solidFill>
                  <a:schemeClr val="tx1"/>
                </a:solidFill>
                <a:effectLst/>
                <a:latin typeface="+mn-lt"/>
                <a:ea typeface="+mn-ea"/>
                <a:cs typeface="+mn-cs"/>
              </a:rPr>
              <a:t> R, et al. Lung-Function Trajectories Leading to Chronic Obstructive Pulmonary Disease.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2015 Jul 9;373(2):111–22.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79. 	</a:t>
            </a:r>
            <a:r>
              <a:rPr lang="en-US" sz="1200" kern="1200" dirty="0" err="1">
                <a:solidFill>
                  <a:schemeClr val="tx1"/>
                </a:solidFill>
                <a:effectLst/>
                <a:latin typeface="+mn-lt"/>
                <a:ea typeface="+mn-ea"/>
                <a:cs typeface="+mn-cs"/>
              </a:rPr>
              <a:t>Gosens</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Zaagsma</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Meurs</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Halayko</a:t>
            </a:r>
            <a:r>
              <a:rPr lang="en-US" sz="1200" kern="1200" dirty="0">
                <a:solidFill>
                  <a:schemeClr val="tx1"/>
                </a:solidFill>
                <a:effectLst/>
                <a:latin typeface="+mn-lt"/>
                <a:ea typeface="+mn-ea"/>
                <a:cs typeface="+mn-cs"/>
              </a:rPr>
              <a:t> AJ. Muscarinic receptor signaling in the pathophysiology of asthma and COPD.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Res. 2006 Jan;7:73.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80. 	</a:t>
            </a:r>
            <a:r>
              <a:rPr lang="en-US" sz="1200" kern="1200" dirty="0" err="1">
                <a:solidFill>
                  <a:schemeClr val="tx1"/>
                </a:solidFill>
                <a:effectLst/>
                <a:latin typeface="+mn-lt"/>
                <a:ea typeface="+mn-ea"/>
                <a:cs typeface="+mn-cs"/>
              </a:rPr>
              <a:t>Brusselle</a:t>
            </a:r>
            <a:r>
              <a:rPr lang="en-US" sz="1200" kern="1200" dirty="0">
                <a:solidFill>
                  <a:schemeClr val="tx1"/>
                </a:solidFill>
                <a:effectLst/>
                <a:latin typeface="+mn-lt"/>
                <a:ea typeface="+mn-ea"/>
                <a:cs typeface="+mn-cs"/>
              </a:rPr>
              <a:t> GG, </a:t>
            </a:r>
            <a:r>
              <a:rPr lang="en-US" sz="1200" kern="1200" dirty="0" err="1">
                <a:solidFill>
                  <a:schemeClr val="tx1"/>
                </a:solidFill>
                <a:effectLst/>
                <a:latin typeface="+mn-lt"/>
                <a:ea typeface="+mn-ea"/>
                <a:cs typeface="+mn-cs"/>
              </a:rPr>
              <a:t>Joos</a:t>
            </a:r>
            <a:r>
              <a:rPr lang="en-US" sz="1200" kern="1200" dirty="0">
                <a:solidFill>
                  <a:schemeClr val="tx1"/>
                </a:solidFill>
                <a:effectLst/>
                <a:latin typeface="+mn-lt"/>
                <a:ea typeface="+mn-ea"/>
                <a:cs typeface="+mn-cs"/>
              </a:rPr>
              <a:t> GF, </a:t>
            </a:r>
            <a:r>
              <a:rPr lang="en-US" sz="1200" kern="1200" dirty="0" err="1">
                <a:solidFill>
                  <a:schemeClr val="tx1"/>
                </a:solidFill>
                <a:effectLst/>
                <a:latin typeface="+mn-lt"/>
                <a:ea typeface="+mn-ea"/>
                <a:cs typeface="+mn-cs"/>
              </a:rPr>
              <a:t>Bracke</a:t>
            </a:r>
            <a:r>
              <a:rPr lang="en-US" sz="1200" kern="1200" dirty="0">
                <a:solidFill>
                  <a:schemeClr val="tx1"/>
                </a:solidFill>
                <a:effectLst/>
                <a:latin typeface="+mn-lt"/>
                <a:ea typeface="+mn-ea"/>
                <a:cs typeface="+mn-cs"/>
              </a:rPr>
              <a:t> KR. New insights into the immunology of chronic obstructive pulmonary disease. Lancet. 2011 Sep;378(9795):1015–26.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81. 	Barnes PJ. Cellular and Molecular Mechanisms of Chronic Obstructive Pulmonary Disease.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Chest Med. 2014 Mar;35(1):71–86.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82. 	Barnes PJ. The Cytokine Network in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Cell </a:t>
            </a:r>
            <a:r>
              <a:rPr lang="en-US" sz="1200" kern="1200" dirty="0" err="1">
                <a:solidFill>
                  <a:schemeClr val="tx1"/>
                </a:solidFill>
                <a:effectLst/>
                <a:latin typeface="+mn-lt"/>
                <a:ea typeface="+mn-ea"/>
                <a:cs typeface="+mn-cs"/>
              </a:rPr>
              <a:t>Mol</a:t>
            </a:r>
            <a:r>
              <a:rPr lang="en-US" sz="1200" kern="1200" dirty="0">
                <a:solidFill>
                  <a:schemeClr val="tx1"/>
                </a:solidFill>
                <a:effectLst/>
                <a:latin typeface="+mn-lt"/>
                <a:ea typeface="+mn-ea"/>
                <a:cs typeface="+mn-cs"/>
              </a:rPr>
              <a:t> Biol. 2009 Dec;41(6):631–8.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83. 	</a:t>
            </a:r>
            <a:r>
              <a:rPr lang="en-US" sz="1200" kern="1200" dirty="0" err="1">
                <a:solidFill>
                  <a:schemeClr val="tx1"/>
                </a:solidFill>
                <a:effectLst/>
                <a:latin typeface="+mn-lt"/>
                <a:ea typeface="+mn-ea"/>
                <a:cs typeface="+mn-cs"/>
              </a:rPr>
              <a:t>Caramori</a:t>
            </a:r>
            <a:r>
              <a:rPr lang="en-US" sz="1200" kern="1200" dirty="0">
                <a:solidFill>
                  <a:schemeClr val="tx1"/>
                </a:solidFill>
                <a:effectLst/>
                <a:latin typeface="+mn-lt"/>
                <a:ea typeface="+mn-ea"/>
                <a:cs typeface="+mn-cs"/>
              </a:rPr>
              <a:t> G, Di Stefano A, </a:t>
            </a:r>
            <a:r>
              <a:rPr lang="en-US" sz="1200" kern="1200" dirty="0" err="1">
                <a:solidFill>
                  <a:schemeClr val="tx1"/>
                </a:solidFill>
                <a:effectLst/>
                <a:latin typeface="+mn-lt"/>
                <a:ea typeface="+mn-ea"/>
                <a:cs typeface="+mn-cs"/>
              </a:rPr>
              <a:t>Casolari</a:t>
            </a:r>
            <a:r>
              <a:rPr lang="en-US" sz="1200" kern="1200" dirty="0">
                <a:solidFill>
                  <a:schemeClr val="tx1"/>
                </a:solidFill>
                <a:effectLst/>
                <a:latin typeface="+mn-lt"/>
                <a:ea typeface="+mn-ea"/>
                <a:cs typeface="+mn-cs"/>
              </a:rPr>
              <a:t> P, Kirkham PA, </a:t>
            </a:r>
            <a:r>
              <a:rPr lang="en-US" sz="1200" kern="1200" dirty="0" err="1">
                <a:solidFill>
                  <a:schemeClr val="tx1"/>
                </a:solidFill>
                <a:effectLst/>
                <a:latin typeface="+mn-lt"/>
                <a:ea typeface="+mn-ea"/>
                <a:cs typeface="+mn-cs"/>
              </a:rPr>
              <a:t>Padovani</a:t>
            </a:r>
            <a:r>
              <a:rPr lang="en-US" sz="1200" kern="1200" dirty="0">
                <a:solidFill>
                  <a:schemeClr val="tx1"/>
                </a:solidFill>
                <a:effectLst/>
                <a:latin typeface="+mn-lt"/>
                <a:ea typeface="+mn-ea"/>
                <a:cs typeface="+mn-cs"/>
              </a:rPr>
              <a:t> A, Chung KF, et al. Chemokines and chemokine receptors blockers as new drugs for the treatment of chronic obstructive pulmonary disease. </a:t>
            </a:r>
            <a:r>
              <a:rPr lang="en-US" sz="1200" kern="1200" dirty="0" err="1">
                <a:solidFill>
                  <a:schemeClr val="tx1"/>
                </a:solidFill>
                <a:effectLst/>
                <a:latin typeface="+mn-lt"/>
                <a:ea typeface="+mn-ea"/>
                <a:cs typeface="+mn-cs"/>
              </a:rPr>
              <a:t>Curr</a:t>
            </a:r>
            <a:r>
              <a:rPr lang="en-US" sz="1200" kern="1200" dirty="0">
                <a:solidFill>
                  <a:schemeClr val="tx1"/>
                </a:solidFill>
                <a:effectLst/>
                <a:latin typeface="+mn-lt"/>
                <a:ea typeface="+mn-ea"/>
                <a:cs typeface="+mn-cs"/>
              </a:rPr>
              <a:t> Med Chem. 2013;20(35):4317–49.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84. 	Barnes PJ. Mediators of chronic obstructive pulmonary disease. </a:t>
            </a:r>
            <a:r>
              <a:rPr lang="en-US" sz="1200" kern="1200" dirty="0" err="1">
                <a:solidFill>
                  <a:schemeClr val="tx1"/>
                </a:solidFill>
                <a:effectLst/>
                <a:latin typeface="+mn-lt"/>
                <a:ea typeface="+mn-ea"/>
                <a:cs typeface="+mn-cs"/>
              </a:rPr>
              <a:t>Pharmacol</a:t>
            </a:r>
            <a:r>
              <a:rPr lang="en-US" sz="1200" kern="1200" dirty="0">
                <a:solidFill>
                  <a:schemeClr val="tx1"/>
                </a:solidFill>
                <a:effectLst/>
                <a:latin typeface="+mn-lt"/>
                <a:ea typeface="+mn-ea"/>
                <a:cs typeface="+mn-cs"/>
              </a:rPr>
              <a:t> Rev. 2004 Dec;56(4):515–48.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85. 	</a:t>
            </a:r>
            <a:r>
              <a:rPr lang="en-US" sz="1200" kern="1200" dirty="0" err="1">
                <a:solidFill>
                  <a:schemeClr val="tx1"/>
                </a:solidFill>
                <a:effectLst/>
                <a:latin typeface="+mn-lt"/>
                <a:ea typeface="+mn-ea"/>
                <a:cs typeface="+mn-cs"/>
              </a:rPr>
              <a:t>Tashkin</a:t>
            </a:r>
            <a:r>
              <a:rPr lang="en-US" sz="1200" kern="1200" dirty="0">
                <a:solidFill>
                  <a:schemeClr val="tx1"/>
                </a:solidFill>
                <a:effectLst/>
                <a:latin typeface="+mn-lt"/>
                <a:ea typeface="+mn-ea"/>
                <a:cs typeface="+mn-cs"/>
              </a:rPr>
              <a:t> DP, Wechsler ME. Role of eosinophils in airway inflammation of chronic obstructive pulmonary disease.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2018 Jan;13:335–49.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86. 	</a:t>
            </a:r>
            <a:r>
              <a:rPr lang="en-US" sz="1200" kern="1200" dirty="0" err="1">
                <a:solidFill>
                  <a:schemeClr val="tx1"/>
                </a:solidFill>
                <a:effectLst/>
                <a:latin typeface="+mn-lt"/>
                <a:ea typeface="+mn-ea"/>
                <a:cs typeface="+mn-cs"/>
              </a:rPr>
              <a:t>Eltboli</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Bafadhel</a:t>
            </a:r>
            <a:r>
              <a:rPr lang="en-US" sz="1200" kern="1200" dirty="0">
                <a:solidFill>
                  <a:schemeClr val="tx1"/>
                </a:solidFill>
                <a:effectLst/>
                <a:latin typeface="+mn-lt"/>
                <a:ea typeface="+mn-ea"/>
                <a:cs typeface="+mn-cs"/>
              </a:rPr>
              <a:t> M, Hollins F, Wright A, </a:t>
            </a:r>
            <a:r>
              <a:rPr lang="en-US" sz="1200" kern="1200" dirty="0" err="1">
                <a:solidFill>
                  <a:schemeClr val="tx1"/>
                </a:solidFill>
                <a:effectLst/>
                <a:latin typeface="+mn-lt"/>
                <a:ea typeface="+mn-ea"/>
                <a:cs typeface="+mn-cs"/>
              </a:rPr>
              <a:t>Hargadon</a:t>
            </a:r>
            <a:r>
              <a:rPr lang="en-US" sz="1200" kern="1200" dirty="0">
                <a:solidFill>
                  <a:schemeClr val="tx1"/>
                </a:solidFill>
                <a:effectLst/>
                <a:latin typeface="+mn-lt"/>
                <a:ea typeface="+mn-ea"/>
                <a:cs typeface="+mn-cs"/>
              </a:rPr>
              <a:t> B, Kulkarni N, et al. COPD exacerbation severity and frequency is associated with impaired macrophage </a:t>
            </a:r>
            <a:r>
              <a:rPr lang="en-US" sz="1200" kern="1200" dirty="0" err="1">
                <a:solidFill>
                  <a:schemeClr val="tx1"/>
                </a:solidFill>
                <a:effectLst/>
                <a:latin typeface="+mn-lt"/>
                <a:ea typeface="+mn-ea"/>
                <a:cs typeface="+mn-cs"/>
              </a:rPr>
              <a:t>efferocytosis</a:t>
            </a:r>
            <a:r>
              <a:rPr lang="en-US" sz="1200" kern="1200" dirty="0">
                <a:solidFill>
                  <a:schemeClr val="tx1"/>
                </a:solidFill>
                <a:effectLst/>
                <a:latin typeface="+mn-lt"/>
                <a:ea typeface="+mn-ea"/>
                <a:cs typeface="+mn-cs"/>
              </a:rPr>
              <a:t> of eosinophils. BMC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Med. 2014 Dec 9;14(1):112.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87. 	</a:t>
            </a:r>
            <a:r>
              <a:rPr lang="en-US" sz="1200" kern="1200" dirty="0" err="1">
                <a:solidFill>
                  <a:schemeClr val="tx1"/>
                </a:solidFill>
                <a:effectLst/>
                <a:latin typeface="+mn-lt"/>
                <a:ea typeface="+mn-ea"/>
                <a:cs typeface="+mn-cs"/>
              </a:rPr>
              <a:t>Pizzichini</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Pizzichini</a:t>
            </a:r>
            <a:r>
              <a:rPr lang="en-US" sz="1200" kern="1200" dirty="0">
                <a:solidFill>
                  <a:schemeClr val="tx1"/>
                </a:solidFill>
                <a:effectLst/>
                <a:latin typeface="+mn-lt"/>
                <a:ea typeface="+mn-ea"/>
                <a:cs typeface="+mn-cs"/>
              </a:rPr>
              <a:t> MM, Gibson P, </a:t>
            </a:r>
            <a:r>
              <a:rPr lang="en-US" sz="1200" kern="1200" dirty="0" err="1">
                <a:solidFill>
                  <a:schemeClr val="tx1"/>
                </a:solidFill>
                <a:effectLst/>
                <a:latin typeface="+mn-lt"/>
                <a:ea typeface="+mn-ea"/>
                <a:cs typeface="+mn-cs"/>
              </a:rPr>
              <a:t>Parameswaran</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Gleich</a:t>
            </a:r>
            <a:r>
              <a:rPr lang="en-US" sz="1200" kern="1200" dirty="0">
                <a:solidFill>
                  <a:schemeClr val="tx1"/>
                </a:solidFill>
                <a:effectLst/>
                <a:latin typeface="+mn-lt"/>
                <a:ea typeface="+mn-ea"/>
                <a:cs typeface="+mn-cs"/>
              </a:rPr>
              <a:t> GJ, Berman L, et al. Sputum eosinophilia predicts benefit from prednisone in smokers with chronic obstructive bronchitis.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1998 Nov;158(5 Pt 1):1511–7.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88. 	Leigh R, </a:t>
            </a:r>
            <a:r>
              <a:rPr lang="en-US" sz="1200" kern="1200" dirty="0" err="1">
                <a:solidFill>
                  <a:schemeClr val="tx1"/>
                </a:solidFill>
                <a:effectLst/>
                <a:latin typeface="+mn-lt"/>
                <a:ea typeface="+mn-ea"/>
                <a:cs typeface="+mn-cs"/>
              </a:rPr>
              <a:t>Pizzichini</a:t>
            </a:r>
            <a:r>
              <a:rPr lang="en-US" sz="1200" kern="1200" dirty="0">
                <a:solidFill>
                  <a:schemeClr val="tx1"/>
                </a:solidFill>
                <a:effectLst/>
                <a:latin typeface="+mn-lt"/>
                <a:ea typeface="+mn-ea"/>
                <a:cs typeface="+mn-cs"/>
              </a:rPr>
              <a:t> MMM, Morris MM, </a:t>
            </a:r>
            <a:r>
              <a:rPr lang="en-US" sz="1200" kern="1200" dirty="0" err="1">
                <a:solidFill>
                  <a:schemeClr val="tx1"/>
                </a:solidFill>
                <a:effectLst/>
                <a:latin typeface="+mn-lt"/>
                <a:ea typeface="+mn-ea"/>
                <a:cs typeface="+mn-cs"/>
              </a:rPr>
              <a:t>Maltais</a:t>
            </a:r>
            <a:r>
              <a:rPr lang="en-US" sz="1200" kern="1200" dirty="0">
                <a:solidFill>
                  <a:schemeClr val="tx1"/>
                </a:solidFill>
                <a:effectLst/>
                <a:latin typeface="+mn-lt"/>
                <a:ea typeface="+mn-ea"/>
                <a:cs typeface="+mn-cs"/>
              </a:rPr>
              <a:t> F, </a:t>
            </a:r>
            <a:r>
              <a:rPr lang="en-US" sz="1200" kern="1200" dirty="0" err="1">
                <a:solidFill>
                  <a:schemeClr val="tx1"/>
                </a:solidFill>
                <a:effectLst/>
                <a:latin typeface="+mn-lt"/>
                <a:ea typeface="+mn-ea"/>
                <a:cs typeface="+mn-cs"/>
              </a:rPr>
              <a:t>Hargreave</a:t>
            </a:r>
            <a:r>
              <a:rPr lang="en-US" sz="1200" kern="1200" dirty="0">
                <a:solidFill>
                  <a:schemeClr val="tx1"/>
                </a:solidFill>
                <a:effectLst/>
                <a:latin typeface="+mn-lt"/>
                <a:ea typeface="+mn-ea"/>
                <a:cs typeface="+mn-cs"/>
              </a:rPr>
              <a:t> FE, </a:t>
            </a:r>
            <a:r>
              <a:rPr lang="en-US" sz="1200" kern="1200" dirty="0" err="1">
                <a:solidFill>
                  <a:schemeClr val="tx1"/>
                </a:solidFill>
                <a:effectLst/>
                <a:latin typeface="+mn-lt"/>
                <a:ea typeface="+mn-ea"/>
                <a:cs typeface="+mn-cs"/>
              </a:rPr>
              <a:t>Pizzichini</a:t>
            </a:r>
            <a:r>
              <a:rPr lang="en-US" sz="1200" kern="1200" dirty="0">
                <a:solidFill>
                  <a:schemeClr val="tx1"/>
                </a:solidFill>
                <a:effectLst/>
                <a:latin typeface="+mn-lt"/>
                <a:ea typeface="+mn-ea"/>
                <a:cs typeface="+mn-cs"/>
              </a:rPr>
              <a:t> E. Stable COPD: predicting benefit from high-dose inhaled corticosteroid treatment.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2006 May;27(5):964–71.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89. 	</a:t>
            </a:r>
            <a:r>
              <a:rPr lang="en-US" sz="1200" kern="1200" dirty="0" err="1">
                <a:solidFill>
                  <a:schemeClr val="tx1"/>
                </a:solidFill>
                <a:effectLst/>
                <a:latin typeface="+mn-lt"/>
                <a:ea typeface="+mn-ea"/>
                <a:cs typeface="+mn-cs"/>
              </a:rPr>
              <a:t>Vedel</a:t>
            </a:r>
            <a:r>
              <a:rPr lang="en-US" sz="1200" kern="1200" dirty="0">
                <a:solidFill>
                  <a:schemeClr val="tx1"/>
                </a:solidFill>
                <a:effectLst/>
                <a:latin typeface="+mn-lt"/>
                <a:ea typeface="+mn-ea"/>
                <a:cs typeface="+mn-cs"/>
              </a:rPr>
              <a:t>-Krogh S, Nielsen SF, Lange P,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Nordestgaard</a:t>
            </a:r>
            <a:r>
              <a:rPr lang="en-US" sz="1200" kern="1200" dirty="0">
                <a:solidFill>
                  <a:schemeClr val="tx1"/>
                </a:solidFill>
                <a:effectLst/>
                <a:latin typeface="+mn-lt"/>
                <a:ea typeface="+mn-ea"/>
                <a:cs typeface="+mn-cs"/>
              </a:rPr>
              <a:t> BG. Blood Eosinophils and Exacerbations in Chronic Obstructive Pulmonary Disease. The Copenhagen General Population Study.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2016 May 1;193(9):965–74.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90. 	</a:t>
            </a:r>
            <a:r>
              <a:rPr lang="en-US" sz="1200" kern="1200" dirty="0" err="1">
                <a:solidFill>
                  <a:schemeClr val="tx1"/>
                </a:solidFill>
                <a:effectLst/>
                <a:latin typeface="+mn-lt"/>
                <a:ea typeface="+mn-ea"/>
                <a:cs typeface="+mn-cs"/>
              </a:rPr>
              <a:t>Bafadhel</a:t>
            </a:r>
            <a:r>
              <a:rPr lang="en-US" sz="1200" kern="1200" dirty="0">
                <a:solidFill>
                  <a:schemeClr val="tx1"/>
                </a:solidFill>
                <a:effectLst/>
                <a:latin typeface="+mn-lt"/>
                <a:ea typeface="+mn-ea"/>
                <a:cs typeface="+mn-cs"/>
              </a:rPr>
              <a:t> M, McKenna S, Terry S, Mistry V, Reid C, </a:t>
            </a:r>
            <a:r>
              <a:rPr lang="en-US" sz="1200" kern="1200" dirty="0" err="1">
                <a:solidFill>
                  <a:schemeClr val="tx1"/>
                </a:solidFill>
                <a:effectLst/>
                <a:latin typeface="+mn-lt"/>
                <a:ea typeface="+mn-ea"/>
                <a:cs typeface="+mn-cs"/>
              </a:rPr>
              <a:t>Haldar</a:t>
            </a:r>
            <a:r>
              <a:rPr lang="en-US" sz="1200" kern="1200" dirty="0">
                <a:solidFill>
                  <a:schemeClr val="tx1"/>
                </a:solidFill>
                <a:effectLst/>
                <a:latin typeface="+mn-lt"/>
                <a:ea typeface="+mn-ea"/>
                <a:cs typeface="+mn-cs"/>
              </a:rPr>
              <a:t> P, et al. Acute exacerbations of chronic obstructive pulmonary disease: identification of biologic clusters and their biomarkers.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2011 Sep 15;184(6):662–71.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91. 	Lee S Do. Lee J. Pathogenesis of COPD. Chapter 4 in Lee S. COPD Heterogeneity and Personalized Treatment. Springer-</a:t>
            </a:r>
            <a:r>
              <a:rPr lang="en-US" sz="1200" kern="1200" dirty="0" err="1">
                <a:solidFill>
                  <a:schemeClr val="tx1"/>
                </a:solidFill>
                <a:effectLst/>
                <a:latin typeface="+mn-lt"/>
                <a:ea typeface="+mn-ea"/>
                <a:cs typeface="+mn-cs"/>
              </a:rPr>
              <a:t>Verlag</a:t>
            </a:r>
            <a:r>
              <a:rPr lang="en-US" sz="1200" kern="1200" dirty="0">
                <a:solidFill>
                  <a:schemeClr val="tx1"/>
                </a:solidFill>
                <a:effectLst/>
                <a:latin typeface="+mn-lt"/>
                <a:ea typeface="+mn-ea"/>
                <a:cs typeface="+mn-cs"/>
              </a:rPr>
              <a:t> Berlin Heidelberg 2017. DOI 10.1007/978-3-662-47178-4. In.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92. 	</a:t>
            </a:r>
            <a:r>
              <a:rPr lang="en-US" sz="1200" kern="1200" dirty="0" err="1">
                <a:solidFill>
                  <a:schemeClr val="tx1"/>
                </a:solidFill>
                <a:effectLst/>
                <a:latin typeface="+mn-lt"/>
                <a:ea typeface="+mn-ea"/>
                <a:cs typeface="+mn-cs"/>
              </a:rPr>
              <a:t>Cosio</a:t>
            </a:r>
            <a:r>
              <a:rPr lang="en-US" sz="1200" kern="1200" dirty="0">
                <a:solidFill>
                  <a:schemeClr val="tx1"/>
                </a:solidFill>
                <a:effectLst/>
                <a:latin typeface="+mn-lt"/>
                <a:ea typeface="+mn-ea"/>
                <a:cs typeface="+mn-cs"/>
              </a:rPr>
              <a:t> MG, </a:t>
            </a:r>
            <a:r>
              <a:rPr lang="en-US" sz="1200" kern="1200" dirty="0" err="1">
                <a:solidFill>
                  <a:schemeClr val="tx1"/>
                </a:solidFill>
                <a:effectLst/>
                <a:latin typeface="+mn-lt"/>
                <a:ea typeface="+mn-ea"/>
                <a:cs typeface="+mn-cs"/>
              </a:rPr>
              <a:t>Saetta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Agusti</a:t>
            </a:r>
            <a:r>
              <a:rPr lang="en-US" sz="1200" kern="1200" dirty="0">
                <a:solidFill>
                  <a:schemeClr val="tx1"/>
                </a:solidFill>
                <a:effectLst/>
                <a:latin typeface="+mn-lt"/>
                <a:ea typeface="+mn-ea"/>
                <a:cs typeface="+mn-cs"/>
              </a:rPr>
              <a:t> A. Immunologic aspects of chronic obstructive pulmonary disease. </a:t>
            </a:r>
            <a:r>
              <a:rPr lang="es-UY" sz="1200" kern="1200" dirty="0">
                <a:solidFill>
                  <a:schemeClr val="tx1"/>
                </a:solidFill>
                <a:effectLst/>
                <a:latin typeface="+mn-lt"/>
                <a:ea typeface="+mn-ea"/>
                <a:cs typeface="+mn-cs"/>
              </a:rPr>
              <a:t>N Engl J Med. 2009 Jun 4;360(23):2445–54.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93. 	Cortijo J, Mata M, Milara J, Donet E, Gavaldà A, Miralpeix M, et al. </a:t>
            </a:r>
            <a:r>
              <a:rPr lang="en-US" sz="1200" kern="1200" dirty="0" err="1">
                <a:solidFill>
                  <a:schemeClr val="tx1"/>
                </a:solidFill>
                <a:effectLst/>
                <a:latin typeface="+mn-lt"/>
                <a:ea typeface="+mn-ea"/>
                <a:cs typeface="+mn-cs"/>
              </a:rPr>
              <a:t>Aclidinium</a:t>
            </a:r>
            <a:r>
              <a:rPr lang="en-US" sz="1200" kern="1200" dirty="0">
                <a:solidFill>
                  <a:schemeClr val="tx1"/>
                </a:solidFill>
                <a:effectLst/>
                <a:latin typeface="+mn-lt"/>
                <a:ea typeface="+mn-ea"/>
                <a:cs typeface="+mn-cs"/>
              </a:rPr>
              <a:t> inhibits cholinergic and tobacco smoke-induced MUC5AC in human airways. </a:t>
            </a:r>
            <a:r>
              <a:rPr lang="es-UY" sz="1200" kern="1200" dirty="0">
                <a:solidFill>
                  <a:schemeClr val="tx1"/>
                </a:solidFill>
                <a:effectLst/>
                <a:latin typeface="+mn-lt"/>
                <a:ea typeface="+mn-ea"/>
                <a:cs typeface="+mn-cs"/>
              </a:rPr>
              <a:t>Eur Respir J. 2011 Feb;37(2):244–54.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94. 	Iwase N, Sasaki T, Oshiro T, Tamada T, Nara M, Sasamori K, et al. </a:t>
            </a:r>
            <a:r>
              <a:rPr lang="en-US" sz="1200" kern="1200" dirty="0">
                <a:solidFill>
                  <a:schemeClr val="tx1"/>
                </a:solidFill>
                <a:effectLst/>
                <a:latin typeface="+mn-lt"/>
                <a:ea typeface="+mn-ea"/>
                <a:cs typeface="+mn-cs"/>
              </a:rPr>
              <a:t>Differential effect of epidermal growth factor on serous and mucous cells in porcine airway submucosal gland.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Physiol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Neurobiol</a:t>
            </a:r>
            <a:r>
              <a:rPr lang="en-US" sz="1200" kern="1200" dirty="0">
                <a:solidFill>
                  <a:schemeClr val="tx1"/>
                </a:solidFill>
                <a:effectLst/>
                <a:latin typeface="+mn-lt"/>
                <a:ea typeface="+mn-ea"/>
                <a:cs typeface="+mn-cs"/>
              </a:rPr>
              <a:t>. 2002 Sep 4;132(3):307–19.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95. 	Scanlon PD, </a:t>
            </a:r>
            <a:r>
              <a:rPr lang="en-US" sz="1200" kern="1200" dirty="0" err="1">
                <a:solidFill>
                  <a:schemeClr val="tx1"/>
                </a:solidFill>
                <a:effectLst/>
                <a:latin typeface="+mn-lt"/>
                <a:ea typeface="+mn-ea"/>
                <a:cs typeface="+mn-cs"/>
              </a:rPr>
              <a:t>Connett</a:t>
            </a:r>
            <a:r>
              <a:rPr lang="en-US" sz="1200" kern="1200" dirty="0">
                <a:solidFill>
                  <a:schemeClr val="tx1"/>
                </a:solidFill>
                <a:effectLst/>
                <a:latin typeface="+mn-lt"/>
                <a:ea typeface="+mn-ea"/>
                <a:cs typeface="+mn-cs"/>
              </a:rPr>
              <a:t> JE, Waller LA, </a:t>
            </a:r>
            <a:r>
              <a:rPr lang="en-US" sz="1200" kern="1200" dirty="0" err="1">
                <a:solidFill>
                  <a:schemeClr val="tx1"/>
                </a:solidFill>
                <a:effectLst/>
                <a:latin typeface="+mn-lt"/>
                <a:ea typeface="+mn-ea"/>
                <a:cs typeface="+mn-cs"/>
              </a:rPr>
              <a:t>Altose</a:t>
            </a:r>
            <a:r>
              <a:rPr lang="en-US" sz="1200" kern="1200" dirty="0">
                <a:solidFill>
                  <a:schemeClr val="tx1"/>
                </a:solidFill>
                <a:effectLst/>
                <a:latin typeface="+mn-lt"/>
                <a:ea typeface="+mn-ea"/>
                <a:cs typeface="+mn-cs"/>
              </a:rPr>
              <a:t> MD, Bailey WC, </a:t>
            </a:r>
            <a:r>
              <a:rPr lang="en-US" sz="1200" kern="1200" dirty="0" err="1">
                <a:solidFill>
                  <a:schemeClr val="tx1"/>
                </a:solidFill>
                <a:effectLst/>
                <a:latin typeface="+mn-lt"/>
                <a:ea typeface="+mn-ea"/>
                <a:cs typeface="+mn-cs"/>
              </a:rPr>
              <a:t>Buist</a:t>
            </a:r>
            <a:r>
              <a:rPr lang="en-US" sz="1200" kern="1200" dirty="0">
                <a:solidFill>
                  <a:schemeClr val="tx1"/>
                </a:solidFill>
                <a:effectLst/>
                <a:latin typeface="+mn-lt"/>
                <a:ea typeface="+mn-ea"/>
                <a:cs typeface="+mn-cs"/>
              </a:rPr>
              <a:t> AS, et al. Smoking cessation and lung function in mild-to-moderate chronic obstructive pulmonary disease. The Lung Health Study.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2000 Mar;161(2 Pt 1):381–90.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96. 	Barnes PJ, Celli BR. Systemic manifestations and comorbidities of COPD.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Off J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Physiol. 2009;33:1165–85.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97. 	</a:t>
            </a:r>
            <a:r>
              <a:rPr lang="en-US" sz="1200" kern="1200" dirty="0" err="1">
                <a:solidFill>
                  <a:schemeClr val="tx1"/>
                </a:solidFill>
                <a:effectLst/>
                <a:latin typeface="+mn-lt"/>
                <a:ea typeface="+mn-ea"/>
                <a:cs typeface="+mn-cs"/>
              </a:rPr>
              <a:t>Macnee</a:t>
            </a:r>
            <a:r>
              <a:rPr lang="en-US" sz="1200" kern="1200" dirty="0">
                <a:solidFill>
                  <a:schemeClr val="tx1"/>
                </a:solidFill>
                <a:effectLst/>
                <a:latin typeface="+mn-lt"/>
                <a:ea typeface="+mn-ea"/>
                <a:cs typeface="+mn-cs"/>
              </a:rPr>
              <a:t> W. Pathogenesis of chronic obstructive pulmonary disease.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Chest Med. 2007 Sep;28(3):479–513, v.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98. 	Pinto-Plata V, Casanova C, Müllerova H, de Torres JP, Corado H, Varo N, et al. </a:t>
            </a:r>
            <a:r>
              <a:rPr lang="en-US" sz="1200" kern="1200" dirty="0">
                <a:solidFill>
                  <a:schemeClr val="tx1"/>
                </a:solidFill>
                <a:effectLst/>
                <a:latin typeface="+mn-lt"/>
                <a:ea typeface="+mn-ea"/>
                <a:cs typeface="+mn-cs"/>
              </a:rPr>
              <a:t>Inflammatory and repair serum biomarker pattern: association to clinical outcomes in COPD.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Res. 2012 Jan;13:71.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99. 	Celli BR, </a:t>
            </a:r>
            <a:r>
              <a:rPr lang="en-US" sz="1200" kern="1200" dirty="0" err="1">
                <a:solidFill>
                  <a:schemeClr val="tx1"/>
                </a:solidFill>
                <a:effectLst/>
                <a:latin typeface="+mn-lt"/>
                <a:ea typeface="+mn-ea"/>
                <a:cs typeface="+mn-cs"/>
              </a:rPr>
              <a:t>Locantore</a:t>
            </a:r>
            <a:r>
              <a:rPr lang="en-US" sz="1200" kern="1200" dirty="0">
                <a:solidFill>
                  <a:schemeClr val="tx1"/>
                </a:solidFill>
                <a:effectLst/>
                <a:latin typeface="+mn-lt"/>
                <a:ea typeface="+mn-ea"/>
                <a:cs typeface="+mn-cs"/>
              </a:rPr>
              <a:t> N, Yates J, Tal-Singer R, Miller BE, Bakke P, et al. Inflammatory biomarkers improve clinical prediction of mortality in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2012 May 15;185(10):1065–72.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100. 	Gamble E, </a:t>
            </a:r>
            <a:r>
              <a:rPr lang="en-US" sz="1200" kern="1200" dirty="0" err="1">
                <a:solidFill>
                  <a:schemeClr val="tx1"/>
                </a:solidFill>
                <a:effectLst/>
                <a:latin typeface="+mn-lt"/>
                <a:ea typeface="+mn-ea"/>
                <a:cs typeface="+mn-cs"/>
              </a:rPr>
              <a:t>Grootendorst</a:t>
            </a:r>
            <a:r>
              <a:rPr lang="en-US" sz="1200" kern="1200" dirty="0">
                <a:solidFill>
                  <a:schemeClr val="tx1"/>
                </a:solidFill>
                <a:effectLst/>
                <a:latin typeface="+mn-lt"/>
                <a:ea typeface="+mn-ea"/>
                <a:cs typeface="+mn-cs"/>
              </a:rPr>
              <a:t> DC, </a:t>
            </a:r>
            <a:r>
              <a:rPr lang="en-US" sz="1200" kern="1200" dirty="0" err="1">
                <a:solidFill>
                  <a:schemeClr val="tx1"/>
                </a:solidFill>
                <a:effectLst/>
                <a:latin typeface="+mn-lt"/>
                <a:ea typeface="+mn-ea"/>
                <a:cs typeface="+mn-cs"/>
              </a:rPr>
              <a:t>Hattotuwa</a:t>
            </a:r>
            <a:r>
              <a:rPr lang="en-US" sz="1200" kern="1200" dirty="0">
                <a:solidFill>
                  <a:schemeClr val="tx1"/>
                </a:solidFill>
                <a:effectLst/>
                <a:latin typeface="+mn-lt"/>
                <a:ea typeface="+mn-ea"/>
                <a:cs typeface="+mn-cs"/>
              </a:rPr>
              <a:t> K, O’Shaughnessy T, Ram FSF, </a:t>
            </a:r>
            <a:r>
              <a:rPr lang="en-US" sz="1200" kern="1200" dirty="0" err="1">
                <a:solidFill>
                  <a:schemeClr val="tx1"/>
                </a:solidFill>
                <a:effectLst/>
                <a:latin typeface="+mn-lt"/>
                <a:ea typeface="+mn-ea"/>
                <a:cs typeface="+mn-cs"/>
              </a:rPr>
              <a:t>Qiu</a:t>
            </a:r>
            <a:r>
              <a:rPr lang="en-US" sz="1200" kern="1200" dirty="0">
                <a:solidFill>
                  <a:schemeClr val="tx1"/>
                </a:solidFill>
                <a:effectLst/>
                <a:latin typeface="+mn-lt"/>
                <a:ea typeface="+mn-ea"/>
                <a:cs typeface="+mn-cs"/>
              </a:rPr>
              <a:t> Y, et al. Airway mucosal inflammation in COPD is similar in smokers and ex-smokers: a pooled analysis.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2007 Sep;30(3):467–71.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101. 	</a:t>
            </a:r>
            <a:r>
              <a:rPr lang="en-US" sz="1200" kern="1200" dirty="0" err="1">
                <a:solidFill>
                  <a:schemeClr val="tx1"/>
                </a:solidFill>
                <a:effectLst/>
                <a:latin typeface="+mn-lt"/>
                <a:ea typeface="+mn-ea"/>
                <a:cs typeface="+mn-cs"/>
              </a:rPr>
              <a:t>Godtfredsen</a:t>
            </a:r>
            <a:r>
              <a:rPr lang="en-US" sz="1200" kern="1200" dirty="0">
                <a:solidFill>
                  <a:schemeClr val="tx1"/>
                </a:solidFill>
                <a:effectLst/>
                <a:latin typeface="+mn-lt"/>
                <a:ea typeface="+mn-ea"/>
                <a:cs typeface="+mn-cs"/>
              </a:rPr>
              <a:t> NS, Lam TH, Hansel TT, Leon ME, Gray N, </a:t>
            </a:r>
            <a:r>
              <a:rPr lang="en-US" sz="1200" kern="1200" dirty="0" err="1">
                <a:solidFill>
                  <a:schemeClr val="tx1"/>
                </a:solidFill>
                <a:effectLst/>
                <a:latin typeface="+mn-lt"/>
                <a:ea typeface="+mn-ea"/>
                <a:cs typeface="+mn-cs"/>
              </a:rPr>
              <a:t>Dresler</a:t>
            </a:r>
            <a:r>
              <a:rPr lang="en-US" sz="1200" kern="1200" dirty="0">
                <a:solidFill>
                  <a:schemeClr val="tx1"/>
                </a:solidFill>
                <a:effectLst/>
                <a:latin typeface="+mn-lt"/>
                <a:ea typeface="+mn-ea"/>
                <a:cs typeface="+mn-cs"/>
              </a:rPr>
              <a:t> C, et al. COPD-related morbidity and mortality after smoking cessation: status of the evidence.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2008 Oct;32(4):844–53.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102. 	</a:t>
            </a:r>
            <a:r>
              <a:rPr lang="en-US" sz="1200" kern="1200" dirty="0" err="1">
                <a:solidFill>
                  <a:schemeClr val="tx1"/>
                </a:solidFill>
                <a:effectLst/>
                <a:latin typeface="+mn-lt"/>
                <a:ea typeface="+mn-ea"/>
                <a:cs typeface="+mn-cs"/>
              </a:rPr>
              <a:t>Kohansal</a:t>
            </a:r>
            <a:r>
              <a:rPr lang="en-US" sz="1200" kern="1200" dirty="0">
                <a:solidFill>
                  <a:schemeClr val="tx1"/>
                </a:solidFill>
                <a:effectLst/>
                <a:latin typeface="+mn-lt"/>
                <a:ea typeface="+mn-ea"/>
                <a:cs typeface="+mn-cs"/>
              </a:rPr>
              <a:t> R, Martinez-</a:t>
            </a:r>
            <a:r>
              <a:rPr lang="en-US" sz="1200" kern="1200" dirty="0" err="1">
                <a:solidFill>
                  <a:schemeClr val="tx1"/>
                </a:solidFill>
                <a:effectLst/>
                <a:latin typeface="+mn-lt"/>
                <a:ea typeface="+mn-ea"/>
                <a:cs typeface="+mn-cs"/>
              </a:rPr>
              <a:t>Camblor</a:t>
            </a:r>
            <a:r>
              <a:rPr lang="en-US" sz="1200" kern="1200" dirty="0">
                <a:solidFill>
                  <a:schemeClr val="tx1"/>
                </a:solidFill>
                <a:effectLst/>
                <a:latin typeface="+mn-lt"/>
                <a:ea typeface="+mn-ea"/>
                <a:cs typeface="+mn-cs"/>
              </a:rPr>
              <a:t> P, </a:t>
            </a:r>
            <a:r>
              <a:rPr lang="en-US" sz="1200" kern="1200" dirty="0" err="1">
                <a:solidFill>
                  <a:schemeClr val="tx1"/>
                </a:solidFill>
                <a:effectLst/>
                <a:latin typeface="+mn-lt"/>
                <a:ea typeface="+mn-ea"/>
                <a:cs typeface="+mn-cs"/>
              </a:rPr>
              <a:t>Agustí</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Buist</a:t>
            </a:r>
            <a:r>
              <a:rPr lang="en-US" sz="1200" kern="1200" dirty="0">
                <a:solidFill>
                  <a:schemeClr val="tx1"/>
                </a:solidFill>
                <a:effectLst/>
                <a:latin typeface="+mn-lt"/>
                <a:ea typeface="+mn-ea"/>
                <a:cs typeface="+mn-cs"/>
              </a:rPr>
              <a:t> AS, </a:t>
            </a:r>
            <a:r>
              <a:rPr lang="en-US" sz="1200" kern="1200" dirty="0" err="1">
                <a:solidFill>
                  <a:schemeClr val="tx1"/>
                </a:solidFill>
                <a:effectLst/>
                <a:latin typeface="+mn-lt"/>
                <a:ea typeface="+mn-ea"/>
                <a:cs typeface="+mn-cs"/>
              </a:rPr>
              <a:t>Mannino</a:t>
            </a:r>
            <a:r>
              <a:rPr lang="en-US" sz="1200" kern="1200" dirty="0">
                <a:solidFill>
                  <a:schemeClr val="tx1"/>
                </a:solidFill>
                <a:effectLst/>
                <a:latin typeface="+mn-lt"/>
                <a:ea typeface="+mn-ea"/>
                <a:cs typeface="+mn-cs"/>
              </a:rPr>
              <a:t> DM, Soriano JB. The natural history of chronic airflow obstruction revisited: an analysis of the Framingham offspring cohort.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2009 Jul 1;180(1):3–10.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103. 	A. A, B. C. Natural history of COPD: Gaps and opportunities. ERJ Open Res. 2017;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104. 	Celli BR, </a:t>
            </a:r>
            <a:r>
              <a:rPr lang="en-US" sz="1200" kern="1200" dirty="0" err="1">
                <a:solidFill>
                  <a:schemeClr val="tx1"/>
                </a:solidFill>
                <a:effectLst/>
                <a:latin typeface="+mn-lt"/>
                <a:ea typeface="+mn-ea"/>
                <a:cs typeface="+mn-cs"/>
              </a:rPr>
              <a:t>Agustí</a:t>
            </a:r>
            <a:r>
              <a:rPr lang="en-US" sz="1200" kern="1200" dirty="0">
                <a:solidFill>
                  <a:schemeClr val="tx1"/>
                </a:solidFill>
                <a:effectLst/>
                <a:latin typeface="+mn-lt"/>
                <a:ea typeface="+mn-ea"/>
                <a:cs typeface="+mn-cs"/>
              </a:rPr>
              <a:t> A. COPD: time to improve its taxonomy? ERJ open Res. 2018 Jan 16;4(1):00132–2017.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105. 	Regan EA, Lynch DA, Curran-Everett D, Curtis JL, Austin JHM, </a:t>
            </a:r>
            <a:r>
              <a:rPr lang="en-US" sz="1200" kern="1200" dirty="0" err="1">
                <a:solidFill>
                  <a:schemeClr val="tx1"/>
                </a:solidFill>
                <a:effectLst/>
                <a:latin typeface="+mn-lt"/>
                <a:ea typeface="+mn-ea"/>
                <a:cs typeface="+mn-cs"/>
              </a:rPr>
              <a:t>Grenier</a:t>
            </a:r>
            <a:r>
              <a:rPr lang="en-US" sz="1200" kern="1200" dirty="0">
                <a:solidFill>
                  <a:schemeClr val="tx1"/>
                </a:solidFill>
                <a:effectLst/>
                <a:latin typeface="+mn-lt"/>
                <a:ea typeface="+mn-ea"/>
                <a:cs typeface="+mn-cs"/>
              </a:rPr>
              <a:t> PA, et al. Clinical and Radiologic Disease in Smokers With Normal Spirometry. JAMA Intern Med. 2015 Sep;175(9):1539–49.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106. 	Woodruff PG, Barr RG, Bleecker E, Christenson SA, Couper D, Curtis JL, et al. Clinical Significance of Symptoms in Smokers with Preserved Pulmonary Function.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2016 May 12;374(19):1811–21.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107. 	de Marco R, </a:t>
            </a:r>
            <a:r>
              <a:rPr lang="en-US" sz="1200" kern="1200" dirty="0" err="1">
                <a:solidFill>
                  <a:schemeClr val="tx1"/>
                </a:solidFill>
                <a:effectLst/>
                <a:latin typeface="+mn-lt"/>
                <a:ea typeface="+mn-ea"/>
                <a:cs typeface="+mn-cs"/>
              </a:rPr>
              <a:t>Pesce</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Marcon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Accordini</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Antonicelli</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Bugiani</a:t>
            </a:r>
            <a:r>
              <a:rPr lang="en-US" sz="1200" kern="1200" dirty="0">
                <a:solidFill>
                  <a:schemeClr val="tx1"/>
                </a:solidFill>
                <a:effectLst/>
                <a:latin typeface="+mn-lt"/>
                <a:ea typeface="+mn-ea"/>
                <a:cs typeface="+mn-cs"/>
              </a:rPr>
              <a:t> M, et al. The coexistence of asthma and chronic obstructive pulmonary disease (COPD): prevalence and risk factors in young, middle-aged and elderly people from the general population.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One. 2013 Jan;8(5):e62985.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108. 	de Marco R, </a:t>
            </a:r>
            <a:r>
              <a:rPr lang="en-US" sz="1200" kern="1200" dirty="0" err="1">
                <a:solidFill>
                  <a:schemeClr val="tx1"/>
                </a:solidFill>
                <a:effectLst/>
                <a:latin typeface="+mn-lt"/>
                <a:ea typeface="+mn-ea"/>
                <a:cs typeface="+mn-cs"/>
              </a:rPr>
              <a:t>Accordini</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Cerveri</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Corsico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Antó</a:t>
            </a:r>
            <a:r>
              <a:rPr lang="en-US" sz="1200" kern="1200" dirty="0">
                <a:solidFill>
                  <a:schemeClr val="tx1"/>
                </a:solidFill>
                <a:effectLst/>
                <a:latin typeface="+mn-lt"/>
                <a:ea typeface="+mn-ea"/>
                <a:cs typeface="+mn-cs"/>
              </a:rPr>
              <a:t> JM, </a:t>
            </a:r>
            <a:r>
              <a:rPr lang="en-US" sz="1200" kern="1200" dirty="0" err="1">
                <a:solidFill>
                  <a:schemeClr val="tx1"/>
                </a:solidFill>
                <a:effectLst/>
                <a:latin typeface="+mn-lt"/>
                <a:ea typeface="+mn-ea"/>
                <a:cs typeface="+mn-cs"/>
              </a:rPr>
              <a:t>Künzli</a:t>
            </a:r>
            <a:r>
              <a:rPr lang="en-US" sz="1200" kern="1200" dirty="0">
                <a:solidFill>
                  <a:schemeClr val="tx1"/>
                </a:solidFill>
                <a:effectLst/>
                <a:latin typeface="+mn-lt"/>
                <a:ea typeface="+mn-ea"/>
                <a:cs typeface="+mn-cs"/>
              </a:rPr>
              <a:t> N, et al. Incidence of chronic obstructive pulmonary disease in a cohort of young adults according to the presence of chronic cough and phlegm.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2007 Jan 1;175(1):32–9.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109. 	Guerra S, Sherrill DL, </a:t>
            </a:r>
            <a:r>
              <a:rPr lang="en-US" sz="1200" kern="1200" dirty="0" err="1">
                <a:solidFill>
                  <a:schemeClr val="tx1"/>
                </a:solidFill>
                <a:effectLst/>
                <a:latin typeface="+mn-lt"/>
                <a:ea typeface="+mn-ea"/>
                <a:cs typeface="+mn-cs"/>
              </a:rPr>
              <a:t>Venker</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Ceccato</a:t>
            </a:r>
            <a:r>
              <a:rPr lang="en-US" sz="1200" kern="1200" dirty="0">
                <a:solidFill>
                  <a:schemeClr val="tx1"/>
                </a:solidFill>
                <a:effectLst/>
                <a:latin typeface="+mn-lt"/>
                <a:ea typeface="+mn-ea"/>
                <a:cs typeface="+mn-cs"/>
              </a:rPr>
              <a:t> CM, </a:t>
            </a:r>
            <a:r>
              <a:rPr lang="en-US" sz="1200" kern="1200" dirty="0" err="1">
                <a:solidFill>
                  <a:schemeClr val="tx1"/>
                </a:solidFill>
                <a:effectLst/>
                <a:latin typeface="+mn-lt"/>
                <a:ea typeface="+mn-ea"/>
                <a:cs typeface="+mn-cs"/>
              </a:rPr>
              <a:t>Halonen</a:t>
            </a:r>
            <a:r>
              <a:rPr lang="en-US" sz="1200" kern="1200" dirty="0">
                <a:solidFill>
                  <a:schemeClr val="tx1"/>
                </a:solidFill>
                <a:effectLst/>
                <a:latin typeface="+mn-lt"/>
                <a:ea typeface="+mn-ea"/>
                <a:cs typeface="+mn-cs"/>
              </a:rPr>
              <a:t> M, Martinez FD. Chronic bronchitis before age 50 years predicts incident airflow limitation and mortality risk. Thorax. 2009 Oct 1;64(10):894–900.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110. 	</a:t>
            </a:r>
            <a:r>
              <a:rPr lang="en-US" sz="1200" kern="1200" dirty="0" err="1">
                <a:solidFill>
                  <a:schemeClr val="tx1"/>
                </a:solidFill>
                <a:effectLst/>
                <a:latin typeface="+mn-lt"/>
                <a:ea typeface="+mn-ea"/>
                <a:cs typeface="+mn-cs"/>
              </a:rPr>
              <a:t>Allinson</a:t>
            </a:r>
            <a:r>
              <a:rPr lang="en-US" sz="1200" kern="1200" dirty="0">
                <a:solidFill>
                  <a:schemeClr val="tx1"/>
                </a:solidFill>
                <a:effectLst/>
                <a:latin typeface="+mn-lt"/>
                <a:ea typeface="+mn-ea"/>
                <a:cs typeface="+mn-cs"/>
              </a:rPr>
              <a:t> JP, Hardy R, Donaldson GC, </a:t>
            </a:r>
            <a:r>
              <a:rPr lang="en-US" sz="1200" kern="1200" dirty="0" err="1">
                <a:solidFill>
                  <a:schemeClr val="tx1"/>
                </a:solidFill>
                <a:effectLst/>
                <a:latin typeface="+mn-lt"/>
                <a:ea typeface="+mn-ea"/>
                <a:cs typeface="+mn-cs"/>
              </a:rPr>
              <a:t>Shaheen</a:t>
            </a:r>
            <a:r>
              <a:rPr lang="en-US" sz="1200" kern="1200" dirty="0">
                <a:solidFill>
                  <a:schemeClr val="tx1"/>
                </a:solidFill>
                <a:effectLst/>
                <a:latin typeface="+mn-lt"/>
                <a:ea typeface="+mn-ea"/>
                <a:cs typeface="+mn-cs"/>
              </a:rPr>
              <a:t> SO, </a:t>
            </a:r>
            <a:r>
              <a:rPr lang="en-US" sz="1200" kern="1200" dirty="0" err="1">
                <a:solidFill>
                  <a:schemeClr val="tx1"/>
                </a:solidFill>
                <a:effectLst/>
                <a:latin typeface="+mn-lt"/>
                <a:ea typeface="+mn-ea"/>
                <a:cs typeface="+mn-cs"/>
              </a:rPr>
              <a:t>Kuh</a:t>
            </a:r>
            <a:r>
              <a:rPr lang="en-US" sz="1200" kern="1200" dirty="0">
                <a:solidFill>
                  <a:schemeClr val="tx1"/>
                </a:solidFill>
                <a:effectLst/>
                <a:latin typeface="+mn-lt"/>
                <a:ea typeface="+mn-ea"/>
                <a:cs typeface="+mn-cs"/>
              </a:rPr>
              <a:t> D, </a:t>
            </a:r>
            <a:r>
              <a:rPr lang="en-US" sz="1200" kern="1200" dirty="0" err="1">
                <a:solidFill>
                  <a:schemeClr val="tx1"/>
                </a:solidFill>
                <a:effectLst/>
                <a:latin typeface="+mn-lt"/>
                <a:ea typeface="+mn-ea"/>
                <a:cs typeface="+mn-cs"/>
              </a:rPr>
              <a:t>Wedzicha</a:t>
            </a:r>
            <a:r>
              <a:rPr lang="en-US" sz="1200" kern="1200" dirty="0">
                <a:solidFill>
                  <a:schemeClr val="tx1"/>
                </a:solidFill>
                <a:effectLst/>
                <a:latin typeface="+mn-lt"/>
                <a:ea typeface="+mn-ea"/>
                <a:cs typeface="+mn-cs"/>
              </a:rPr>
              <a:t> JA. The Presence of Chronic Mucus Hypersecretion across Adult Life in Relation to Chronic Obstructive Pulmonary Disease Development.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2016 Mar 15;193(6):662–72.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111. 	</a:t>
            </a:r>
            <a:r>
              <a:rPr lang="en-US" sz="1200" kern="1200" dirty="0" err="1">
                <a:solidFill>
                  <a:schemeClr val="tx1"/>
                </a:solidFill>
                <a:effectLst/>
                <a:latin typeface="+mn-lt"/>
                <a:ea typeface="+mn-ea"/>
                <a:cs typeface="+mn-cs"/>
              </a:rPr>
              <a:t>Pauwels</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Buist</a:t>
            </a:r>
            <a:r>
              <a:rPr lang="en-US" sz="1200" kern="1200" dirty="0">
                <a:solidFill>
                  <a:schemeClr val="tx1"/>
                </a:solidFill>
                <a:effectLst/>
                <a:latin typeface="+mn-lt"/>
                <a:ea typeface="+mn-ea"/>
                <a:cs typeface="+mn-cs"/>
              </a:rPr>
              <a:t> AS, Ma P, Jenkins CR, Hurd SS, GOLD Scientific Committee. Global strategy for the diagnosis, management, and prevention of chronic obstructive pulmonary disease: National Heart, Lung, and Blood Institute and World Health Organization Global Initiative for Chronic Obstructive Lung Disease (GOLD): executive summary.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Care. 2001 Aug;46(8):798–825.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112. 	</a:t>
            </a:r>
            <a:r>
              <a:rPr lang="en-US" sz="1200" kern="1200" dirty="0" err="1">
                <a:solidFill>
                  <a:schemeClr val="tx1"/>
                </a:solidFill>
                <a:effectLst/>
                <a:latin typeface="+mn-lt"/>
                <a:ea typeface="+mn-ea"/>
                <a:cs typeface="+mn-cs"/>
              </a:rPr>
              <a:t>Rabe</a:t>
            </a:r>
            <a:r>
              <a:rPr lang="en-US" sz="1200" kern="1200" dirty="0">
                <a:solidFill>
                  <a:schemeClr val="tx1"/>
                </a:solidFill>
                <a:effectLst/>
                <a:latin typeface="+mn-lt"/>
                <a:ea typeface="+mn-ea"/>
                <a:cs typeface="+mn-cs"/>
              </a:rPr>
              <a:t> KF, Hurd S, </a:t>
            </a:r>
            <a:r>
              <a:rPr lang="en-US" sz="1200" kern="1200" dirty="0" err="1">
                <a:solidFill>
                  <a:schemeClr val="tx1"/>
                </a:solidFill>
                <a:effectLst/>
                <a:latin typeface="+mn-lt"/>
                <a:ea typeface="+mn-ea"/>
                <a:cs typeface="+mn-cs"/>
              </a:rPr>
              <a:t>Anzueto</a:t>
            </a:r>
            <a:r>
              <a:rPr lang="en-US" sz="1200" kern="1200" dirty="0">
                <a:solidFill>
                  <a:schemeClr val="tx1"/>
                </a:solidFill>
                <a:effectLst/>
                <a:latin typeface="+mn-lt"/>
                <a:ea typeface="+mn-ea"/>
                <a:cs typeface="+mn-cs"/>
              </a:rPr>
              <a:t> A, Barnes PJ, </a:t>
            </a:r>
            <a:r>
              <a:rPr lang="en-US" sz="1200" kern="1200" dirty="0" err="1">
                <a:solidFill>
                  <a:schemeClr val="tx1"/>
                </a:solidFill>
                <a:effectLst/>
                <a:latin typeface="+mn-lt"/>
                <a:ea typeface="+mn-ea"/>
                <a:cs typeface="+mn-cs"/>
              </a:rPr>
              <a:t>Buist</a:t>
            </a:r>
            <a:r>
              <a:rPr lang="en-US" sz="1200" kern="1200" dirty="0">
                <a:solidFill>
                  <a:schemeClr val="tx1"/>
                </a:solidFill>
                <a:effectLst/>
                <a:latin typeface="+mn-lt"/>
                <a:ea typeface="+mn-ea"/>
                <a:cs typeface="+mn-cs"/>
              </a:rPr>
              <a:t> SA, Calverley P, et al. Global strategy for the diagnosis, management, and prevention of chronic obstructive pulmonary disease: GOLD executive summary.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2007 Sep 15;176(6):532–55.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113.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Lange P. Can GOLD Stage 0 provide information of prognostic value in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2002 Aug 1;166(3):329–32.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114. 	de Marco R, </a:t>
            </a:r>
            <a:r>
              <a:rPr lang="en-US" sz="1200" kern="1200" dirty="0" err="1">
                <a:solidFill>
                  <a:schemeClr val="tx1"/>
                </a:solidFill>
                <a:effectLst/>
                <a:latin typeface="+mn-lt"/>
                <a:ea typeface="+mn-ea"/>
                <a:cs typeface="+mn-cs"/>
              </a:rPr>
              <a:t>Accordini</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Cerveri</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Corsico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Sunyer</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Neukirch</a:t>
            </a:r>
            <a:r>
              <a:rPr lang="en-US" sz="1200" kern="1200" dirty="0">
                <a:solidFill>
                  <a:schemeClr val="tx1"/>
                </a:solidFill>
                <a:effectLst/>
                <a:latin typeface="+mn-lt"/>
                <a:ea typeface="+mn-ea"/>
                <a:cs typeface="+mn-cs"/>
              </a:rPr>
              <a:t> F, et al. An international survey of chronic obstructive pulmonary disease in young adults according to GOLD stages. Thorax. 2004 Feb;59(2):120–5.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115. 	Martinez CH, Murray S, Barr RG, Bleecker E, Bowler RP, Christenson SA, et al. Respiratory Symptoms Items from the COPD Assessment Test Identify Ever-Smokers with Preserved Lung Function at Higher Risk for Poor Respiratory Outcomes. An Analysis of the Subpopulations and Intermediate Outcome Measures in COPD Study Cohort. </a:t>
            </a:r>
            <a:r>
              <a:rPr lang="es-UY" sz="1200" kern="1200" dirty="0">
                <a:solidFill>
                  <a:schemeClr val="tx1"/>
                </a:solidFill>
                <a:effectLst/>
                <a:latin typeface="+mn-lt"/>
                <a:ea typeface="+mn-ea"/>
                <a:cs typeface="+mn-cs"/>
              </a:rPr>
              <a:t>Ann Am Thorac Soc. 2017 May;14(5):636–42.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116. 	Perez-Padilla R, Wehrmeister FC, de Oca MM, Lopez MV, Jardim JR, Muiño A, et al. </a:t>
            </a:r>
            <a:r>
              <a:rPr lang="en-US" sz="1200" kern="1200" dirty="0">
                <a:solidFill>
                  <a:schemeClr val="tx1"/>
                </a:solidFill>
                <a:effectLst/>
                <a:latin typeface="+mn-lt"/>
                <a:ea typeface="+mn-ea"/>
                <a:cs typeface="+mn-cs"/>
              </a:rPr>
              <a:t>Outcomes for symptomatic non-obstructed individuals and individuals with mild (GOLD stage 1) COPD in a population based cohort.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2018 Oct;13:3549–61.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117. 	Soriano JB, </a:t>
            </a:r>
            <a:r>
              <a:rPr lang="en-US" sz="1200" kern="1200" dirty="0" err="1">
                <a:solidFill>
                  <a:schemeClr val="tx1"/>
                </a:solidFill>
                <a:effectLst/>
                <a:latin typeface="+mn-lt"/>
                <a:ea typeface="+mn-ea"/>
                <a:cs typeface="+mn-cs"/>
              </a:rPr>
              <a:t>Polverino</a:t>
            </a:r>
            <a:r>
              <a:rPr lang="en-US" sz="1200" kern="1200" dirty="0">
                <a:solidFill>
                  <a:schemeClr val="tx1"/>
                </a:solidFill>
                <a:effectLst/>
                <a:latin typeface="+mn-lt"/>
                <a:ea typeface="+mn-ea"/>
                <a:cs typeface="+mn-cs"/>
              </a:rPr>
              <a:t> F, </a:t>
            </a:r>
            <a:r>
              <a:rPr lang="en-US" sz="1200" kern="1200" dirty="0" err="1">
                <a:solidFill>
                  <a:schemeClr val="tx1"/>
                </a:solidFill>
                <a:effectLst/>
                <a:latin typeface="+mn-lt"/>
                <a:ea typeface="+mn-ea"/>
                <a:cs typeface="+mn-cs"/>
              </a:rPr>
              <a:t>Cosio</a:t>
            </a:r>
            <a:r>
              <a:rPr lang="en-US" sz="1200" kern="1200" dirty="0">
                <a:solidFill>
                  <a:schemeClr val="tx1"/>
                </a:solidFill>
                <a:effectLst/>
                <a:latin typeface="+mn-lt"/>
                <a:ea typeface="+mn-ea"/>
                <a:cs typeface="+mn-cs"/>
              </a:rPr>
              <a:t> BG. What is early COPD and why is it important?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2018 Dec;52(6):1801448.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118. 	Murphy DE, </a:t>
            </a:r>
            <a:r>
              <a:rPr lang="en-US" sz="1200" kern="1200" dirty="0" err="1">
                <a:solidFill>
                  <a:schemeClr val="tx1"/>
                </a:solidFill>
                <a:effectLst/>
                <a:latin typeface="+mn-lt"/>
                <a:ea typeface="+mn-ea"/>
                <a:cs typeface="+mn-cs"/>
              </a:rPr>
              <a:t>Panos</a:t>
            </a:r>
            <a:r>
              <a:rPr lang="en-US" sz="1200" kern="1200" dirty="0">
                <a:solidFill>
                  <a:schemeClr val="tx1"/>
                </a:solidFill>
                <a:effectLst/>
                <a:latin typeface="+mn-lt"/>
                <a:ea typeface="+mn-ea"/>
                <a:cs typeface="+mn-cs"/>
              </a:rPr>
              <a:t> RJ. Diagnosis of COPD and clinical course in patients with unrecognized airflow limitation.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2013 Jan;8:199–208.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119. 	Lu M, Yao W, </a:t>
            </a:r>
            <a:r>
              <a:rPr lang="en-US" sz="1200" kern="1200" dirty="0" err="1">
                <a:solidFill>
                  <a:schemeClr val="tx1"/>
                </a:solidFill>
                <a:effectLst/>
                <a:latin typeface="+mn-lt"/>
                <a:ea typeface="+mn-ea"/>
                <a:cs typeface="+mn-cs"/>
              </a:rPr>
              <a:t>Zhong</a:t>
            </a:r>
            <a:r>
              <a:rPr lang="en-US" sz="1200" kern="1200" dirty="0">
                <a:solidFill>
                  <a:schemeClr val="tx1"/>
                </a:solidFill>
                <a:effectLst/>
                <a:latin typeface="+mn-lt"/>
                <a:ea typeface="+mn-ea"/>
                <a:cs typeface="+mn-cs"/>
              </a:rPr>
              <a:t> N, Zhou Y, Wang C, Chen P, et al. Asymptomatic patients of chronic obstructive pulmonary disease in China. </a:t>
            </a:r>
            <a:r>
              <a:rPr lang="es-UY" sz="1200" kern="1200" dirty="0">
                <a:solidFill>
                  <a:schemeClr val="tx1"/>
                </a:solidFill>
                <a:effectLst/>
                <a:latin typeface="+mn-lt"/>
                <a:ea typeface="+mn-ea"/>
                <a:cs typeface="+mn-cs"/>
              </a:rPr>
              <a:t>Chin Med J (Engl). 2010 Jun;123(12):1494–9.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120. 	Montes de Oca M, Perez-Padilla R, Tálamo C, Halbert RJ, Moreno D, Lopez MV, et al. </a:t>
            </a:r>
            <a:r>
              <a:rPr lang="en-US" sz="1200" kern="1200" dirty="0">
                <a:solidFill>
                  <a:schemeClr val="tx1"/>
                </a:solidFill>
                <a:effectLst/>
                <a:latin typeface="+mn-lt"/>
                <a:ea typeface="+mn-ea"/>
                <a:cs typeface="+mn-cs"/>
              </a:rPr>
              <a:t>Acute bronchodilator responsiveness in subjects with and without airflow obstruction in five Latin American cities: the PLATINO study.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Pharmacol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Ther</a:t>
            </a:r>
            <a:r>
              <a:rPr lang="en-US" sz="1200" kern="1200" dirty="0">
                <a:solidFill>
                  <a:schemeClr val="tx1"/>
                </a:solidFill>
                <a:effectLst/>
                <a:latin typeface="+mn-lt"/>
                <a:ea typeface="+mn-ea"/>
                <a:cs typeface="+mn-cs"/>
              </a:rPr>
              <a:t>. 2010 Feb;23(1):29–35.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121. 	</a:t>
            </a:r>
            <a:r>
              <a:rPr lang="en-US" sz="1200" kern="1200" dirty="0" err="1">
                <a:solidFill>
                  <a:schemeClr val="tx1"/>
                </a:solidFill>
                <a:effectLst/>
                <a:latin typeface="+mn-lt"/>
                <a:ea typeface="+mn-ea"/>
                <a:cs typeface="+mn-cs"/>
              </a:rPr>
              <a:t>Çolak</a:t>
            </a:r>
            <a:r>
              <a:rPr lang="en-US" sz="1200" kern="1200" dirty="0">
                <a:solidFill>
                  <a:schemeClr val="tx1"/>
                </a:solidFill>
                <a:effectLst/>
                <a:latin typeface="+mn-lt"/>
                <a:ea typeface="+mn-ea"/>
                <a:cs typeface="+mn-cs"/>
              </a:rPr>
              <a:t> Y, Afzal S, </a:t>
            </a:r>
            <a:r>
              <a:rPr lang="en-US" sz="1200" kern="1200" dirty="0" err="1">
                <a:solidFill>
                  <a:schemeClr val="tx1"/>
                </a:solidFill>
                <a:effectLst/>
                <a:latin typeface="+mn-lt"/>
                <a:ea typeface="+mn-ea"/>
                <a:cs typeface="+mn-cs"/>
              </a:rPr>
              <a:t>Nordestgaard</a:t>
            </a:r>
            <a:r>
              <a:rPr lang="en-US" sz="1200" kern="1200" dirty="0">
                <a:solidFill>
                  <a:schemeClr val="tx1"/>
                </a:solidFill>
                <a:effectLst/>
                <a:latin typeface="+mn-lt"/>
                <a:ea typeface="+mn-ea"/>
                <a:cs typeface="+mn-cs"/>
              </a:rPr>
              <a:t> BG,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Lange P. Prognosis of asymptomatic and symptomatic, undiagnosed COPD in the general population in Denmark: a prospective cohort study. Lancet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122. 	</a:t>
            </a:r>
            <a:r>
              <a:rPr lang="en-US" sz="1200" kern="1200" dirty="0" err="1">
                <a:solidFill>
                  <a:schemeClr val="tx1"/>
                </a:solidFill>
                <a:effectLst/>
                <a:latin typeface="+mn-lt"/>
                <a:ea typeface="+mn-ea"/>
                <a:cs typeface="+mn-cs"/>
              </a:rPr>
              <a:t>Tsiligianni</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Kocks</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Tzanakis</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Siafakas</a:t>
            </a:r>
            <a:r>
              <a:rPr lang="en-US" sz="1200" kern="1200" dirty="0">
                <a:solidFill>
                  <a:schemeClr val="tx1"/>
                </a:solidFill>
                <a:effectLst/>
                <a:latin typeface="+mn-lt"/>
                <a:ea typeface="+mn-ea"/>
                <a:cs typeface="+mn-cs"/>
              </a:rPr>
              <a:t> N, van der </a:t>
            </a:r>
            <a:r>
              <a:rPr lang="en-US" sz="1200" kern="1200" dirty="0" err="1">
                <a:solidFill>
                  <a:schemeClr val="tx1"/>
                </a:solidFill>
                <a:effectLst/>
                <a:latin typeface="+mn-lt"/>
                <a:ea typeface="+mn-ea"/>
                <a:cs typeface="+mn-cs"/>
              </a:rPr>
              <a:t>Molen</a:t>
            </a:r>
            <a:r>
              <a:rPr lang="en-US" sz="1200" kern="1200" dirty="0">
                <a:solidFill>
                  <a:schemeClr val="tx1"/>
                </a:solidFill>
                <a:effectLst/>
                <a:latin typeface="+mn-lt"/>
                <a:ea typeface="+mn-ea"/>
                <a:cs typeface="+mn-cs"/>
              </a:rPr>
              <a:t> T. Factors that influence disease-specific quality of life or health status in patients with COPD: a review and meta-analysis of Pearson correlations. Prim Care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2011 Sep;20(3):257–68.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123. 	</a:t>
            </a:r>
            <a:r>
              <a:rPr lang="en-US" sz="1200" kern="1200" dirty="0" err="1">
                <a:solidFill>
                  <a:schemeClr val="tx1"/>
                </a:solidFill>
                <a:effectLst/>
                <a:latin typeface="+mn-lt"/>
                <a:ea typeface="+mn-ea"/>
                <a:cs typeface="+mn-cs"/>
              </a:rPr>
              <a:t>Suissa</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Dell’Aniello</a:t>
            </a:r>
            <a:r>
              <a:rPr lang="en-US" sz="1200" kern="1200" dirty="0">
                <a:solidFill>
                  <a:schemeClr val="tx1"/>
                </a:solidFill>
                <a:effectLst/>
                <a:latin typeface="+mn-lt"/>
                <a:ea typeface="+mn-ea"/>
                <a:cs typeface="+mn-cs"/>
              </a:rPr>
              <a:t> S, Ernst P. Long-term natural history of chronic obstructive pulmonary disease: severe exacerbations and mortality. Thorax. 2012 Nov;67(11):957–63.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124. 	Hurst JR,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Anzueto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Locantore</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Müllerova</a:t>
            </a:r>
            <a:r>
              <a:rPr lang="en-US" sz="1200" kern="1200" dirty="0">
                <a:solidFill>
                  <a:schemeClr val="tx1"/>
                </a:solidFill>
                <a:effectLst/>
                <a:latin typeface="+mn-lt"/>
                <a:ea typeface="+mn-ea"/>
                <a:cs typeface="+mn-cs"/>
              </a:rPr>
              <a:t> H, Tal-Singer R, et al. Susceptibility to exacerbation in chronic obstructive pulmonary disease.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2010 Sep 16;363(12):1128–38.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125. 	</a:t>
            </a:r>
            <a:r>
              <a:rPr lang="en-US" sz="1200" kern="1200" dirty="0" err="1">
                <a:solidFill>
                  <a:schemeClr val="tx1"/>
                </a:solidFill>
                <a:effectLst/>
                <a:latin typeface="+mn-lt"/>
                <a:ea typeface="+mn-ea"/>
                <a:cs typeface="+mn-cs"/>
              </a:rPr>
              <a:t>Wedzicha</a:t>
            </a:r>
            <a:r>
              <a:rPr lang="en-US" sz="1200" kern="1200" dirty="0">
                <a:solidFill>
                  <a:schemeClr val="tx1"/>
                </a:solidFill>
                <a:effectLst/>
                <a:latin typeface="+mn-lt"/>
                <a:ea typeface="+mn-ea"/>
                <a:cs typeface="+mn-cs"/>
              </a:rPr>
              <a:t> JA, Brill SE, </a:t>
            </a:r>
            <a:r>
              <a:rPr lang="en-US" sz="1200" kern="1200" dirty="0" err="1">
                <a:solidFill>
                  <a:schemeClr val="tx1"/>
                </a:solidFill>
                <a:effectLst/>
                <a:latin typeface="+mn-lt"/>
                <a:ea typeface="+mn-ea"/>
                <a:cs typeface="+mn-cs"/>
              </a:rPr>
              <a:t>Allinson</a:t>
            </a:r>
            <a:r>
              <a:rPr lang="en-US" sz="1200" kern="1200" dirty="0">
                <a:solidFill>
                  <a:schemeClr val="tx1"/>
                </a:solidFill>
                <a:effectLst/>
                <a:latin typeface="+mn-lt"/>
                <a:ea typeface="+mn-ea"/>
                <a:cs typeface="+mn-cs"/>
              </a:rPr>
              <a:t> JP, Donaldson GC. Mechanisms and impact of the frequent </a:t>
            </a:r>
            <a:r>
              <a:rPr lang="en-US" sz="1200" kern="1200" dirty="0" err="1">
                <a:solidFill>
                  <a:schemeClr val="tx1"/>
                </a:solidFill>
                <a:effectLst/>
                <a:latin typeface="+mn-lt"/>
                <a:ea typeface="+mn-ea"/>
                <a:cs typeface="+mn-cs"/>
              </a:rPr>
              <a:t>exacerbator</a:t>
            </a:r>
            <a:r>
              <a:rPr lang="en-US" sz="1200" kern="1200" dirty="0">
                <a:solidFill>
                  <a:schemeClr val="tx1"/>
                </a:solidFill>
                <a:effectLst/>
                <a:latin typeface="+mn-lt"/>
                <a:ea typeface="+mn-ea"/>
                <a:cs typeface="+mn-cs"/>
              </a:rPr>
              <a:t> phenotype in chronic obstructive pulmonary disease. BMC Med. 2013 Jan;11:181.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126. 	Bhatt SP, </a:t>
            </a:r>
            <a:r>
              <a:rPr lang="en-US" sz="1200" kern="1200" dirty="0" err="1">
                <a:solidFill>
                  <a:schemeClr val="tx1"/>
                </a:solidFill>
                <a:effectLst/>
                <a:latin typeface="+mn-lt"/>
                <a:ea typeface="+mn-ea"/>
                <a:cs typeface="+mn-cs"/>
              </a:rPr>
              <a:t>Soler</a:t>
            </a:r>
            <a:r>
              <a:rPr lang="en-US" sz="1200" kern="1200" dirty="0">
                <a:solidFill>
                  <a:schemeClr val="tx1"/>
                </a:solidFill>
                <a:effectLst/>
                <a:latin typeface="+mn-lt"/>
                <a:ea typeface="+mn-ea"/>
                <a:cs typeface="+mn-cs"/>
              </a:rPr>
              <a:t> X, Wang X, Murray S, </a:t>
            </a:r>
            <a:r>
              <a:rPr lang="en-US" sz="1200" kern="1200" dirty="0" err="1">
                <a:solidFill>
                  <a:schemeClr val="tx1"/>
                </a:solidFill>
                <a:effectLst/>
                <a:latin typeface="+mn-lt"/>
                <a:ea typeface="+mn-ea"/>
                <a:cs typeface="+mn-cs"/>
              </a:rPr>
              <a:t>Anzueto</a:t>
            </a:r>
            <a:r>
              <a:rPr lang="en-US" sz="1200" kern="1200" dirty="0">
                <a:solidFill>
                  <a:schemeClr val="tx1"/>
                </a:solidFill>
                <a:effectLst/>
                <a:latin typeface="+mn-lt"/>
                <a:ea typeface="+mn-ea"/>
                <a:cs typeface="+mn-cs"/>
              </a:rPr>
              <a:t> AR, </a:t>
            </a:r>
            <a:r>
              <a:rPr lang="en-US" sz="1200" kern="1200" dirty="0" err="1">
                <a:solidFill>
                  <a:schemeClr val="tx1"/>
                </a:solidFill>
                <a:effectLst/>
                <a:latin typeface="+mn-lt"/>
                <a:ea typeface="+mn-ea"/>
                <a:cs typeface="+mn-cs"/>
              </a:rPr>
              <a:t>Beaty</a:t>
            </a:r>
            <a:r>
              <a:rPr lang="en-US" sz="1200" kern="1200" dirty="0">
                <a:solidFill>
                  <a:schemeClr val="tx1"/>
                </a:solidFill>
                <a:effectLst/>
                <a:latin typeface="+mn-lt"/>
                <a:ea typeface="+mn-ea"/>
                <a:cs typeface="+mn-cs"/>
              </a:rPr>
              <a:t> TH, et al. Association between Functional Small Airway Disease and FEV </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Decline in Chronic Obstructive Pulmonary Disease. </a:t>
            </a:r>
            <a:r>
              <a:rPr lang="es-UY" sz="1200" kern="1200" dirty="0">
                <a:solidFill>
                  <a:schemeClr val="tx1"/>
                </a:solidFill>
                <a:effectLst/>
                <a:latin typeface="+mn-lt"/>
                <a:ea typeface="+mn-ea"/>
                <a:cs typeface="+mn-cs"/>
              </a:rPr>
              <a:t>Am J Respir Crit Care Med. 2016 Jul 15;194(2):178–84.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127. 	Perez-Padilla R, Fernandez-Plata R, De Oca MM, Lopez-Varela MV, Jardim JR, Muiño A, et al. </a:t>
            </a:r>
            <a:r>
              <a:rPr lang="en-US" sz="1200" kern="1200" dirty="0">
                <a:solidFill>
                  <a:schemeClr val="tx1"/>
                </a:solidFill>
                <a:effectLst/>
                <a:latin typeface="+mn-lt"/>
                <a:ea typeface="+mn-ea"/>
                <a:cs typeface="+mn-cs"/>
              </a:rPr>
              <a:t>Lung function decline in subjects with and without COPD in a population-based cohort in Latin-America.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One. 2017;  May 4;12(5):e0177032.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128.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Edwards LD, Scanlon PD, Yates JC, </a:t>
            </a:r>
            <a:r>
              <a:rPr lang="en-US" sz="1200" kern="1200" dirty="0" err="1">
                <a:solidFill>
                  <a:schemeClr val="tx1"/>
                </a:solidFill>
                <a:effectLst/>
                <a:latin typeface="+mn-lt"/>
                <a:ea typeface="+mn-ea"/>
                <a:cs typeface="+mn-cs"/>
              </a:rPr>
              <a:t>Agusti</a:t>
            </a:r>
            <a:r>
              <a:rPr lang="en-US" sz="1200" kern="1200" dirty="0">
                <a:solidFill>
                  <a:schemeClr val="tx1"/>
                </a:solidFill>
                <a:effectLst/>
                <a:latin typeface="+mn-lt"/>
                <a:ea typeface="+mn-ea"/>
                <a:cs typeface="+mn-cs"/>
              </a:rPr>
              <a:t> A, Bakke P, et al. Changes in forced expiratory volume in 1 second over time in COPD.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2011 Sep 29;365(13):1184–92.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129. 	Miller A, </a:t>
            </a:r>
            <a:r>
              <a:rPr lang="en-US" sz="1200" kern="1200" dirty="0" err="1">
                <a:solidFill>
                  <a:schemeClr val="tx1"/>
                </a:solidFill>
                <a:effectLst/>
                <a:latin typeface="+mn-lt"/>
                <a:ea typeface="+mn-ea"/>
                <a:cs typeface="+mn-cs"/>
              </a:rPr>
              <a:t>Raskin</a:t>
            </a:r>
            <a:r>
              <a:rPr lang="en-US" sz="1200" kern="1200" dirty="0">
                <a:solidFill>
                  <a:schemeClr val="tx1"/>
                </a:solidFill>
                <a:effectLst/>
                <a:latin typeface="+mn-lt"/>
                <a:ea typeface="+mn-ea"/>
                <a:cs typeface="+mn-cs"/>
              </a:rPr>
              <a:t> JM. The natural history of COPD: confirming and going beyond Fletcher and </a:t>
            </a:r>
            <a:r>
              <a:rPr lang="en-US" sz="1200" kern="1200" dirty="0" err="1">
                <a:solidFill>
                  <a:schemeClr val="tx1"/>
                </a:solidFill>
                <a:effectLst/>
                <a:latin typeface="+mn-lt"/>
                <a:ea typeface="+mn-ea"/>
                <a:cs typeface="+mn-cs"/>
              </a:rPr>
              <a:t>Peto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2014 Aug 1;44(2):280–3.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130. 	Kessler R, Partridge MR,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Cazzola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Vogelmeier</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Leynaud</a:t>
            </a:r>
            <a:r>
              <a:rPr lang="en-US" sz="1200" kern="1200" dirty="0">
                <a:solidFill>
                  <a:schemeClr val="tx1"/>
                </a:solidFill>
                <a:effectLst/>
                <a:latin typeface="+mn-lt"/>
                <a:ea typeface="+mn-ea"/>
                <a:cs typeface="+mn-cs"/>
              </a:rPr>
              <a:t> D, et al. Symptom variability in patients with severe COPD: a pan-European cross-sectional study.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2011 Mar;37(2):264–72.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131. 	O’Donnell DE, Guenette JA, </a:t>
            </a:r>
            <a:r>
              <a:rPr lang="en-US" sz="1200" kern="1200" dirty="0" err="1">
                <a:solidFill>
                  <a:schemeClr val="tx1"/>
                </a:solidFill>
                <a:effectLst/>
                <a:latin typeface="+mn-lt"/>
                <a:ea typeface="+mn-ea"/>
                <a:cs typeface="+mn-cs"/>
              </a:rPr>
              <a:t>Maltais</a:t>
            </a:r>
            <a:r>
              <a:rPr lang="en-US" sz="1200" kern="1200" dirty="0">
                <a:solidFill>
                  <a:schemeClr val="tx1"/>
                </a:solidFill>
                <a:effectLst/>
                <a:latin typeface="+mn-lt"/>
                <a:ea typeface="+mn-ea"/>
                <a:cs typeface="+mn-cs"/>
              </a:rPr>
              <a:t> F, Webb KA. Decline of resting inspiratory capacity in COPD: the impact on breathing pattern, dyspnea, and </a:t>
            </a:r>
            <a:r>
              <a:rPr lang="en-US" sz="1200" kern="1200" dirty="0" err="1">
                <a:solidFill>
                  <a:schemeClr val="tx1"/>
                </a:solidFill>
                <a:effectLst/>
                <a:latin typeface="+mn-lt"/>
                <a:ea typeface="+mn-ea"/>
                <a:cs typeface="+mn-cs"/>
              </a:rPr>
              <a:t>ventilatory</a:t>
            </a:r>
            <a:r>
              <a:rPr lang="en-US" sz="1200" kern="1200" dirty="0">
                <a:solidFill>
                  <a:schemeClr val="tx1"/>
                </a:solidFill>
                <a:effectLst/>
                <a:latin typeface="+mn-lt"/>
                <a:ea typeface="+mn-ea"/>
                <a:cs typeface="+mn-cs"/>
              </a:rPr>
              <a:t> capacity during exercise. Chest. 2012 Mar;141(3):753–62.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132. 	</a:t>
            </a:r>
            <a:r>
              <a:rPr lang="en-US" sz="1200" kern="1200" dirty="0" err="1">
                <a:solidFill>
                  <a:schemeClr val="tx1"/>
                </a:solidFill>
                <a:effectLst/>
                <a:latin typeface="+mn-lt"/>
                <a:ea typeface="+mn-ea"/>
                <a:cs typeface="+mn-cs"/>
              </a:rPr>
              <a:t>Agusti</a:t>
            </a:r>
            <a:r>
              <a:rPr lang="en-US" sz="1200" kern="1200" dirty="0">
                <a:solidFill>
                  <a:schemeClr val="tx1"/>
                </a:solidFill>
                <a:effectLst/>
                <a:latin typeface="+mn-lt"/>
                <a:ea typeface="+mn-ea"/>
                <a:cs typeface="+mn-cs"/>
              </a:rPr>
              <a:t> A, Calverley PMA, Celli B, </a:t>
            </a:r>
            <a:r>
              <a:rPr lang="en-US" sz="1200" kern="1200" dirty="0" err="1">
                <a:solidFill>
                  <a:schemeClr val="tx1"/>
                </a:solidFill>
                <a:effectLst/>
                <a:latin typeface="+mn-lt"/>
                <a:ea typeface="+mn-ea"/>
                <a:cs typeface="+mn-cs"/>
              </a:rPr>
              <a:t>Coxson</a:t>
            </a:r>
            <a:r>
              <a:rPr lang="en-US" sz="1200" kern="1200" dirty="0">
                <a:solidFill>
                  <a:schemeClr val="tx1"/>
                </a:solidFill>
                <a:effectLst/>
                <a:latin typeface="+mn-lt"/>
                <a:ea typeface="+mn-ea"/>
                <a:cs typeface="+mn-cs"/>
              </a:rPr>
              <a:t> HO, Edwards LD, Lomas DA, et al. </a:t>
            </a:r>
            <a:r>
              <a:rPr lang="en-US" sz="1200" kern="1200" dirty="0" err="1">
                <a:solidFill>
                  <a:schemeClr val="tx1"/>
                </a:solidFill>
                <a:effectLst/>
                <a:latin typeface="+mn-lt"/>
                <a:ea typeface="+mn-ea"/>
                <a:cs typeface="+mn-cs"/>
              </a:rPr>
              <a:t>Characterisation</a:t>
            </a:r>
            <a:r>
              <a:rPr lang="en-US" sz="1200" kern="1200" dirty="0">
                <a:solidFill>
                  <a:schemeClr val="tx1"/>
                </a:solidFill>
                <a:effectLst/>
                <a:latin typeface="+mn-lt"/>
                <a:ea typeface="+mn-ea"/>
                <a:cs typeface="+mn-cs"/>
              </a:rPr>
              <a:t> of COPD heterogeneity in the ECLIPSE cohort.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Res. 2010 Jan;11:122.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133. 	Mahler DA, Ward J, Waterman LA, Baird JC. Longitudinal changes in patient-reported dyspnea in patients with COPD. </a:t>
            </a:r>
            <a:r>
              <a:rPr lang="es-UY" sz="1200" kern="1200" dirty="0">
                <a:solidFill>
                  <a:schemeClr val="tx1"/>
                </a:solidFill>
                <a:effectLst/>
                <a:latin typeface="+mn-lt"/>
                <a:ea typeface="+mn-ea"/>
                <a:cs typeface="+mn-cs"/>
              </a:rPr>
              <a:t>COPD. 2012 Aug;9(5):522–7.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134. 	Ramírez-Venegas A, Sansores RH, Quintana-Carrillo RH, Velázquez-Uncal M, Hernandez-Zenteno RJ, Sánchez-Romero C, et al. </a:t>
            </a:r>
            <a:r>
              <a:rPr lang="en-US" sz="1200" kern="1200" dirty="0">
                <a:solidFill>
                  <a:schemeClr val="tx1"/>
                </a:solidFill>
                <a:effectLst/>
                <a:latin typeface="+mn-lt"/>
                <a:ea typeface="+mn-ea"/>
                <a:cs typeface="+mn-cs"/>
              </a:rPr>
              <a:t>FEV1 decline in patients with chronic obstructive pulmonary disease associated with biomass exposure.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2014 Nov 1;190(9):996–1002.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135. 	</a:t>
            </a:r>
            <a:r>
              <a:rPr lang="en-US" sz="1200" kern="1200" dirty="0" err="1">
                <a:solidFill>
                  <a:schemeClr val="tx1"/>
                </a:solidFill>
                <a:effectLst/>
                <a:latin typeface="+mn-lt"/>
                <a:ea typeface="+mn-ea"/>
                <a:cs typeface="+mn-cs"/>
              </a:rPr>
              <a:t>Siafakas</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Corlateanu</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Fouka</a:t>
            </a:r>
            <a:r>
              <a:rPr lang="en-US" sz="1200" kern="1200" dirty="0">
                <a:solidFill>
                  <a:schemeClr val="tx1"/>
                </a:solidFill>
                <a:effectLst/>
                <a:latin typeface="+mn-lt"/>
                <a:ea typeface="+mn-ea"/>
                <a:cs typeface="+mn-cs"/>
              </a:rPr>
              <a:t> E. Phenotyping Before Starting Treatment in COPD? COPD. 2017 Jun 4;14(3):367–74.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136. 	Lange P, </a:t>
            </a:r>
            <a:r>
              <a:rPr lang="en-US" sz="1200" kern="1200" dirty="0" err="1">
                <a:solidFill>
                  <a:schemeClr val="tx1"/>
                </a:solidFill>
                <a:effectLst/>
                <a:latin typeface="+mn-lt"/>
                <a:ea typeface="+mn-ea"/>
                <a:cs typeface="+mn-cs"/>
              </a:rPr>
              <a:t>Halpin</a:t>
            </a:r>
            <a:r>
              <a:rPr lang="en-US" sz="1200" kern="1200" dirty="0">
                <a:solidFill>
                  <a:schemeClr val="tx1"/>
                </a:solidFill>
                <a:effectLst/>
                <a:latin typeface="+mn-lt"/>
                <a:ea typeface="+mn-ea"/>
                <a:cs typeface="+mn-cs"/>
              </a:rPr>
              <a:t> DM, O’Donnell DE, </a:t>
            </a:r>
            <a:r>
              <a:rPr lang="en-US" sz="1200" kern="1200" dirty="0" err="1">
                <a:solidFill>
                  <a:schemeClr val="tx1"/>
                </a:solidFill>
                <a:effectLst/>
                <a:latin typeface="+mn-lt"/>
                <a:ea typeface="+mn-ea"/>
                <a:cs typeface="+mn-cs"/>
              </a:rPr>
              <a:t>MacNee</a:t>
            </a:r>
            <a:r>
              <a:rPr lang="en-US" sz="1200" kern="1200" dirty="0">
                <a:solidFill>
                  <a:schemeClr val="tx1"/>
                </a:solidFill>
                <a:effectLst/>
                <a:latin typeface="+mn-lt"/>
                <a:ea typeface="+mn-ea"/>
                <a:cs typeface="+mn-cs"/>
              </a:rPr>
              <a:t> W, </a:t>
            </a:r>
            <a:r>
              <a:rPr lang="en-US" sz="1200" kern="1200" dirty="0" err="1">
                <a:solidFill>
                  <a:schemeClr val="tx1"/>
                </a:solidFill>
                <a:effectLst/>
                <a:latin typeface="+mn-lt"/>
                <a:ea typeface="+mn-ea"/>
                <a:cs typeface="+mn-cs"/>
              </a:rPr>
              <a:t>MacNee</a:t>
            </a:r>
            <a:r>
              <a:rPr lang="en-US" sz="1200" kern="1200" dirty="0">
                <a:solidFill>
                  <a:schemeClr val="tx1"/>
                </a:solidFill>
                <a:effectLst/>
                <a:latin typeface="+mn-lt"/>
                <a:ea typeface="+mn-ea"/>
                <a:cs typeface="+mn-cs"/>
              </a:rPr>
              <a:t> W. Diagnosis, assessment, and phenotyping of COPD: beyond FEV₁.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2016 Feb;11 Spec Iss:3–12.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137. 	</a:t>
            </a:r>
            <a:r>
              <a:rPr lang="en-US" sz="1200" kern="1200" dirty="0" err="1">
                <a:solidFill>
                  <a:schemeClr val="tx1"/>
                </a:solidFill>
                <a:effectLst/>
                <a:latin typeface="+mn-lt"/>
                <a:ea typeface="+mn-ea"/>
                <a:cs typeface="+mn-cs"/>
              </a:rPr>
              <a:t>Calle</a:t>
            </a:r>
            <a:r>
              <a:rPr lang="en-US" sz="1200" kern="1200" dirty="0">
                <a:solidFill>
                  <a:schemeClr val="tx1"/>
                </a:solidFill>
                <a:effectLst/>
                <a:latin typeface="+mn-lt"/>
                <a:ea typeface="+mn-ea"/>
                <a:cs typeface="+mn-cs"/>
              </a:rPr>
              <a:t> Rubio M, </a:t>
            </a:r>
            <a:r>
              <a:rPr lang="en-US" sz="1200" kern="1200" dirty="0" err="1">
                <a:solidFill>
                  <a:schemeClr val="tx1"/>
                </a:solidFill>
                <a:effectLst/>
                <a:latin typeface="+mn-lt"/>
                <a:ea typeface="+mn-ea"/>
                <a:cs typeface="+mn-cs"/>
              </a:rPr>
              <a:t>Casamor</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Identification and distribution of COPD phenotypes in clinical practice according to Spanish COPD Guidelines: the FENEPOC study.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2017 Aug;12:2373–83.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138. 	</a:t>
            </a:r>
            <a:r>
              <a:rPr lang="en-US" sz="1200" kern="1200" dirty="0" err="1">
                <a:solidFill>
                  <a:schemeClr val="tx1"/>
                </a:solidFill>
                <a:effectLst/>
                <a:latin typeface="+mn-lt"/>
                <a:ea typeface="+mn-ea"/>
                <a:cs typeface="+mn-cs"/>
              </a:rPr>
              <a:t>Alcázar</a:t>
            </a:r>
            <a:r>
              <a:rPr lang="en-US" sz="1200" kern="1200" dirty="0">
                <a:solidFill>
                  <a:schemeClr val="tx1"/>
                </a:solidFill>
                <a:effectLst/>
                <a:latin typeface="+mn-lt"/>
                <a:ea typeface="+mn-ea"/>
                <a:cs typeface="+mn-cs"/>
              </a:rPr>
              <a:t>-Navarrete B, </a:t>
            </a:r>
            <a:r>
              <a:rPr lang="en-US" sz="1200" kern="1200" dirty="0" err="1">
                <a:solidFill>
                  <a:schemeClr val="tx1"/>
                </a:solidFill>
                <a:effectLst/>
                <a:latin typeface="+mn-lt"/>
                <a:ea typeface="+mn-ea"/>
                <a:cs typeface="+mn-cs"/>
              </a:rPr>
              <a:t>Trigueros</a:t>
            </a:r>
            <a:r>
              <a:rPr lang="en-US" sz="1200" kern="1200" dirty="0">
                <a:solidFill>
                  <a:schemeClr val="tx1"/>
                </a:solidFill>
                <a:effectLst/>
                <a:latin typeface="+mn-lt"/>
                <a:ea typeface="+mn-ea"/>
                <a:cs typeface="+mn-cs"/>
              </a:rPr>
              <a:t> JA, </a:t>
            </a:r>
            <a:r>
              <a:rPr lang="en-US" sz="1200" kern="1200" dirty="0" err="1">
                <a:solidFill>
                  <a:schemeClr val="tx1"/>
                </a:solidFill>
                <a:effectLst/>
                <a:latin typeface="+mn-lt"/>
                <a:ea typeface="+mn-ea"/>
                <a:cs typeface="+mn-cs"/>
              </a:rPr>
              <a:t>Riesco</a:t>
            </a:r>
            <a:r>
              <a:rPr lang="en-US" sz="1200" kern="1200" dirty="0">
                <a:solidFill>
                  <a:schemeClr val="tx1"/>
                </a:solidFill>
                <a:effectLst/>
                <a:latin typeface="+mn-lt"/>
                <a:ea typeface="+mn-ea"/>
                <a:cs typeface="+mn-cs"/>
              </a:rPr>
              <a:t> JA, </a:t>
            </a:r>
            <a:r>
              <a:rPr lang="en-US" sz="1200" kern="1200" dirty="0" err="1">
                <a:solidFill>
                  <a:schemeClr val="tx1"/>
                </a:solidFill>
                <a:effectLst/>
                <a:latin typeface="+mn-lt"/>
                <a:ea typeface="+mn-ea"/>
                <a:cs typeface="+mn-cs"/>
              </a:rPr>
              <a:t>Campuzano</a:t>
            </a:r>
            <a:r>
              <a:rPr lang="en-US" sz="1200" kern="1200" dirty="0">
                <a:solidFill>
                  <a:schemeClr val="tx1"/>
                </a:solidFill>
                <a:effectLst/>
                <a:latin typeface="+mn-lt"/>
                <a:ea typeface="+mn-ea"/>
                <a:cs typeface="+mn-cs"/>
              </a:rPr>
              <a:t> A, Pérez J. Geographic variations of the prevalence and distribution of COPD phenotypes in Spain: “the ESPIRAL-ES study.” </a:t>
            </a:r>
            <a:r>
              <a:rPr lang="es-UY" sz="1200" kern="1200" dirty="0">
                <a:solidFill>
                  <a:schemeClr val="tx1"/>
                </a:solidFill>
                <a:effectLst/>
                <a:latin typeface="+mn-lt"/>
                <a:ea typeface="+mn-ea"/>
                <a:cs typeface="+mn-cs"/>
              </a:rPr>
              <a:t>Int J Chron Obstruct Pulmon Dis. 2018 Apr;Volume 13:1115–24.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139. 	Hernández Vázquez J, Ali García I, Jiménez-García R, Álvaro Meca A, López de Andrés A, Matesanz Ruiz C, et al. </a:t>
            </a:r>
            <a:r>
              <a:rPr lang="en-US" sz="1200" kern="1200" dirty="0">
                <a:solidFill>
                  <a:schemeClr val="tx1"/>
                </a:solidFill>
                <a:effectLst/>
                <a:latin typeface="+mn-lt"/>
                <a:ea typeface="+mn-ea"/>
                <a:cs typeface="+mn-cs"/>
              </a:rPr>
              <a:t>COPD phenotypes: differences in survival.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2018 Jul;13:2245–51.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140. 	Mirza S, Benzo R. Chronic Obstructive Pulmonary Disease Phenotypes: Implications for Care. Mayo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Proc. 2017 Jul;92(7):1104–12.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141. 	Pinto LM, </a:t>
            </a:r>
            <a:r>
              <a:rPr lang="en-US" sz="1200" kern="1200" dirty="0" err="1">
                <a:solidFill>
                  <a:schemeClr val="tx1"/>
                </a:solidFill>
                <a:effectLst/>
                <a:latin typeface="+mn-lt"/>
                <a:ea typeface="+mn-ea"/>
                <a:cs typeface="+mn-cs"/>
              </a:rPr>
              <a:t>Alghamdi</a:t>
            </a:r>
            <a:r>
              <a:rPr lang="en-US" sz="1200" kern="1200" dirty="0">
                <a:solidFill>
                  <a:schemeClr val="tx1"/>
                </a:solidFill>
                <a:effectLst/>
                <a:latin typeface="+mn-lt"/>
                <a:ea typeface="+mn-ea"/>
                <a:cs typeface="+mn-cs"/>
              </a:rPr>
              <a:t> M, Benedetti A, </a:t>
            </a:r>
            <a:r>
              <a:rPr lang="en-US" sz="1200" kern="1200" dirty="0" err="1">
                <a:solidFill>
                  <a:schemeClr val="tx1"/>
                </a:solidFill>
                <a:effectLst/>
                <a:latin typeface="+mn-lt"/>
                <a:ea typeface="+mn-ea"/>
                <a:cs typeface="+mn-cs"/>
              </a:rPr>
              <a:t>Zaihra</a:t>
            </a:r>
            <a:r>
              <a:rPr lang="en-US" sz="1200" kern="1200" dirty="0">
                <a:solidFill>
                  <a:schemeClr val="tx1"/>
                </a:solidFill>
                <a:effectLst/>
                <a:latin typeface="+mn-lt"/>
                <a:ea typeface="+mn-ea"/>
                <a:cs typeface="+mn-cs"/>
              </a:rPr>
              <a:t> T, Landry T, </a:t>
            </a:r>
            <a:r>
              <a:rPr lang="en-US" sz="1200" kern="1200" dirty="0" err="1">
                <a:solidFill>
                  <a:schemeClr val="tx1"/>
                </a:solidFill>
                <a:effectLst/>
                <a:latin typeface="+mn-lt"/>
                <a:ea typeface="+mn-ea"/>
                <a:cs typeface="+mn-cs"/>
              </a:rPr>
              <a:t>Bourbeau</a:t>
            </a:r>
            <a:r>
              <a:rPr lang="en-US" sz="1200" kern="1200" dirty="0">
                <a:solidFill>
                  <a:schemeClr val="tx1"/>
                </a:solidFill>
                <a:effectLst/>
                <a:latin typeface="+mn-lt"/>
                <a:ea typeface="+mn-ea"/>
                <a:cs typeface="+mn-cs"/>
              </a:rPr>
              <a:t> J. Derivation and validation of clinical phenotypes for COPD: a systematic review.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Res. 2015 Apr 18;16(1):50.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142. 	Han MK, </a:t>
            </a:r>
            <a:r>
              <a:rPr lang="en-US" sz="1200" kern="1200" dirty="0" err="1">
                <a:solidFill>
                  <a:schemeClr val="tx1"/>
                </a:solidFill>
                <a:effectLst/>
                <a:latin typeface="+mn-lt"/>
                <a:ea typeface="+mn-ea"/>
                <a:cs typeface="+mn-cs"/>
              </a:rPr>
              <a:t>Kazerooni</a:t>
            </a:r>
            <a:r>
              <a:rPr lang="en-US" sz="1200" kern="1200" dirty="0">
                <a:solidFill>
                  <a:schemeClr val="tx1"/>
                </a:solidFill>
                <a:effectLst/>
                <a:latin typeface="+mn-lt"/>
                <a:ea typeface="+mn-ea"/>
                <a:cs typeface="+mn-cs"/>
              </a:rPr>
              <a:t> EA, Lynch DA, Liu LX, Murray S, Curtis JL, et al. Chronic obstructive pulmonary disease exacerbations in the </a:t>
            </a:r>
            <a:r>
              <a:rPr lang="en-US" sz="1200" kern="1200" dirty="0" err="1">
                <a:solidFill>
                  <a:schemeClr val="tx1"/>
                </a:solidFill>
                <a:effectLst/>
                <a:latin typeface="+mn-lt"/>
                <a:ea typeface="+mn-ea"/>
                <a:cs typeface="+mn-cs"/>
              </a:rPr>
              <a:t>COPDGene</a:t>
            </a:r>
            <a:r>
              <a:rPr lang="en-US" sz="1200" kern="1200" dirty="0">
                <a:solidFill>
                  <a:schemeClr val="tx1"/>
                </a:solidFill>
                <a:effectLst/>
                <a:latin typeface="+mn-lt"/>
                <a:ea typeface="+mn-ea"/>
                <a:cs typeface="+mn-cs"/>
              </a:rPr>
              <a:t> study: associated radiologic phenotypes. Radiology. 2011 Oct;261(1):274–82.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143. 	Han MK, </a:t>
            </a:r>
            <a:r>
              <a:rPr lang="en-US" sz="1200" kern="1200" dirty="0" err="1">
                <a:solidFill>
                  <a:schemeClr val="tx1"/>
                </a:solidFill>
                <a:effectLst/>
                <a:latin typeface="+mn-lt"/>
                <a:ea typeface="+mn-ea"/>
                <a:cs typeface="+mn-cs"/>
              </a:rPr>
              <a:t>Agusti</a:t>
            </a:r>
            <a:r>
              <a:rPr lang="en-US" sz="1200" kern="1200" dirty="0">
                <a:solidFill>
                  <a:schemeClr val="tx1"/>
                </a:solidFill>
                <a:effectLst/>
                <a:latin typeface="+mn-lt"/>
                <a:ea typeface="+mn-ea"/>
                <a:cs typeface="+mn-cs"/>
              </a:rPr>
              <a:t> A, Calverley PM, Celli BR, </a:t>
            </a:r>
            <a:r>
              <a:rPr lang="en-US" sz="1200" kern="1200" dirty="0" err="1">
                <a:solidFill>
                  <a:schemeClr val="tx1"/>
                </a:solidFill>
                <a:effectLst/>
                <a:latin typeface="+mn-lt"/>
                <a:ea typeface="+mn-ea"/>
                <a:cs typeface="+mn-cs"/>
              </a:rPr>
              <a:t>Criner</a:t>
            </a:r>
            <a:r>
              <a:rPr lang="en-US" sz="1200" kern="1200" dirty="0">
                <a:solidFill>
                  <a:schemeClr val="tx1"/>
                </a:solidFill>
                <a:effectLst/>
                <a:latin typeface="+mn-lt"/>
                <a:ea typeface="+mn-ea"/>
                <a:cs typeface="+mn-cs"/>
              </a:rPr>
              <a:t> G, Curtis JL, et al. Chronic obstructive pulmonary disease phenotypes: the future of COPD.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2010;182:598–604.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144. 	Dirksen A, </a:t>
            </a:r>
            <a:r>
              <a:rPr lang="en-US" sz="1200" kern="1200" dirty="0" err="1">
                <a:solidFill>
                  <a:schemeClr val="tx1"/>
                </a:solidFill>
                <a:effectLst/>
                <a:latin typeface="+mn-lt"/>
                <a:ea typeface="+mn-ea"/>
                <a:cs typeface="+mn-cs"/>
              </a:rPr>
              <a:t>MacNee</a:t>
            </a:r>
            <a:r>
              <a:rPr lang="en-US" sz="1200" kern="1200" dirty="0">
                <a:solidFill>
                  <a:schemeClr val="tx1"/>
                </a:solidFill>
                <a:effectLst/>
                <a:latin typeface="+mn-lt"/>
                <a:ea typeface="+mn-ea"/>
                <a:cs typeface="+mn-cs"/>
              </a:rPr>
              <a:t> W. The search for distinct and clinically useful phenotypes in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2013 Nov 1;188(9):1045–6.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145. 	Hardin M, Silverman EK, Barr RG, Hansel NN, Schroeder JD, Make BJ, et al. The clinical features of the overlap between COPD and asthma. </a:t>
            </a:r>
            <a:r>
              <a:rPr lang="es-UY" sz="1200" kern="1200" dirty="0">
                <a:solidFill>
                  <a:schemeClr val="tx1"/>
                </a:solidFill>
                <a:effectLst/>
                <a:latin typeface="+mn-lt"/>
                <a:ea typeface="+mn-ea"/>
                <a:cs typeface="+mn-cs"/>
              </a:rPr>
              <a:t>Respir Res. 2011 Jan;12:127.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146. 	Miravitlles M, Soriano JB, Ancochea J, Muñoz L, Duran-Tauleria E, Sánchez G, et al. </a:t>
            </a:r>
            <a:r>
              <a:rPr lang="en-US" sz="1200" kern="1200" dirty="0" err="1">
                <a:solidFill>
                  <a:schemeClr val="tx1"/>
                </a:solidFill>
                <a:effectLst/>
                <a:latin typeface="+mn-lt"/>
                <a:ea typeface="+mn-ea"/>
                <a:cs typeface="+mn-cs"/>
              </a:rPr>
              <a:t>Characterisation</a:t>
            </a:r>
            <a:r>
              <a:rPr lang="en-US" sz="1200" kern="1200" dirty="0">
                <a:solidFill>
                  <a:schemeClr val="tx1"/>
                </a:solidFill>
                <a:effectLst/>
                <a:latin typeface="+mn-lt"/>
                <a:ea typeface="+mn-ea"/>
                <a:cs typeface="+mn-cs"/>
              </a:rPr>
              <a:t> of the overlap COPD-asthma phenotype. Focus on physical activity and health status. </a:t>
            </a:r>
            <a:r>
              <a:rPr lang="es-UY" sz="1200" kern="1200" dirty="0">
                <a:solidFill>
                  <a:schemeClr val="tx1"/>
                </a:solidFill>
                <a:effectLst/>
                <a:latin typeface="+mn-lt"/>
                <a:ea typeface="+mn-ea"/>
                <a:cs typeface="+mn-cs"/>
              </a:rPr>
              <a:t>Respir Med. 2013 Jul;107(7):1053–60.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147. 	Menezes AMB, Montes de Oca M, Pérez-Padilla R, Nadeau G, Wehrmeister FC, Lopez-Varela MV, et al. </a:t>
            </a:r>
            <a:r>
              <a:rPr lang="en-US" sz="1200" kern="1200" dirty="0">
                <a:solidFill>
                  <a:schemeClr val="tx1"/>
                </a:solidFill>
                <a:effectLst/>
                <a:latin typeface="+mn-lt"/>
                <a:ea typeface="+mn-ea"/>
                <a:cs typeface="+mn-cs"/>
              </a:rPr>
              <a:t>Increased risk of exacerbation and hospitalization in subjects with an overlap phenotype: COPD-asthma. Chest. 2014 Feb;145(2):297–304.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148. 	Kim V, Han MK, Vance GB, Make BJ, Newell JD, </a:t>
            </a:r>
            <a:r>
              <a:rPr lang="en-US" sz="1200" kern="1200" dirty="0" err="1">
                <a:solidFill>
                  <a:schemeClr val="tx1"/>
                </a:solidFill>
                <a:effectLst/>
                <a:latin typeface="+mn-lt"/>
                <a:ea typeface="+mn-ea"/>
                <a:cs typeface="+mn-cs"/>
              </a:rPr>
              <a:t>Hokanson</a:t>
            </a:r>
            <a:r>
              <a:rPr lang="en-US" sz="1200" kern="1200" dirty="0">
                <a:solidFill>
                  <a:schemeClr val="tx1"/>
                </a:solidFill>
                <a:effectLst/>
                <a:latin typeface="+mn-lt"/>
                <a:ea typeface="+mn-ea"/>
                <a:cs typeface="+mn-cs"/>
              </a:rPr>
              <a:t> JE, et al. The chronic </a:t>
            </a:r>
            <a:r>
              <a:rPr lang="en-US" sz="1200" kern="1200" dirty="0" err="1">
                <a:solidFill>
                  <a:schemeClr val="tx1"/>
                </a:solidFill>
                <a:effectLst/>
                <a:latin typeface="+mn-lt"/>
                <a:ea typeface="+mn-ea"/>
                <a:cs typeface="+mn-cs"/>
              </a:rPr>
              <a:t>bronchitic</a:t>
            </a:r>
            <a:r>
              <a:rPr lang="en-US" sz="1200" kern="1200" dirty="0">
                <a:solidFill>
                  <a:schemeClr val="tx1"/>
                </a:solidFill>
                <a:effectLst/>
                <a:latin typeface="+mn-lt"/>
                <a:ea typeface="+mn-ea"/>
                <a:cs typeface="+mn-cs"/>
              </a:rPr>
              <a:t> phenotype of COPD: an analysis of the </a:t>
            </a:r>
            <a:r>
              <a:rPr lang="en-US" sz="1200" kern="1200" dirty="0" err="1">
                <a:solidFill>
                  <a:schemeClr val="tx1"/>
                </a:solidFill>
                <a:effectLst/>
                <a:latin typeface="+mn-lt"/>
                <a:ea typeface="+mn-ea"/>
                <a:cs typeface="+mn-cs"/>
              </a:rPr>
              <a:t>COPDGene</a:t>
            </a:r>
            <a:r>
              <a:rPr lang="en-US" sz="1200" kern="1200" dirty="0">
                <a:solidFill>
                  <a:schemeClr val="tx1"/>
                </a:solidFill>
                <a:effectLst/>
                <a:latin typeface="+mn-lt"/>
                <a:ea typeface="+mn-ea"/>
                <a:cs typeface="+mn-cs"/>
              </a:rPr>
              <a:t> Study. Chest. 2011 Sep;140(3):626–33.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149. 	Lu M, Yao W, </a:t>
            </a:r>
            <a:r>
              <a:rPr lang="en-US" sz="1200" kern="1200" dirty="0" err="1">
                <a:solidFill>
                  <a:schemeClr val="tx1"/>
                </a:solidFill>
                <a:effectLst/>
                <a:latin typeface="+mn-lt"/>
                <a:ea typeface="+mn-ea"/>
                <a:cs typeface="+mn-cs"/>
              </a:rPr>
              <a:t>Zhong</a:t>
            </a:r>
            <a:r>
              <a:rPr lang="en-US" sz="1200" kern="1200" dirty="0">
                <a:solidFill>
                  <a:schemeClr val="tx1"/>
                </a:solidFill>
                <a:effectLst/>
                <a:latin typeface="+mn-lt"/>
                <a:ea typeface="+mn-ea"/>
                <a:cs typeface="+mn-cs"/>
              </a:rPr>
              <a:t> N, Zhou Y, Wang C, Chen P, et al. Chronic obstructive pulmonary disease in the absence of chronic bronchitis in China. </a:t>
            </a:r>
            <a:r>
              <a:rPr lang="es-UY" sz="1200" kern="1200" dirty="0">
                <a:solidFill>
                  <a:schemeClr val="tx1"/>
                </a:solidFill>
                <a:effectLst/>
                <a:latin typeface="+mn-lt"/>
                <a:ea typeface="+mn-ea"/>
                <a:cs typeface="+mn-cs"/>
              </a:rPr>
              <a:t>Respirology. 2010 Oct;15(7):1072–8.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150. 	de Oca MM, Halbert RJ, Lopez MV, Perez-Padilla R, Tálamo C, Moreno D, et al. </a:t>
            </a:r>
            <a:r>
              <a:rPr lang="en-US" sz="1200" kern="1200" dirty="0">
                <a:solidFill>
                  <a:schemeClr val="tx1"/>
                </a:solidFill>
                <a:effectLst/>
                <a:latin typeface="+mn-lt"/>
                <a:ea typeface="+mn-ea"/>
                <a:cs typeface="+mn-cs"/>
              </a:rPr>
              <a:t>The chronic bronchitis phenotype in subjects with and without COPD: the PLATINO study.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2012 Jul;40(1):28–36.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151. 	Ekberg-</a:t>
            </a:r>
            <a:r>
              <a:rPr lang="en-US" sz="1200" kern="1200" dirty="0" err="1">
                <a:solidFill>
                  <a:schemeClr val="tx1"/>
                </a:solidFill>
                <a:effectLst/>
                <a:latin typeface="+mn-lt"/>
                <a:ea typeface="+mn-ea"/>
                <a:cs typeface="+mn-cs"/>
              </a:rPr>
              <a:t>Aronsson</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Pehrsson</a:t>
            </a:r>
            <a:r>
              <a:rPr lang="en-US" sz="1200" kern="1200" dirty="0">
                <a:solidFill>
                  <a:schemeClr val="tx1"/>
                </a:solidFill>
                <a:effectLst/>
                <a:latin typeface="+mn-lt"/>
                <a:ea typeface="+mn-ea"/>
                <a:cs typeface="+mn-cs"/>
              </a:rPr>
              <a:t> K, Nilsson J-A, Nilsson PM, </a:t>
            </a:r>
            <a:r>
              <a:rPr lang="en-US" sz="1200" kern="1200" dirty="0" err="1">
                <a:solidFill>
                  <a:schemeClr val="tx1"/>
                </a:solidFill>
                <a:effectLst/>
                <a:latin typeface="+mn-lt"/>
                <a:ea typeface="+mn-ea"/>
                <a:cs typeface="+mn-cs"/>
              </a:rPr>
              <a:t>Löfdahl</a:t>
            </a:r>
            <a:r>
              <a:rPr lang="en-US" sz="1200" kern="1200" dirty="0">
                <a:solidFill>
                  <a:schemeClr val="tx1"/>
                </a:solidFill>
                <a:effectLst/>
                <a:latin typeface="+mn-lt"/>
                <a:ea typeface="+mn-ea"/>
                <a:cs typeface="+mn-cs"/>
              </a:rPr>
              <a:t> C-G. Mortality in GOLD stages of COPD and its dependence on symptoms of chronic bronchitis.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Res. 2005 Jan;6:98.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152. 	</a:t>
            </a:r>
            <a:r>
              <a:rPr lang="en-US" sz="1200" kern="1200" dirty="0" err="1">
                <a:solidFill>
                  <a:schemeClr val="tx1"/>
                </a:solidFill>
                <a:effectLst/>
                <a:latin typeface="+mn-lt"/>
                <a:ea typeface="+mn-ea"/>
                <a:cs typeface="+mn-cs"/>
              </a:rPr>
              <a:t>Burgel</a:t>
            </a:r>
            <a:r>
              <a:rPr lang="en-US" sz="1200" kern="1200" dirty="0">
                <a:solidFill>
                  <a:schemeClr val="tx1"/>
                </a:solidFill>
                <a:effectLst/>
                <a:latin typeface="+mn-lt"/>
                <a:ea typeface="+mn-ea"/>
                <a:cs typeface="+mn-cs"/>
              </a:rPr>
              <a:t> P-R, </a:t>
            </a:r>
            <a:r>
              <a:rPr lang="en-US" sz="1200" kern="1200" dirty="0" err="1">
                <a:solidFill>
                  <a:schemeClr val="tx1"/>
                </a:solidFill>
                <a:effectLst/>
                <a:latin typeface="+mn-lt"/>
                <a:ea typeface="+mn-ea"/>
                <a:cs typeface="+mn-cs"/>
              </a:rPr>
              <a:t>Nesme</a:t>
            </a:r>
            <a:r>
              <a:rPr lang="en-US" sz="1200" kern="1200" dirty="0">
                <a:solidFill>
                  <a:schemeClr val="tx1"/>
                </a:solidFill>
                <a:effectLst/>
                <a:latin typeface="+mn-lt"/>
                <a:ea typeface="+mn-ea"/>
                <a:cs typeface="+mn-cs"/>
              </a:rPr>
              <a:t>-Meyer P, </a:t>
            </a:r>
            <a:r>
              <a:rPr lang="en-US" sz="1200" kern="1200" dirty="0" err="1">
                <a:solidFill>
                  <a:schemeClr val="tx1"/>
                </a:solidFill>
                <a:effectLst/>
                <a:latin typeface="+mn-lt"/>
                <a:ea typeface="+mn-ea"/>
                <a:cs typeface="+mn-cs"/>
              </a:rPr>
              <a:t>Chanez</a:t>
            </a:r>
            <a:r>
              <a:rPr lang="en-US" sz="1200" kern="1200" dirty="0">
                <a:solidFill>
                  <a:schemeClr val="tx1"/>
                </a:solidFill>
                <a:effectLst/>
                <a:latin typeface="+mn-lt"/>
                <a:ea typeface="+mn-ea"/>
                <a:cs typeface="+mn-cs"/>
              </a:rPr>
              <a:t> P, </a:t>
            </a:r>
            <a:r>
              <a:rPr lang="en-US" sz="1200" kern="1200" dirty="0" err="1">
                <a:solidFill>
                  <a:schemeClr val="tx1"/>
                </a:solidFill>
                <a:effectLst/>
                <a:latin typeface="+mn-lt"/>
                <a:ea typeface="+mn-ea"/>
                <a:cs typeface="+mn-cs"/>
              </a:rPr>
              <a:t>Caillaud</a:t>
            </a:r>
            <a:r>
              <a:rPr lang="en-US" sz="1200" kern="1200" dirty="0">
                <a:solidFill>
                  <a:schemeClr val="tx1"/>
                </a:solidFill>
                <a:effectLst/>
                <a:latin typeface="+mn-lt"/>
                <a:ea typeface="+mn-ea"/>
                <a:cs typeface="+mn-cs"/>
              </a:rPr>
              <a:t> D, </a:t>
            </a:r>
            <a:r>
              <a:rPr lang="en-US" sz="1200" kern="1200" dirty="0" err="1">
                <a:solidFill>
                  <a:schemeClr val="tx1"/>
                </a:solidFill>
                <a:effectLst/>
                <a:latin typeface="+mn-lt"/>
                <a:ea typeface="+mn-ea"/>
                <a:cs typeface="+mn-cs"/>
              </a:rPr>
              <a:t>Carré</a:t>
            </a:r>
            <a:r>
              <a:rPr lang="en-US" sz="1200" kern="1200" dirty="0">
                <a:solidFill>
                  <a:schemeClr val="tx1"/>
                </a:solidFill>
                <a:effectLst/>
                <a:latin typeface="+mn-lt"/>
                <a:ea typeface="+mn-ea"/>
                <a:cs typeface="+mn-cs"/>
              </a:rPr>
              <a:t> P, Perez T, et al. Cough and sputum production are associated with frequent exacerbations and hospitalizations in COPD subjects. Chest. 2009 Apr;135(4):975–82.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153. 	</a:t>
            </a:r>
            <a:r>
              <a:rPr lang="en-US" sz="1200" kern="1200" dirty="0" err="1">
                <a:solidFill>
                  <a:schemeClr val="tx1"/>
                </a:solidFill>
                <a:effectLst/>
                <a:latin typeface="+mn-lt"/>
                <a:ea typeface="+mn-ea"/>
                <a:cs typeface="+mn-cs"/>
              </a:rPr>
              <a:t>Agusti</a:t>
            </a:r>
            <a:r>
              <a:rPr lang="en-US" sz="1200" kern="1200" dirty="0">
                <a:solidFill>
                  <a:schemeClr val="tx1"/>
                </a:solidFill>
                <a:effectLst/>
                <a:latin typeface="+mn-lt"/>
                <a:ea typeface="+mn-ea"/>
                <a:cs typeface="+mn-cs"/>
              </a:rPr>
              <a:t> A, Bel E, Thomas M, </a:t>
            </a:r>
            <a:r>
              <a:rPr lang="en-US" sz="1200" kern="1200" dirty="0" err="1">
                <a:solidFill>
                  <a:schemeClr val="tx1"/>
                </a:solidFill>
                <a:effectLst/>
                <a:latin typeface="+mn-lt"/>
                <a:ea typeface="+mn-ea"/>
                <a:cs typeface="+mn-cs"/>
              </a:rPr>
              <a:t>Vogelmeier</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Brusselle</a:t>
            </a:r>
            <a:r>
              <a:rPr lang="en-US" sz="1200" kern="1200" dirty="0">
                <a:solidFill>
                  <a:schemeClr val="tx1"/>
                </a:solidFill>
                <a:effectLst/>
                <a:latin typeface="+mn-lt"/>
                <a:ea typeface="+mn-ea"/>
                <a:cs typeface="+mn-cs"/>
              </a:rPr>
              <a:t> G, Holgate S, et al. Treatable traits: toward precision medicine of chronic airway diseases.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2016 Feb;47(2):410–9.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154. 	</a:t>
            </a:r>
            <a:r>
              <a:rPr lang="en-US" sz="1200" kern="1200" dirty="0" err="1">
                <a:solidFill>
                  <a:schemeClr val="tx1"/>
                </a:solidFill>
                <a:effectLst/>
                <a:latin typeface="+mn-lt"/>
                <a:ea typeface="+mn-ea"/>
                <a:cs typeface="+mn-cs"/>
              </a:rPr>
              <a:t>Fingleton</a:t>
            </a:r>
            <a:r>
              <a:rPr lang="en-US" sz="1200" kern="1200" dirty="0">
                <a:solidFill>
                  <a:schemeClr val="tx1"/>
                </a:solidFill>
                <a:effectLst/>
                <a:latin typeface="+mn-lt"/>
                <a:ea typeface="+mn-ea"/>
                <a:cs typeface="+mn-cs"/>
              </a:rPr>
              <a:t> J, Hardy J, Beasley R. Treatable traits of chronic airways disease. </a:t>
            </a:r>
            <a:r>
              <a:rPr lang="en-US" sz="1200" kern="1200" dirty="0" err="1">
                <a:solidFill>
                  <a:schemeClr val="tx1"/>
                </a:solidFill>
                <a:effectLst/>
                <a:latin typeface="+mn-lt"/>
                <a:ea typeface="+mn-ea"/>
                <a:cs typeface="+mn-cs"/>
              </a:rPr>
              <a:t>Curr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Med. 2018 Jan;24(1):24–31.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155. 	</a:t>
            </a:r>
            <a:r>
              <a:rPr lang="en-US" sz="1200" kern="1200" dirty="0" err="1">
                <a:solidFill>
                  <a:schemeClr val="tx1"/>
                </a:solidFill>
                <a:effectLst/>
                <a:latin typeface="+mn-lt"/>
                <a:ea typeface="+mn-ea"/>
                <a:cs typeface="+mn-cs"/>
              </a:rPr>
              <a:t>Vogelmeier</a:t>
            </a:r>
            <a:r>
              <a:rPr lang="en-US" sz="1200" kern="1200" dirty="0">
                <a:solidFill>
                  <a:schemeClr val="tx1"/>
                </a:solidFill>
                <a:effectLst/>
                <a:latin typeface="+mn-lt"/>
                <a:ea typeface="+mn-ea"/>
                <a:cs typeface="+mn-cs"/>
              </a:rPr>
              <a:t> CF, </a:t>
            </a:r>
            <a:r>
              <a:rPr lang="en-US" sz="1200" kern="1200" dirty="0" err="1">
                <a:solidFill>
                  <a:schemeClr val="tx1"/>
                </a:solidFill>
                <a:effectLst/>
                <a:latin typeface="+mn-lt"/>
                <a:ea typeface="+mn-ea"/>
                <a:cs typeface="+mn-cs"/>
              </a:rPr>
              <a:t>Criner</a:t>
            </a:r>
            <a:r>
              <a:rPr lang="en-US" sz="1200" kern="1200" dirty="0">
                <a:solidFill>
                  <a:schemeClr val="tx1"/>
                </a:solidFill>
                <a:effectLst/>
                <a:latin typeface="+mn-lt"/>
                <a:ea typeface="+mn-ea"/>
                <a:cs typeface="+mn-cs"/>
              </a:rPr>
              <a:t> GJ, Martinez FJ, </a:t>
            </a:r>
            <a:r>
              <a:rPr lang="en-US" sz="1200" kern="1200" dirty="0" err="1">
                <a:solidFill>
                  <a:schemeClr val="tx1"/>
                </a:solidFill>
                <a:effectLst/>
                <a:latin typeface="+mn-lt"/>
                <a:ea typeface="+mn-ea"/>
                <a:cs typeface="+mn-cs"/>
              </a:rPr>
              <a:t>Anzueto</a:t>
            </a:r>
            <a:r>
              <a:rPr lang="en-US" sz="1200" kern="1200" dirty="0">
                <a:solidFill>
                  <a:schemeClr val="tx1"/>
                </a:solidFill>
                <a:effectLst/>
                <a:latin typeface="+mn-lt"/>
                <a:ea typeface="+mn-ea"/>
                <a:cs typeface="+mn-cs"/>
              </a:rPr>
              <a:t> A, Barnes PJ, </a:t>
            </a:r>
            <a:r>
              <a:rPr lang="en-US" sz="1200" kern="1200" dirty="0" err="1">
                <a:solidFill>
                  <a:schemeClr val="tx1"/>
                </a:solidFill>
                <a:effectLst/>
                <a:latin typeface="+mn-lt"/>
                <a:ea typeface="+mn-ea"/>
                <a:cs typeface="+mn-cs"/>
              </a:rPr>
              <a:t>Bourbeau</a:t>
            </a:r>
            <a:r>
              <a:rPr lang="en-US" sz="1200" kern="1200" dirty="0">
                <a:solidFill>
                  <a:schemeClr val="tx1"/>
                </a:solidFill>
                <a:effectLst/>
                <a:latin typeface="+mn-lt"/>
                <a:ea typeface="+mn-ea"/>
                <a:cs typeface="+mn-cs"/>
              </a:rPr>
              <a:t> J, et al. Global Strategy for the Diagnosis, Management, and Prevention of Chronic Obstructive Lung Disease 2017 Report. GOLD Executive Summary.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2017 Mar 1;195(5):557–82.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156. 	Mirza S, Clay RD, </a:t>
            </a:r>
            <a:r>
              <a:rPr lang="en-US" sz="1200" kern="1200" dirty="0" err="1">
                <a:solidFill>
                  <a:schemeClr val="tx1"/>
                </a:solidFill>
                <a:effectLst/>
                <a:latin typeface="+mn-lt"/>
                <a:ea typeface="+mn-ea"/>
                <a:cs typeface="+mn-cs"/>
              </a:rPr>
              <a:t>Koslow</a:t>
            </a:r>
            <a:r>
              <a:rPr lang="en-US" sz="1200" kern="1200" dirty="0">
                <a:solidFill>
                  <a:schemeClr val="tx1"/>
                </a:solidFill>
                <a:effectLst/>
                <a:latin typeface="+mn-lt"/>
                <a:ea typeface="+mn-ea"/>
                <a:cs typeface="+mn-cs"/>
              </a:rPr>
              <a:t> MA, Scanlon PD. COPD Guidelines: A Review of the 2018 GOLD Report. Mayo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Proc. 2018 Oct;93(10):1488–502.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157. 	Parkes G. Asymptomatic COPD and NICE guidelines. Br J Gen </a:t>
            </a:r>
            <a:r>
              <a:rPr lang="en-US" sz="1200" kern="1200" dirty="0" err="1">
                <a:solidFill>
                  <a:schemeClr val="tx1"/>
                </a:solidFill>
                <a:effectLst/>
                <a:latin typeface="+mn-lt"/>
                <a:ea typeface="+mn-ea"/>
                <a:cs typeface="+mn-cs"/>
              </a:rPr>
              <a:t>Pract</a:t>
            </a:r>
            <a:r>
              <a:rPr lang="en-US" sz="1200" kern="1200" dirty="0">
                <a:solidFill>
                  <a:schemeClr val="tx1"/>
                </a:solidFill>
                <a:effectLst/>
                <a:latin typeface="+mn-lt"/>
                <a:ea typeface="+mn-ea"/>
                <a:cs typeface="+mn-cs"/>
              </a:rPr>
              <a:t>. 2011 Apr 1;61(585):294–5.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158. 	Riley CM, </a:t>
            </a:r>
            <a:r>
              <a:rPr lang="en-US" sz="1200" kern="1200" dirty="0" err="1">
                <a:solidFill>
                  <a:schemeClr val="tx1"/>
                </a:solidFill>
                <a:effectLst/>
                <a:latin typeface="+mn-lt"/>
                <a:ea typeface="+mn-ea"/>
                <a:cs typeface="+mn-cs"/>
              </a:rPr>
              <a:t>Sciurba</a:t>
            </a:r>
            <a:r>
              <a:rPr lang="en-US" sz="1200" kern="1200" dirty="0">
                <a:solidFill>
                  <a:schemeClr val="tx1"/>
                </a:solidFill>
                <a:effectLst/>
                <a:latin typeface="+mn-lt"/>
                <a:ea typeface="+mn-ea"/>
                <a:cs typeface="+mn-cs"/>
              </a:rPr>
              <a:t> FC. Diagnosis and Outpatient Management of Chronic Obstructive Pulmonary Disease: A Review. JAMA. 2019 Feb 26;321(8):786–97.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159. 	Aaron SD, Tan WC, </a:t>
            </a:r>
            <a:r>
              <a:rPr lang="en-US" sz="1200" kern="1200" dirty="0" err="1">
                <a:solidFill>
                  <a:schemeClr val="tx1"/>
                </a:solidFill>
                <a:effectLst/>
                <a:latin typeface="+mn-lt"/>
                <a:ea typeface="+mn-ea"/>
                <a:cs typeface="+mn-cs"/>
              </a:rPr>
              <a:t>Bourbeau</a:t>
            </a:r>
            <a:r>
              <a:rPr lang="en-US" sz="1200" kern="1200" dirty="0">
                <a:solidFill>
                  <a:schemeClr val="tx1"/>
                </a:solidFill>
                <a:effectLst/>
                <a:latin typeface="+mn-lt"/>
                <a:ea typeface="+mn-ea"/>
                <a:cs typeface="+mn-cs"/>
              </a:rPr>
              <a:t> J, Sin DD, Loves RH, </a:t>
            </a:r>
            <a:r>
              <a:rPr lang="en-US" sz="1200" kern="1200" dirty="0" err="1">
                <a:solidFill>
                  <a:schemeClr val="tx1"/>
                </a:solidFill>
                <a:effectLst/>
                <a:latin typeface="+mn-lt"/>
                <a:ea typeface="+mn-ea"/>
                <a:cs typeface="+mn-cs"/>
              </a:rPr>
              <a:t>MacNeil</a:t>
            </a:r>
            <a:r>
              <a:rPr lang="en-US" sz="1200" kern="1200" dirty="0">
                <a:solidFill>
                  <a:schemeClr val="tx1"/>
                </a:solidFill>
                <a:effectLst/>
                <a:latin typeface="+mn-lt"/>
                <a:ea typeface="+mn-ea"/>
                <a:cs typeface="+mn-cs"/>
              </a:rPr>
              <a:t> J, et al. Diagnostic Instability and Reversals of Chronic Obstructive Pulmonary Disease Diagnosis in Individuals with Mild to Moderate Airflow Obstruction.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2017 Aug;196(3):306–14.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160. 	</a:t>
            </a:r>
            <a:r>
              <a:rPr lang="en-US" sz="1200" kern="1200" dirty="0" err="1">
                <a:solidFill>
                  <a:schemeClr val="tx1"/>
                </a:solidFill>
                <a:effectLst/>
                <a:latin typeface="+mn-lt"/>
                <a:ea typeface="+mn-ea"/>
                <a:cs typeface="+mn-cs"/>
              </a:rPr>
              <a:t>Schermer</a:t>
            </a:r>
            <a:r>
              <a:rPr lang="en-US" sz="1200" kern="1200" dirty="0">
                <a:solidFill>
                  <a:schemeClr val="tx1"/>
                </a:solidFill>
                <a:effectLst/>
                <a:latin typeface="+mn-lt"/>
                <a:ea typeface="+mn-ea"/>
                <a:cs typeface="+mn-cs"/>
              </a:rPr>
              <a:t> TR, </a:t>
            </a:r>
            <a:r>
              <a:rPr lang="en-US" sz="1200" kern="1200" dirty="0" err="1">
                <a:solidFill>
                  <a:schemeClr val="tx1"/>
                </a:solidFill>
                <a:effectLst/>
                <a:latin typeface="+mn-lt"/>
                <a:ea typeface="+mn-ea"/>
                <a:cs typeface="+mn-cs"/>
              </a:rPr>
              <a:t>Robberts</a:t>
            </a:r>
            <a:r>
              <a:rPr lang="en-US" sz="1200" kern="1200" dirty="0">
                <a:solidFill>
                  <a:schemeClr val="tx1"/>
                </a:solidFill>
                <a:effectLst/>
                <a:latin typeface="+mn-lt"/>
                <a:ea typeface="+mn-ea"/>
                <a:cs typeface="+mn-cs"/>
              </a:rPr>
              <a:t> B, Crockett AJ, </a:t>
            </a:r>
            <a:r>
              <a:rPr lang="en-US" sz="1200" kern="1200" dirty="0" err="1">
                <a:solidFill>
                  <a:schemeClr val="tx1"/>
                </a:solidFill>
                <a:effectLst/>
                <a:latin typeface="+mn-lt"/>
                <a:ea typeface="+mn-ea"/>
                <a:cs typeface="+mn-cs"/>
              </a:rPr>
              <a:t>Thoonen</a:t>
            </a:r>
            <a:r>
              <a:rPr lang="en-US" sz="1200" kern="1200" dirty="0">
                <a:solidFill>
                  <a:schemeClr val="tx1"/>
                </a:solidFill>
                <a:effectLst/>
                <a:latin typeface="+mn-lt"/>
                <a:ea typeface="+mn-ea"/>
                <a:cs typeface="+mn-cs"/>
              </a:rPr>
              <a:t> BP, Lucas A, </a:t>
            </a:r>
            <a:r>
              <a:rPr lang="en-US" sz="1200" kern="1200" dirty="0" err="1">
                <a:solidFill>
                  <a:schemeClr val="tx1"/>
                </a:solidFill>
                <a:effectLst/>
                <a:latin typeface="+mn-lt"/>
                <a:ea typeface="+mn-ea"/>
                <a:cs typeface="+mn-cs"/>
              </a:rPr>
              <a:t>Grootens</a:t>
            </a:r>
            <a:r>
              <a:rPr lang="en-US" sz="1200" kern="1200" dirty="0">
                <a:solidFill>
                  <a:schemeClr val="tx1"/>
                </a:solidFill>
                <a:effectLst/>
                <a:latin typeface="+mn-lt"/>
                <a:ea typeface="+mn-ea"/>
                <a:cs typeface="+mn-cs"/>
              </a:rPr>
              <a:t> J, et al. Should the diagnosis of COPD be based on a single spirometry test? NPJ Prim care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2016 Sep 29;26(1):16059.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161. 	Haroon S, </a:t>
            </a:r>
            <a:r>
              <a:rPr lang="en-US" sz="1200" kern="1200" dirty="0" err="1">
                <a:solidFill>
                  <a:schemeClr val="tx1"/>
                </a:solidFill>
                <a:effectLst/>
                <a:latin typeface="+mn-lt"/>
                <a:ea typeface="+mn-ea"/>
                <a:cs typeface="+mn-cs"/>
              </a:rPr>
              <a:t>Adab</a:t>
            </a:r>
            <a:r>
              <a:rPr lang="en-US" sz="1200" kern="1200" dirty="0">
                <a:solidFill>
                  <a:schemeClr val="tx1"/>
                </a:solidFill>
                <a:effectLst/>
                <a:latin typeface="+mn-lt"/>
                <a:ea typeface="+mn-ea"/>
                <a:cs typeface="+mn-cs"/>
              </a:rPr>
              <a:t> P, Riley RD, Fitzmaurice D, Jordan RE. Predicting risk of undiagnosed COPD: development and validation of the </a:t>
            </a:r>
            <a:r>
              <a:rPr lang="en-US" sz="1200" kern="1200" dirty="0" err="1">
                <a:solidFill>
                  <a:schemeClr val="tx1"/>
                </a:solidFill>
                <a:effectLst/>
                <a:latin typeface="+mn-lt"/>
                <a:ea typeface="+mn-ea"/>
                <a:cs typeface="+mn-cs"/>
              </a:rPr>
              <a:t>TargetCOPD</a:t>
            </a:r>
            <a:r>
              <a:rPr lang="en-US" sz="1200" kern="1200" dirty="0">
                <a:solidFill>
                  <a:schemeClr val="tx1"/>
                </a:solidFill>
                <a:effectLst/>
                <a:latin typeface="+mn-lt"/>
                <a:ea typeface="+mn-ea"/>
                <a:cs typeface="+mn-cs"/>
              </a:rPr>
              <a:t> score.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2017 Jun 22;49(6):1602191.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162. 	Jordan RE, </a:t>
            </a:r>
            <a:r>
              <a:rPr lang="en-US" sz="1200" kern="1200" dirty="0" err="1">
                <a:solidFill>
                  <a:schemeClr val="tx1"/>
                </a:solidFill>
                <a:effectLst/>
                <a:latin typeface="+mn-lt"/>
                <a:ea typeface="+mn-ea"/>
                <a:cs typeface="+mn-cs"/>
              </a:rPr>
              <a:t>Adab</a:t>
            </a:r>
            <a:r>
              <a:rPr lang="en-US" sz="1200" kern="1200" dirty="0">
                <a:solidFill>
                  <a:schemeClr val="tx1"/>
                </a:solidFill>
                <a:effectLst/>
                <a:latin typeface="+mn-lt"/>
                <a:ea typeface="+mn-ea"/>
                <a:cs typeface="+mn-cs"/>
              </a:rPr>
              <a:t> P, </a:t>
            </a:r>
            <a:r>
              <a:rPr lang="en-US" sz="1200" kern="1200" dirty="0" err="1">
                <a:solidFill>
                  <a:schemeClr val="tx1"/>
                </a:solidFill>
                <a:effectLst/>
                <a:latin typeface="+mn-lt"/>
                <a:ea typeface="+mn-ea"/>
                <a:cs typeface="+mn-cs"/>
              </a:rPr>
              <a:t>Sitch</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Enocson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Blissett</a:t>
            </a:r>
            <a:r>
              <a:rPr lang="en-US" sz="1200" kern="1200" dirty="0">
                <a:solidFill>
                  <a:schemeClr val="tx1"/>
                </a:solidFill>
                <a:effectLst/>
                <a:latin typeface="+mn-lt"/>
                <a:ea typeface="+mn-ea"/>
                <a:cs typeface="+mn-cs"/>
              </a:rPr>
              <a:t> D, Jowett S, et al. Targeted case finding for chronic obstructive pulmonary disease versus routine practice in primary care (</a:t>
            </a:r>
            <a:r>
              <a:rPr lang="en-US" sz="1200" kern="1200" dirty="0" err="1">
                <a:solidFill>
                  <a:schemeClr val="tx1"/>
                </a:solidFill>
                <a:effectLst/>
                <a:latin typeface="+mn-lt"/>
                <a:ea typeface="+mn-ea"/>
                <a:cs typeface="+mn-cs"/>
              </a:rPr>
              <a:t>TargetCOPD</a:t>
            </a:r>
            <a:r>
              <a:rPr lang="en-US" sz="1200" kern="1200" dirty="0">
                <a:solidFill>
                  <a:schemeClr val="tx1"/>
                </a:solidFill>
                <a:effectLst/>
                <a:latin typeface="+mn-lt"/>
                <a:ea typeface="+mn-ea"/>
                <a:cs typeface="+mn-cs"/>
              </a:rPr>
              <a:t>): a cluster-</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 controlled trial. Lancet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2016 Sep;4(9):720–30.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163. 	Kaplan A, Thomas M. Screening for COPD: the gap between logic and evidence. </a:t>
            </a:r>
            <a:r>
              <a:rPr lang="es-UY" sz="1200" kern="1200" dirty="0">
                <a:solidFill>
                  <a:schemeClr val="tx1"/>
                </a:solidFill>
                <a:effectLst/>
                <a:latin typeface="+mn-lt"/>
                <a:ea typeface="+mn-ea"/>
                <a:cs typeface="+mn-cs"/>
              </a:rPr>
              <a:t>Eur Respir Rev. 2017 Mar 31;26(143):160113.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164. 	López Varela MV, Montes de Oca M, Rey A, Casas A, Stirbulov R, Di Boscio V, et al. </a:t>
            </a:r>
            <a:r>
              <a:rPr lang="en-US" sz="1200" kern="1200" dirty="0">
                <a:solidFill>
                  <a:schemeClr val="tx1"/>
                </a:solidFill>
                <a:effectLst/>
                <a:latin typeface="+mn-lt"/>
                <a:ea typeface="+mn-ea"/>
                <a:cs typeface="+mn-cs"/>
              </a:rPr>
              <a:t>Development of a simple screening tool for opportunistic COPD case finding in primary care in Latin America: The PUMA study. </a:t>
            </a:r>
            <a:r>
              <a:rPr lang="en-US" sz="1200" kern="1200" dirty="0" err="1">
                <a:solidFill>
                  <a:schemeClr val="tx1"/>
                </a:solidFill>
                <a:effectLst/>
                <a:latin typeface="+mn-lt"/>
                <a:ea typeface="+mn-ea"/>
                <a:cs typeface="+mn-cs"/>
              </a:rPr>
              <a:t>Respirology</a:t>
            </a:r>
            <a:r>
              <a:rPr lang="en-US" sz="1200" kern="1200" dirty="0">
                <a:solidFill>
                  <a:schemeClr val="tx1"/>
                </a:solidFill>
                <a:effectLst/>
                <a:latin typeface="+mn-lt"/>
                <a:ea typeface="+mn-ea"/>
                <a:cs typeface="+mn-cs"/>
              </a:rPr>
              <a:t>. 2016 Oct;21(7):1227–34.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165. 	Han MK, </a:t>
            </a:r>
            <a:r>
              <a:rPr lang="en-US" sz="1200" kern="1200" dirty="0" err="1">
                <a:solidFill>
                  <a:schemeClr val="tx1"/>
                </a:solidFill>
                <a:effectLst/>
                <a:latin typeface="+mn-lt"/>
                <a:ea typeface="+mn-ea"/>
                <a:cs typeface="+mn-cs"/>
              </a:rPr>
              <a:t>Steenrod</a:t>
            </a:r>
            <a:r>
              <a:rPr lang="en-US" sz="1200" kern="1200" dirty="0">
                <a:solidFill>
                  <a:schemeClr val="tx1"/>
                </a:solidFill>
                <a:effectLst/>
                <a:latin typeface="+mn-lt"/>
                <a:ea typeface="+mn-ea"/>
                <a:cs typeface="+mn-cs"/>
              </a:rPr>
              <a:t> AW, </a:t>
            </a:r>
            <a:r>
              <a:rPr lang="en-US" sz="1200" kern="1200" dirty="0" err="1">
                <a:solidFill>
                  <a:schemeClr val="tx1"/>
                </a:solidFill>
                <a:effectLst/>
                <a:latin typeface="+mn-lt"/>
                <a:ea typeface="+mn-ea"/>
                <a:cs typeface="+mn-cs"/>
              </a:rPr>
              <a:t>Bacci</a:t>
            </a:r>
            <a:r>
              <a:rPr lang="en-US" sz="1200" kern="1200" dirty="0">
                <a:solidFill>
                  <a:schemeClr val="tx1"/>
                </a:solidFill>
                <a:effectLst/>
                <a:latin typeface="+mn-lt"/>
                <a:ea typeface="+mn-ea"/>
                <a:cs typeface="+mn-cs"/>
              </a:rPr>
              <a:t> ED, Leidy NK, </a:t>
            </a:r>
            <a:r>
              <a:rPr lang="en-US" sz="1200" kern="1200" dirty="0" err="1">
                <a:solidFill>
                  <a:schemeClr val="tx1"/>
                </a:solidFill>
                <a:effectLst/>
                <a:latin typeface="+mn-lt"/>
                <a:ea typeface="+mn-ea"/>
                <a:cs typeface="+mn-cs"/>
              </a:rPr>
              <a:t>Mannino</a:t>
            </a:r>
            <a:r>
              <a:rPr lang="en-US" sz="1200" kern="1200" dirty="0">
                <a:solidFill>
                  <a:schemeClr val="tx1"/>
                </a:solidFill>
                <a:effectLst/>
                <a:latin typeface="+mn-lt"/>
                <a:ea typeface="+mn-ea"/>
                <a:cs typeface="+mn-cs"/>
              </a:rPr>
              <a:t> DM, </a:t>
            </a:r>
            <a:r>
              <a:rPr lang="en-US" sz="1200" kern="1200" dirty="0" err="1">
                <a:solidFill>
                  <a:schemeClr val="tx1"/>
                </a:solidFill>
                <a:effectLst/>
                <a:latin typeface="+mn-lt"/>
                <a:ea typeface="+mn-ea"/>
                <a:cs typeface="+mn-cs"/>
              </a:rPr>
              <a:t>Thomashow</a:t>
            </a:r>
            <a:r>
              <a:rPr lang="en-US" sz="1200" kern="1200" dirty="0">
                <a:solidFill>
                  <a:schemeClr val="tx1"/>
                </a:solidFill>
                <a:effectLst/>
                <a:latin typeface="+mn-lt"/>
                <a:ea typeface="+mn-ea"/>
                <a:cs typeface="+mn-cs"/>
              </a:rPr>
              <a:t> BM, et al. Identifying Patients with Undiagnosed COPD in Primary Care Settings: Insight from Screening Tools and Epidemiologic Studies. </a:t>
            </a:r>
            <a:r>
              <a:rPr lang="es-UY" sz="1200" kern="1200" dirty="0">
                <a:solidFill>
                  <a:schemeClr val="tx1"/>
                </a:solidFill>
                <a:effectLst/>
                <a:latin typeface="+mn-lt"/>
                <a:ea typeface="+mn-ea"/>
                <a:cs typeface="+mn-cs"/>
              </a:rPr>
              <a:t>Chronic Obstr Pulm Dis (Miami, Fla). 2(2):103–21.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166. 	Pérez-Padilla R, Regalado J, Vedal S, Paré P, Chapela R, Sansores R, et al. </a:t>
            </a:r>
            <a:r>
              <a:rPr lang="en-US" sz="1200" kern="1200" dirty="0">
                <a:solidFill>
                  <a:schemeClr val="tx1"/>
                </a:solidFill>
                <a:effectLst/>
                <a:latin typeface="+mn-lt"/>
                <a:ea typeface="+mn-ea"/>
                <a:cs typeface="+mn-cs"/>
              </a:rPr>
              <a:t>Exposure to biomass smoke and chronic airway disease in Mexican women. A case-control study.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1996 Sep;154(3 Pt 1):701–6.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167. 	Caballero A, Torres-Duque CA, Jaramillo C, Bolívar F, Sanabria F, Osorio P, et al. </a:t>
            </a:r>
            <a:r>
              <a:rPr lang="en-US" sz="1200" kern="1200" dirty="0">
                <a:solidFill>
                  <a:schemeClr val="tx1"/>
                </a:solidFill>
                <a:effectLst/>
                <a:latin typeface="+mn-lt"/>
                <a:ea typeface="+mn-ea"/>
                <a:cs typeface="+mn-cs"/>
              </a:rPr>
              <a:t>Prevalence of COPD in Five Colombian Cities Situated at Low , Medium , and. Chest. 2008 Feb;133(2):343–9.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168. 	van der </a:t>
            </a:r>
            <a:r>
              <a:rPr lang="en-US" sz="1200" kern="1200" dirty="0" err="1">
                <a:solidFill>
                  <a:schemeClr val="tx1"/>
                </a:solidFill>
                <a:effectLst/>
                <a:latin typeface="+mn-lt"/>
                <a:ea typeface="+mn-ea"/>
                <a:cs typeface="+mn-cs"/>
              </a:rPr>
              <a:t>Molen</a:t>
            </a:r>
            <a:r>
              <a:rPr lang="en-US" sz="1200" kern="1200" dirty="0">
                <a:solidFill>
                  <a:schemeClr val="tx1"/>
                </a:solidFill>
                <a:effectLst/>
                <a:latin typeface="+mn-lt"/>
                <a:ea typeface="+mn-ea"/>
                <a:cs typeface="+mn-cs"/>
              </a:rPr>
              <a:t> HF, de </a:t>
            </a:r>
            <a:r>
              <a:rPr lang="en-US" sz="1200" kern="1200" dirty="0" err="1">
                <a:solidFill>
                  <a:schemeClr val="tx1"/>
                </a:solidFill>
                <a:effectLst/>
                <a:latin typeface="+mn-lt"/>
                <a:ea typeface="+mn-ea"/>
                <a:cs typeface="+mn-cs"/>
              </a:rPr>
              <a:t>Groene</a:t>
            </a:r>
            <a:r>
              <a:rPr lang="en-US" sz="1200" kern="1200" dirty="0">
                <a:solidFill>
                  <a:schemeClr val="tx1"/>
                </a:solidFill>
                <a:effectLst/>
                <a:latin typeface="+mn-lt"/>
                <a:ea typeface="+mn-ea"/>
                <a:cs typeface="+mn-cs"/>
              </a:rPr>
              <a:t> GJ, Hulshof CTJ, Frings-</a:t>
            </a:r>
            <a:r>
              <a:rPr lang="en-US" sz="1200" kern="1200" dirty="0" err="1">
                <a:solidFill>
                  <a:schemeClr val="tx1"/>
                </a:solidFill>
                <a:effectLst/>
                <a:latin typeface="+mn-lt"/>
                <a:ea typeface="+mn-ea"/>
                <a:cs typeface="+mn-cs"/>
              </a:rPr>
              <a:t>Dresen</a:t>
            </a:r>
            <a:r>
              <a:rPr lang="en-US" sz="1200" kern="1200" dirty="0">
                <a:solidFill>
                  <a:schemeClr val="tx1"/>
                </a:solidFill>
                <a:effectLst/>
                <a:latin typeface="+mn-lt"/>
                <a:ea typeface="+mn-ea"/>
                <a:cs typeface="+mn-cs"/>
              </a:rPr>
              <a:t> MHW. Association between Work and Chronic Obstructive Pulmonary Disease (COPD). J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Med. 2018 Oct 9;7(10):335.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169. 	</a:t>
            </a:r>
            <a:r>
              <a:rPr lang="en-US" sz="1200" kern="1200" dirty="0" err="1">
                <a:solidFill>
                  <a:schemeClr val="tx1"/>
                </a:solidFill>
                <a:effectLst/>
                <a:latin typeface="+mn-lt"/>
                <a:ea typeface="+mn-ea"/>
                <a:cs typeface="+mn-cs"/>
              </a:rPr>
              <a:t>Lytras</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Kogevinas</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Kromhout</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Carsin</a:t>
            </a:r>
            <a:r>
              <a:rPr lang="en-US" sz="1200" kern="1200" dirty="0">
                <a:solidFill>
                  <a:schemeClr val="tx1"/>
                </a:solidFill>
                <a:effectLst/>
                <a:latin typeface="+mn-lt"/>
                <a:ea typeface="+mn-ea"/>
                <a:cs typeface="+mn-cs"/>
              </a:rPr>
              <a:t> A-E, </a:t>
            </a:r>
            <a:r>
              <a:rPr lang="en-US" sz="1200" kern="1200" dirty="0" err="1">
                <a:solidFill>
                  <a:schemeClr val="tx1"/>
                </a:solidFill>
                <a:effectLst/>
                <a:latin typeface="+mn-lt"/>
                <a:ea typeface="+mn-ea"/>
                <a:cs typeface="+mn-cs"/>
              </a:rPr>
              <a:t>Antó</a:t>
            </a:r>
            <a:r>
              <a:rPr lang="en-US" sz="1200" kern="1200" dirty="0">
                <a:solidFill>
                  <a:schemeClr val="tx1"/>
                </a:solidFill>
                <a:effectLst/>
                <a:latin typeface="+mn-lt"/>
                <a:ea typeface="+mn-ea"/>
                <a:cs typeface="+mn-cs"/>
              </a:rPr>
              <a:t> JM, </a:t>
            </a:r>
            <a:r>
              <a:rPr lang="en-US" sz="1200" kern="1200" dirty="0" err="1">
                <a:solidFill>
                  <a:schemeClr val="tx1"/>
                </a:solidFill>
                <a:effectLst/>
                <a:latin typeface="+mn-lt"/>
                <a:ea typeface="+mn-ea"/>
                <a:cs typeface="+mn-cs"/>
              </a:rPr>
              <a:t>Bentouhami</a:t>
            </a:r>
            <a:r>
              <a:rPr lang="en-US" sz="1200" kern="1200" dirty="0">
                <a:solidFill>
                  <a:schemeClr val="tx1"/>
                </a:solidFill>
                <a:effectLst/>
                <a:latin typeface="+mn-lt"/>
                <a:ea typeface="+mn-ea"/>
                <a:cs typeface="+mn-cs"/>
              </a:rPr>
              <a:t> H, et al. Occupational exposures and 20-year incidence of COPD: the European Community Respiratory Health Survey. Thorax. 2018 Nov;73(11):1008–15.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170. 	Johnson KM, Safari A, Tan WC, </a:t>
            </a:r>
            <a:r>
              <a:rPr lang="en-US" sz="1200" kern="1200" dirty="0" err="1">
                <a:solidFill>
                  <a:schemeClr val="tx1"/>
                </a:solidFill>
                <a:effectLst/>
                <a:latin typeface="+mn-lt"/>
                <a:ea typeface="+mn-ea"/>
                <a:cs typeface="+mn-cs"/>
              </a:rPr>
              <a:t>Bourbeau</a:t>
            </a:r>
            <a:r>
              <a:rPr lang="en-US" sz="1200" kern="1200" dirty="0">
                <a:solidFill>
                  <a:schemeClr val="tx1"/>
                </a:solidFill>
                <a:effectLst/>
                <a:latin typeface="+mn-lt"/>
                <a:ea typeface="+mn-ea"/>
                <a:cs typeface="+mn-cs"/>
              </a:rPr>
              <a:t> J, FitzGerald JM, </a:t>
            </a:r>
            <a:r>
              <a:rPr lang="en-US" sz="1200" kern="1200" dirty="0" err="1">
                <a:solidFill>
                  <a:schemeClr val="tx1"/>
                </a:solidFill>
                <a:effectLst/>
                <a:latin typeface="+mn-lt"/>
                <a:ea typeface="+mn-ea"/>
                <a:cs typeface="+mn-cs"/>
              </a:rPr>
              <a:t>Sadatsafavi</a:t>
            </a:r>
            <a:r>
              <a:rPr lang="en-US" sz="1200" kern="1200" dirty="0">
                <a:solidFill>
                  <a:schemeClr val="tx1"/>
                </a:solidFill>
                <a:effectLst/>
                <a:latin typeface="+mn-lt"/>
                <a:ea typeface="+mn-ea"/>
                <a:cs typeface="+mn-cs"/>
              </a:rPr>
              <a:t> M, et al. Heterogeneity in the respiratory symptoms of patients with mild-to-moderate COPD.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2018 Dec;13:3983–95.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171.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Worth H, </a:t>
            </a:r>
            <a:r>
              <a:rPr lang="en-US" sz="1200" kern="1200" dirty="0" err="1">
                <a:solidFill>
                  <a:schemeClr val="tx1"/>
                </a:solidFill>
                <a:effectLst/>
                <a:latin typeface="+mn-lt"/>
                <a:ea typeface="+mn-ea"/>
                <a:cs typeface="+mn-cs"/>
              </a:rPr>
              <a:t>Soler</a:t>
            </a:r>
            <a:r>
              <a:rPr lang="en-US" sz="1200" kern="1200" dirty="0">
                <a:solidFill>
                  <a:schemeClr val="tx1"/>
                </a:solidFill>
                <a:effectLst/>
                <a:latin typeface="+mn-lt"/>
                <a:ea typeface="+mn-ea"/>
                <a:cs typeface="+mn-cs"/>
              </a:rPr>
              <a:t> Cataluña JJ, Price D, De Benedetto F, Roche N, et al. Observational study to </a:t>
            </a:r>
            <a:r>
              <a:rPr lang="en-US" sz="1200" kern="1200" dirty="0" err="1">
                <a:solidFill>
                  <a:schemeClr val="tx1"/>
                </a:solidFill>
                <a:effectLst/>
                <a:latin typeface="+mn-lt"/>
                <a:ea typeface="+mn-ea"/>
                <a:cs typeface="+mn-cs"/>
              </a:rPr>
              <a:t>characterise</a:t>
            </a:r>
            <a:r>
              <a:rPr lang="en-US" sz="1200" kern="1200" dirty="0">
                <a:solidFill>
                  <a:schemeClr val="tx1"/>
                </a:solidFill>
                <a:effectLst/>
                <a:latin typeface="+mn-lt"/>
                <a:ea typeface="+mn-ea"/>
                <a:cs typeface="+mn-cs"/>
              </a:rPr>
              <a:t> 24-hour COPD symptoms and their relationship with patient-reported outcomes: results from the ASSESS study.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Res. 2014 Oct 21;15(1):122.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172. 	</a:t>
            </a:r>
            <a:r>
              <a:rPr lang="en-US" sz="1200" kern="1200" dirty="0" err="1">
                <a:solidFill>
                  <a:schemeClr val="tx1"/>
                </a:solidFill>
                <a:effectLst/>
                <a:latin typeface="+mn-lt"/>
                <a:ea typeface="+mn-ea"/>
                <a:cs typeface="+mn-cs"/>
              </a:rPr>
              <a:t>Bestall</a:t>
            </a:r>
            <a:r>
              <a:rPr lang="en-US" sz="1200" kern="1200" dirty="0">
                <a:solidFill>
                  <a:schemeClr val="tx1"/>
                </a:solidFill>
                <a:effectLst/>
                <a:latin typeface="+mn-lt"/>
                <a:ea typeface="+mn-ea"/>
                <a:cs typeface="+mn-cs"/>
              </a:rPr>
              <a:t> JC, Paul EA, </a:t>
            </a:r>
            <a:r>
              <a:rPr lang="en-US" sz="1200" kern="1200" dirty="0" err="1">
                <a:solidFill>
                  <a:schemeClr val="tx1"/>
                </a:solidFill>
                <a:effectLst/>
                <a:latin typeface="+mn-lt"/>
                <a:ea typeface="+mn-ea"/>
                <a:cs typeface="+mn-cs"/>
              </a:rPr>
              <a:t>Garrod</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Garnham</a:t>
            </a:r>
            <a:r>
              <a:rPr lang="en-US" sz="1200" kern="1200" dirty="0">
                <a:solidFill>
                  <a:schemeClr val="tx1"/>
                </a:solidFill>
                <a:effectLst/>
                <a:latin typeface="+mn-lt"/>
                <a:ea typeface="+mn-ea"/>
                <a:cs typeface="+mn-cs"/>
              </a:rPr>
              <a:t> R, Jones PW, </a:t>
            </a:r>
            <a:r>
              <a:rPr lang="en-US" sz="1200" kern="1200" dirty="0" err="1">
                <a:solidFill>
                  <a:schemeClr val="tx1"/>
                </a:solidFill>
                <a:effectLst/>
                <a:latin typeface="+mn-lt"/>
                <a:ea typeface="+mn-ea"/>
                <a:cs typeface="+mn-cs"/>
              </a:rPr>
              <a:t>Wedzicha</a:t>
            </a:r>
            <a:r>
              <a:rPr lang="en-US" sz="1200" kern="1200" dirty="0">
                <a:solidFill>
                  <a:schemeClr val="tx1"/>
                </a:solidFill>
                <a:effectLst/>
                <a:latin typeface="+mn-lt"/>
                <a:ea typeface="+mn-ea"/>
                <a:cs typeface="+mn-cs"/>
              </a:rPr>
              <a:t> JA. Usefulness of the Medical Research Council (MRC) </a:t>
            </a:r>
            <a:r>
              <a:rPr lang="en-US" sz="1200" kern="1200" dirty="0" err="1">
                <a:solidFill>
                  <a:schemeClr val="tx1"/>
                </a:solidFill>
                <a:effectLst/>
                <a:latin typeface="+mn-lt"/>
                <a:ea typeface="+mn-ea"/>
                <a:cs typeface="+mn-cs"/>
              </a:rPr>
              <a:t>dyspnoea</a:t>
            </a:r>
            <a:r>
              <a:rPr lang="en-US" sz="1200" kern="1200" dirty="0">
                <a:solidFill>
                  <a:schemeClr val="tx1"/>
                </a:solidFill>
                <a:effectLst/>
                <a:latin typeface="+mn-lt"/>
                <a:ea typeface="+mn-ea"/>
                <a:cs typeface="+mn-cs"/>
              </a:rPr>
              <a:t> scale as a measure of disability in patients with chronic obstructive pulmonary disease. Thorax. 1999 Jul;54(7):581–6.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173. 	</a:t>
            </a:r>
            <a:r>
              <a:rPr lang="en-US" sz="1200" kern="1200" dirty="0" err="1">
                <a:solidFill>
                  <a:schemeClr val="tx1"/>
                </a:solidFill>
                <a:effectLst/>
                <a:latin typeface="+mn-lt"/>
                <a:ea typeface="+mn-ea"/>
                <a:cs typeface="+mn-cs"/>
              </a:rPr>
              <a:t>Kesten</a:t>
            </a:r>
            <a:r>
              <a:rPr lang="en-US" sz="1200" kern="1200" dirty="0">
                <a:solidFill>
                  <a:schemeClr val="tx1"/>
                </a:solidFill>
                <a:effectLst/>
                <a:latin typeface="+mn-lt"/>
                <a:ea typeface="+mn-ea"/>
                <a:cs typeface="+mn-cs"/>
              </a:rPr>
              <a:t> S, Chapman KR. Physician perceptions and management of COPD. Chest. 1993 Jul;104(1):254–8.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174. 	</a:t>
            </a:r>
            <a:r>
              <a:rPr lang="en-US" sz="1200" kern="1200" dirty="0" err="1">
                <a:solidFill>
                  <a:schemeClr val="tx1"/>
                </a:solidFill>
                <a:effectLst/>
                <a:latin typeface="+mn-lt"/>
                <a:ea typeface="+mn-ea"/>
                <a:cs typeface="+mn-cs"/>
              </a:rPr>
              <a:t>Gallego</a:t>
            </a:r>
            <a:r>
              <a:rPr lang="en-US" sz="1200" kern="1200" dirty="0">
                <a:solidFill>
                  <a:schemeClr val="tx1"/>
                </a:solidFill>
                <a:effectLst/>
                <a:latin typeface="+mn-lt"/>
                <a:ea typeface="+mn-ea"/>
                <a:cs typeface="+mn-cs"/>
              </a:rPr>
              <a:t> MC, </a:t>
            </a:r>
            <a:r>
              <a:rPr lang="en-US" sz="1200" kern="1200" dirty="0" err="1">
                <a:solidFill>
                  <a:schemeClr val="tx1"/>
                </a:solidFill>
                <a:effectLst/>
                <a:latin typeface="+mn-lt"/>
                <a:ea typeface="+mn-ea"/>
                <a:cs typeface="+mn-cs"/>
              </a:rPr>
              <a:t>Samaniego</a:t>
            </a:r>
            <a:r>
              <a:rPr lang="en-US" sz="1200" kern="1200" dirty="0">
                <a:solidFill>
                  <a:schemeClr val="tx1"/>
                </a:solidFill>
                <a:effectLst/>
                <a:latin typeface="+mn-lt"/>
                <a:ea typeface="+mn-ea"/>
                <a:cs typeface="+mn-cs"/>
              </a:rPr>
              <a:t> J, Alonso J, Sánchez A, Carrizo S, </a:t>
            </a:r>
            <a:r>
              <a:rPr lang="en-US" sz="1200" kern="1200" dirty="0" err="1">
                <a:solidFill>
                  <a:schemeClr val="tx1"/>
                </a:solidFill>
                <a:effectLst/>
                <a:latin typeface="+mn-lt"/>
                <a:ea typeface="+mn-ea"/>
                <a:cs typeface="+mn-cs"/>
              </a:rPr>
              <a:t>Marín</a:t>
            </a:r>
            <a:r>
              <a:rPr lang="en-US" sz="1200" kern="1200" dirty="0">
                <a:solidFill>
                  <a:schemeClr val="tx1"/>
                </a:solidFill>
                <a:effectLst/>
                <a:latin typeface="+mn-lt"/>
                <a:ea typeface="+mn-ea"/>
                <a:cs typeface="+mn-cs"/>
              </a:rPr>
              <a:t> JM. [Dyspnea in COPD: relation to the MRC scale with dyspnea induced by walking and cardiopulmonary stress testing]. Arch </a:t>
            </a:r>
            <a:r>
              <a:rPr lang="en-US" sz="1200" kern="1200" dirty="0" err="1">
                <a:solidFill>
                  <a:schemeClr val="tx1"/>
                </a:solidFill>
                <a:effectLst/>
                <a:latin typeface="+mn-lt"/>
                <a:ea typeface="+mn-ea"/>
                <a:cs typeface="+mn-cs"/>
              </a:rPr>
              <a:t>Bronconeumol</a:t>
            </a:r>
            <a:r>
              <a:rPr lang="en-US" sz="1200" kern="1200" dirty="0">
                <a:solidFill>
                  <a:schemeClr val="tx1"/>
                </a:solidFill>
                <a:effectLst/>
                <a:latin typeface="+mn-lt"/>
                <a:ea typeface="+mn-ea"/>
                <a:cs typeface="+mn-cs"/>
              </a:rPr>
              <a:t>. 2002 Mar;38(3):112–6.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175. 	Serrano J, De </a:t>
            </a:r>
            <a:r>
              <a:rPr lang="en-US" sz="1200" kern="1200" dirty="0" err="1">
                <a:solidFill>
                  <a:schemeClr val="tx1"/>
                </a:solidFill>
                <a:effectLst/>
                <a:latin typeface="+mn-lt"/>
                <a:ea typeface="+mn-ea"/>
                <a:cs typeface="+mn-cs"/>
              </a:rPr>
              <a:t>Jesús-Berríos</a:t>
            </a:r>
            <a:r>
              <a:rPr lang="en-US" sz="1200" kern="1200" dirty="0">
                <a:solidFill>
                  <a:schemeClr val="tx1"/>
                </a:solidFill>
                <a:effectLst/>
                <a:latin typeface="+mn-lt"/>
                <a:ea typeface="+mn-ea"/>
                <a:cs typeface="+mn-cs"/>
              </a:rPr>
              <a:t> Y, Santos RA, Dexter D, </a:t>
            </a:r>
            <a:r>
              <a:rPr lang="en-US" sz="1200" kern="1200" dirty="0" err="1">
                <a:solidFill>
                  <a:schemeClr val="tx1"/>
                </a:solidFill>
                <a:effectLst/>
                <a:latin typeface="+mn-lt"/>
                <a:ea typeface="+mn-ea"/>
                <a:cs typeface="+mn-cs"/>
              </a:rPr>
              <a:t>Nazario</a:t>
            </a:r>
            <a:r>
              <a:rPr lang="en-US" sz="1200" kern="1200" dirty="0">
                <a:solidFill>
                  <a:schemeClr val="tx1"/>
                </a:solidFill>
                <a:effectLst/>
                <a:latin typeface="+mn-lt"/>
                <a:ea typeface="+mn-ea"/>
                <a:cs typeface="+mn-cs"/>
              </a:rPr>
              <a:t> CM, Montalvo F. Adaptation of the Medical Research Council Dyspnea Scale and the Oxygen Cost Diagram for its use in Puerto Rico. P R Health </a:t>
            </a:r>
            <a:r>
              <a:rPr lang="en-US" sz="1200" kern="1200" dirty="0" err="1">
                <a:solidFill>
                  <a:schemeClr val="tx1"/>
                </a:solidFill>
                <a:effectLst/>
                <a:latin typeface="+mn-lt"/>
                <a:ea typeface="+mn-ea"/>
                <a:cs typeface="+mn-cs"/>
              </a:rPr>
              <a:t>Sci</a:t>
            </a:r>
            <a:r>
              <a:rPr lang="en-US" sz="1200" kern="1200" dirty="0">
                <a:solidFill>
                  <a:schemeClr val="tx1"/>
                </a:solidFill>
                <a:effectLst/>
                <a:latin typeface="+mn-lt"/>
                <a:ea typeface="+mn-ea"/>
                <a:cs typeface="+mn-cs"/>
              </a:rPr>
              <a:t> J. 2007 Jun;26(2):135–40.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176. 	Mahler DA, Ward J, Waterman LA, </a:t>
            </a:r>
            <a:r>
              <a:rPr lang="en-US" sz="1200" kern="1200" dirty="0" err="1">
                <a:solidFill>
                  <a:schemeClr val="tx1"/>
                </a:solidFill>
                <a:effectLst/>
                <a:latin typeface="+mn-lt"/>
                <a:ea typeface="+mn-ea"/>
                <a:cs typeface="+mn-cs"/>
              </a:rPr>
              <a:t>McCusker</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Zuwallack</a:t>
            </a:r>
            <a:r>
              <a:rPr lang="en-US" sz="1200" kern="1200" dirty="0">
                <a:solidFill>
                  <a:schemeClr val="tx1"/>
                </a:solidFill>
                <a:effectLst/>
                <a:latin typeface="+mn-lt"/>
                <a:ea typeface="+mn-ea"/>
                <a:cs typeface="+mn-cs"/>
              </a:rPr>
              <a:t> R, Baird JC. Patient-reported dyspnea in COPD reliability and association with stage of disease. Chest. 2009 Dec;136(6):1473–9.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177. 	</a:t>
            </a:r>
            <a:r>
              <a:rPr lang="en-US" sz="1200" kern="1200" dirty="0" err="1">
                <a:solidFill>
                  <a:schemeClr val="tx1"/>
                </a:solidFill>
                <a:effectLst/>
                <a:latin typeface="+mn-lt"/>
                <a:ea typeface="+mn-ea"/>
                <a:cs typeface="+mn-cs"/>
              </a:rPr>
              <a:t>Oga</a:t>
            </a:r>
            <a:r>
              <a:rPr lang="en-US" sz="1200" kern="1200" dirty="0">
                <a:solidFill>
                  <a:schemeClr val="tx1"/>
                </a:solidFill>
                <a:effectLst/>
                <a:latin typeface="+mn-lt"/>
                <a:ea typeface="+mn-ea"/>
                <a:cs typeface="+mn-cs"/>
              </a:rPr>
              <a:t> T, Nishimura K, </a:t>
            </a:r>
            <a:r>
              <a:rPr lang="en-US" sz="1200" kern="1200" dirty="0" err="1">
                <a:solidFill>
                  <a:schemeClr val="tx1"/>
                </a:solidFill>
                <a:effectLst/>
                <a:latin typeface="+mn-lt"/>
                <a:ea typeface="+mn-ea"/>
                <a:cs typeface="+mn-cs"/>
              </a:rPr>
              <a:t>Tsukino</a:t>
            </a:r>
            <a:r>
              <a:rPr lang="en-US" sz="1200" kern="1200" dirty="0">
                <a:solidFill>
                  <a:schemeClr val="tx1"/>
                </a:solidFill>
                <a:effectLst/>
                <a:latin typeface="+mn-lt"/>
                <a:ea typeface="+mn-ea"/>
                <a:cs typeface="+mn-cs"/>
              </a:rPr>
              <a:t> M, Sato S, </a:t>
            </a:r>
            <a:r>
              <a:rPr lang="en-US" sz="1200" kern="1200" dirty="0" err="1">
                <a:solidFill>
                  <a:schemeClr val="tx1"/>
                </a:solidFill>
                <a:effectLst/>
                <a:latin typeface="+mn-lt"/>
                <a:ea typeface="+mn-ea"/>
                <a:cs typeface="+mn-cs"/>
              </a:rPr>
              <a:t>Hajiro</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Mishima</a:t>
            </a:r>
            <a:r>
              <a:rPr lang="en-US" sz="1200" kern="1200" dirty="0">
                <a:solidFill>
                  <a:schemeClr val="tx1"/>
                </a:solidFill>
                <a:effectLst/>
                <a:latin typeface="+mn-lt"/>
                <a:ea typeface="+mn-ea"/>
                <a:cs typeface="+mn-cs"/>
              </a:rPr>
              <a:t> M. Longitudinal deteriorations in patient reported outcomes in patients with COPD.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2007 Jan;101(1):146–53.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178. 	</a:t>
            </a:r>
            <a:r>
              <a:rPr lang="en-US" sz="1200" kern="1200" dirty="0" err="1">
                <a:solidFill>
                  <a:schemeClr val="tx1"/>
                </a:solidFill>
                <a:effectLst/>
                <a:latin typeface="+mn-lt"/>
                <a:ea typeface="+mn-ea"/>
                <a:cs typeface="+mn-cs"/>
              </a:rPr>
              <a:t>Oga</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Tsukino</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Hajiro</a:t>
            </a:r>
            <a:r>
              <a:rPr lang="en-US" sz="1200" kern="1200" dirty="0">
                <a:solidFill>
                  <a:schemeClr val="tx1"/>
                </a:solidFill>
                <a:effectLst/>
                <a:latin typeface="+mn-lt"/>
                <a:ea typeface="+mn-ea"/>
                <a:cs typeface="+mn-cs"/>
              </a:rPr>
              <a:t> T, Ikeda A, Nishimura K. Analysis of longitudinal changes in dyspnea of patients with chronic obstructive pulmonary disease: an observational study.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Res. 2012 Jan;13:85.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179. 	Nishimura K, Izumi T, </a:t>
            </a:r>
            <a:r>
              <a:rPr lang="en-US" sz="1200" kern="1200" dirty="0" err="1">
                <a:solidFill>
                  <a:schemeClr val="tx1"/>
                </a:solidFill>
                <a:effectLst/>
                <a:latin typeface="+mn-lt"/>
                <a:ea typeface="+mn-ea"/>
                <a:cs typeface="+mn-cs"/>
              </a:rPr>
              <a:t>Tsukino</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Oga</a:t>
            </a:r>
            <a:r>
              <a:rPr lang="en-US" sz="1200" kern="1200" dirty="0">
                <a:solidFill>
                  <a:schemeClr val="tx1"/>
                </a:solidFill>
                <a:effectLst/>
                <a:latin typeface="+mn-lt"/>
                <a:ea typeface="+mn-ea"/>
                <a:cs typeface="+mn-cs"/>
              </a:rPr>
              <a:t> T. Dyspnea is a better predictor of 5-year survival than airway obstruction in patients with COPD. Chest. 2002 May;121(5):1434–40.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180. 	Cho S-H, Lin H-C, </a:t>
            </a:r>
            <a:r>
              <a:rPr lang="en-US" sz="1200" kern="1200" dirty="0" err="1">
                <a:solidFill>
                  <a:schemeClr val="tx1"/>
                </a:solidFill>
                <a:effectLst/>
                <a:latin typeface="+mn-lt"/>
                <a:ea typeface="+mn-ea"/>
                <a:cs typeface="+mn-cs"/>
              </a:rPr>
              <a:t>Ghoshal</a:t>
            </a:r>
            <a:r>
              <a:rPr lang="en-US" sz="1200" kern="1200" dirty="0">
                <a:solidFill>
                  <a:schemeClr val="tx1"/>
                </a:solidFill>
                <a:effectLst/>
                <a:latin typeface="+mn-lt"/>
                <a:ea typeface="+mn-ea"/>
                <a:cs typeface="+mn-cs"/>
              </a:rPr>
              <a:t> AG, Bin Abdul </a:t>
            </a:r>
            <a:r>
              <a:rPr lang="en-US" sz="1200" kern="1200" dirty="0" err="1">
                <a:solidFill>
                  <a:schemeClr val="tx1"/>
                </a:solidFill>
                <a:effectLst/>
                <a:latin typeface="+mn-lt"/>
                <a:ea typeface="+mn-ea"/>
                <a:cs typeface="+mn-cs"/>
              </a:rPr>
              <a:t>Muttalif</a:t>
            </a:r>
            <a:r>
              <a:rPr lang="en-US" sz="1200" kern="1200" dirty="0">
                <a:solidFill>
                  <a:schemeClr val="tx1"/>
                </a:solidFill>
                <a:effectLst/>
                <a:latin typeface="+mn-lt"/>
                <a:ea typeface="+mn-ea"/>
                <a:cs typeface="+mn-cs"/>
              </a:rPr>
              <a:t> AR, </a:t>
            </a:r>
            <a:r>
              <a:rPr lang="en-US" sz="1200" kern="1200" dirty="0" err="1">
                <a:solidFill>
                  <a:schemeClr val="tx1"/>
                </a:solidFill>
                <a:effectLst/>
                <a:latin typeface="+mn-lt"/>
                <a:ea typeface="+mn-ea"/>
                <a:cs typeface="+mn-cs"/>
              </a:rPr>
              <a:t>Thanaviratananich</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Bagga</a:t>
            </a:r>
            <a:r>
              <a:rPr lang="en-US" sz="1200" kern="1200" dirty="0">
                <a:solidFill>
                  <a:schemeClr val="tx1"/>
                </a:solidFill>
                <a:effectLst/>
                <a:latin typeface="+mn-lt"/>
                <a:ea typeface="+mn-ea"/>
                <a:cs typeface="+mn-cs"/>
              </a:rPr>
              <a:t> S, et al. Respiratory disease in the Asia-Pacific region: Cough as a key symptom. Allergy asthma Proc. 2016 Mar 21;37(2):131–40.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181. 	Roche N, Chavannes NH,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COPD symptoms in the morning: impact, evaluation and management.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Res. 2013 Jan;14:112.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182.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Cough and sputum production as risk factors for poor outcomes in patients with COPD.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2011 Aug;105(8):1118–28.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183. 	</a:t>
            </a:r>
            <a:r>
              <a:rPr lang="en-US" sz="1200" kern="1200" dirty="0" err="1">
                <a:solidFill>
                  <a:schemeClr val="tx1"/>
                </a:solidFill>
                <a:effectLst/>
                <a:latin typeface="+mn-lt"/>
                <a:ea typeface="+mn-ea"/>
                <a:cs typeface="+mn-cs"/>
              </a:rPr>
              <a:t>Novosad</a:t>
            </a:r>
            <a:r>
              <a:rPr lang="en-US" sz="1200" kern="1200" dirty="0">
                <a:solidFill>
                  <a:schemeClr val="tx1"/>
                </a:solidFill>
                <a:effectLst/>
                <a:latin typeface="+mn-lt"/>
                <a:ea typeface="+mn-ea"/>
                <a:cs typeface="+mn-cs"/>
              </a:rPr>
              <a:t> SA, Barker AF. Chronic obstructive pulmonary disease and bronchiectasis. </a:t>
            </a:r>
            <a:r>
              <a:rPr lang="en-US" sz="1200" kern="1200" dirty="0" err="1">
                <a:solidFill>
                  <a:schemeClr val="tx1"/>
                </a:solidFill>
                <a:effectLst/>
                <a:latin typeface="+mn-lt"/>
                <a:ea typeface="+mn-ea"/>
                <a:cs typeface="+mn-cs"/>
              </a:rPr>
              <a:t>Curr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Med. 2013 Mar;19(2):133–9.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184.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Prescott E, </a:t>
            </a:r>
            <a:r>
              <a:rPr lang="en-US" sz="1200" kern="1200" dirty="0" err="1">
                <a:solidFill>
                  <a:schemeClr val="tx1"/>
                </a:solidFill>
                <a:effectLst/>
                <a:latin typeface="+mn-lt"/>
                <a:ea typeface="+mn-ea"/>
                <a:cs typeface="+mn-cs"/>
              </a:rPr>
              <a:t>Almdal</a:t>
            </a:r>
            <a:r>
              <a:rPr lang="en-US" sz="1200" kern="1200" dirty="0">
                <a:solidFill>
                  <a:schemeClr val="tx1"/>
                </a:solidFill>
                <a:effectLst/>
                <a:latin typeface="+mn-lt"/>
                <a:ea typeface="+mn-ea"/>
                <a:cs typeface="+mn-cs"/>
              </a:rPr>
              <a:t> T, Dahl M, </a:t>
            </a:r>
            <a:r>
              <a:rPr lang="en-US" sz="1200" kern="1200" dirty="0" err="1">
                <a:solidFill>
                  <a:schemeClr val="tx1"/>
                </a:solidFill>
                <a:effectLst/>
                <a:latin typeface="+mn-lt"/>
                <a:ea typeface="+mn-ea"/>
                <a:cs typeface="+mn-cs"/>
              </a:rPr>
              <a:t>Nordestgaard</a:t>
            </a:r>
            <a:r>
              <a:rPr lang="en-US" sz="1200" kern="1200" dirty="0">
                <a:solidFill>
                  <a:schemeClr val="tx1"/>
                </a:solidFill>
                <a:effectLst/>
                <a:latin typeface="+mn-lt"/>
                <a:ea typeface="+mn-ea"/>
                <a:cs typeface="+mn-cs"/>
              </a:rPr>
              <a:t> BG, Andersen T, et al. Body mass, fat-free body mass, and prognosis in patients with chronic obstructive pulmonary disease from a random population sample: findings from the Copenhagen City Heart Study.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2006 Jan 1;173(1):79–83.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185. 	Rutten EPA, Calverley PMA, </a:t>
            </a:r>
            <a:r>
              <a:rPr lang="en-US" sz="1200" kern="1200" dirty="0" err="1">
                <a:solidFill>
                  <a:schemeClr val="tx1"/>
                </a:solidFill>
                <a:effectLst/>
                <a:latin typeface="+mn-lt"/>
                <a:ea typeface="+mn-ea"/>
                <a:cs typeface="+mn-cs"/>
              </a:rPr>
              <a:t>Casaburi</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Agusti</a:t>
            </a:r>
            <a:r>
              <a:rPr lang="en-US" sz="1200" kern="1200" dirty="0">
                <a:solidFill>
                  <a:schemeClr val="tx1"/>
                </a:solidFill>
                <a:effectLst/>
                <a:latin typeface="+mn-lt"/>
                <a:ea typeface="+mn-ea"/>
                <a:cs typeface="+mn-cs"/>
              </a:rPr>
              <a:t> A, Bakke P, Celli B, et al. Changes in Body Composition in Patients with Chronic Obstructive Pulmonary Disease: Do They Influence Patient-Related Outcomes? Ann </a:t>
            </a:r>
            <a:r>
              <a:rPr lang="en-US" sz="1200" kern="1200" dirty="0" err="1">
                <a:solidFill>
                  <a:schemeClr val="tx1"/>
                </a:solidFill>
                <a:effectLst/>
                <a:latin typeface="+mn-lt"/>
                <a:ea typeface="+mn-ea"/>
                <a:cs typeface="+mn-cs"/>
              </a:rPr>
              <a:t>Nutr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Metab</a:t>
            </a:r>
            <a:r>
              <a:rPr lang="en-US" sz="1200" kern="1200" dirty="0">
                <a:solidFill>
                  <a:schemeClr val="tx1"/>
                </a:solidFill>
                <a:effectLst/>
                <a:latin typeface="+mn-lt"/>
                <a:ea typeface="+mn-ea"/>
                <a:cs typeface="+mn-cs"/>
              </a:rPr>
              <a:t>. 2013;63(3):239–47.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186. 	</a:t>
            </a:r>
            <a:r>
              <a:rPr lang="en-US" sz="1200" kern="1200" dirty="0" err="1">
                <a:solidFill>
                  <a:schemeClr val="tx1"/>
                </a:solidFill>
                <a:effectLst/>
                <a:latin typeface="+mn-lt"/>
                <a:ea typeface="+mn-ea"/>
                <a:cs typeface="+mn-cs"/>
              </a:rPr>
              <a:t>Hanania</a:t>
            </a:r>
            <a:r>
              <a:rPr lang="en-US" sz="1200" kern="1200" dirty="0">
                <a:solidFill>
                  <a:schemeClr val="tx1"/>
                </a:solidFill>
                <a:effectLst/>
                <a:latin typeface="+mn-lt"/>
                <a:ea typeface="+mn-ea"/>
                <a:cs typeface="+mn-cs"/>
              </a:rPr>
              <a:t> NA, </a:t>
            </a:r>
            <a:r>
              <a:rPr lang="en-US" sz="1200" kern="1200" dirty="0" err="1">
                <a:solidFill>
                  <a:schemeClr val="tx1"/>
                </a:solidFill>
                <a:effectLst/>
                <a:latin typeface="+mn-lt"/>
                <a:ea typeface="+mn-ea"/>
                <a:cs typeface="+mn-cs"/>
              </a:rPr>
              <a:t>Müllerova</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Locantore</a:t>
            </a:r>
            <a:r>
              <a:rPr lang="en-US" sz="1200" kern="1200" dirty="0">
                <a:solidFill>
                  <a:schemeClr val="tx1"/>
                </a:solidFill>
                <a:effectLst/>
                <a:latin typeface="+mn-lt"/>
                <a:ea typeface="+mn-ea"/>
                <a:cs typeface="+mn-cs"/>
              </a:rPr>
              <a:t> NW,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Watkins ML, </a:t>
            </a:r>
            <a:r>
              <a:rPr lang="en-US" sz="1200" kern="1200" dirty="0" err="1">
                <a:solidFill>
                  <a:schemeClr val="tx1"/>
                </a:solidFill>
                <a:effectLst/>
                <a:latin typeface="+mn-lt"/>
                <a:ea typeface="+mn-ea"/>
                <a:cs typeface="+mn-cs"/>
              </a:rPr>
              <a:t>Wouters</a:t>
            </a:r>
            <a:r>
              <a:rPr lang="en-US" sz="1200" kern="1200" dirty="0">
                <a:solidFill>
                  <a:schemeClr val="tx1"/>
                </a:solidFill>
                <a:effectLst/>
                <a:latin typeface="+mn-lt"/>
                <a:ea typeface="+mn-ea"/>
                <a:cs typeface="+mn-cs"/>
              </a:rPr>
              <a:t> EFM, et al. Determinants of depression in the ECLIPSE chronic obstructive pulmonary disease cohort.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2011 Mar 1;183(5):604–11.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187. 	</a:t>
            </a:r>
            <a:r>
              <a:rPr lang="en-US" sz="1200" kern="1200" dirty="0" err="1">
                <a:solidFill>
                  <a:schemeClr val="tx1"/>
                </a:solidFill>
                <a:effectLst/>
                <a:latin typeface="+mn-lt"/>
                <a:ea typeface="+mn-ea"/>
                <a:cs typeface="+mn-cs"/>
              </a:rPr>
              <a:t>Holleman</a:t>
            </a:r>
            <a:r>
              <a:rPr lang="en-US" sz="1200" kern="1200" dirty="0">
                <a:solidFill>
                  <a:schemeClr val="tx1"/>
                </a:solidFill>
                <a:effectLst/>
                <a:latin typeface="+mn-lt"/>
                <a:ea typeface="+mn-ea"/>
                <a:cs typeface="+mn-cs"/>
              </a:rPr>
              <a:t> DR, </a:t>
            </a:r>
            <a:r>
              <a:rPr lang="en-US" sz="1200" kern="1200" dirty="0" err="1">
                <a:solidFill>
                  <a:schemeClr val="tx1"/>
                </a:solidFill>
                <a:effectLst/>
                <a:latin typeface="+mn-lt"/>
                <a:ea typeface="+mn-ea"/>
                <a:cs typeface="+mn-cs"/>
              </a:rPr>
              <a:t>Simel</a:t>
            </a:r>
            <a:r>
              <a:rPr lang="en-US" sz="1200" kern="1200" dirty="0">
                <a:solidFill>
                  <a:schemeClr val="tx1"/>
                </a:solidFill>
                <a:effectLst/>
                <a:latin typeface="+mn-lt"/>
                <a:ea typeface="+mn-ea"/>
                <a:cs typeface="+mn-cs"/>
              </a:rPr>
              <a:t> DL. Does the clinical examination predict airflow limitation? JAMA. 1995 Jan 25;273(4):313–9.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188. 	</a:t>
            </a:r>
            <a:r>
              <a:rPr lang="en-US" sz="1200" kern="1200" dirty="0" err="1">
                <a:solidFill>
                  <a:schemeClr val="tx1"/>
                </a:solidFill>
                <a:effectLst/>
                <a:latin typeface="+mn-lt"/>
                <a:ea typeface="+mn-ea"/>
                <a:cs typeface="+mn-cs"/>
              </a:rPr>
              <a:t>Güder</a:t>
            </a:r>
            <a:r>
              <a:rPr lang="en-US" sz="1200" kern="1200" dirty="0">
                <a:solidFill>
                  <a:schemeClr val="tx1"/>
                </a:solidFill>
                <a:effectLst/>
                <a:latin typeface="+mn-lt"/>
                <a:ea typeface="+mn-ea"/>
                <a:cs typeface="+mn-cs"/>
              </a:rPr>
              <a:t> G, Brenner S, </a:t>
            </a:r>
            <a:r>
              <a:rPr lang="en-US" sz="1200" kern="1200" dirty="0" err="1">
                <a:solidFill>
                  <a:schemeClr val="tx1"/>
                </a:solidFill>
                <a:effectLst/>
                <a:latin typeface="+mn-lt"/>
                <a:ea typeface="+mn-ea"/>
                <a:cs typeface="+mn-cs"/>
              </a:rPr>
              <a:t>Angermann</a:t>
            </a:r>
            <a:r>
              <a:rPr lang="en-US" sz="1200" kern="1200" dirty="0">
                <a:solidFill>
                  <a:schemeClr val="tx1"/>
                </a:solidFill>
                <a:effectLst/>
                <a:latin typeface="+mn-lt"/>
                <a:ea typeface="+mn-ea"/>
                <a:cs typeface="+mn-cs"/>
              </a:rPr>
              <a:t> CE, </a:t>
            </a:r>
            <a:r>
              <a:rPr lang="en-US" sz="1200" kern="1200" dirty="0" err="1">
                <a:solidFill>
                  <a:schemeClr val="tx1"/>
                </a:solidFill>
                <a:effectLst/>
                <a:latin typeface="+mn-lt"/>
                <a:ea typeface="+mn-ea"/>
                <a:cs typeface="+mn-cs"/>
              </a:rPr>
              <a:t>Ertl</a:t>
            </a:r>
            <a:r>
              <a:rPr lang="en-US" sz="1200" kern="1200" dirty="0">
                <a:solidFill>
                  <a:schemeClr val="tx1"/>
                </a:solidFill>
                <a:effectLst/>
                <a:latin typeface="+mn-lt"/>
                <a:ea typeface="+mn-ea"/>
                <a:cs typeface="+mn-cs"/>
              </a:rPr>
              <a:t> G, Held M, Sachs AP, et al. &amp;</a:t>
            </a:r>
            <a:r>
              <a:rPr lang="en-US" sz="1200" kern="1200" dirty="0" err="1">
                <a:solidFill>
                  <a:schemeClr val="tx1"/>
                </a:solidFill>
                <a:effectLst/>
                <a:latin typeface="+mn-lt"/>
                <a:ea typeface="+mn-ea"/>
                <a:cs typeface="+mn-cs"/>
              </a:rPr>
              <a:t>quot;GOLD</a:t>
            </a:r>
            <a:r>
              <a:rPr lang="en-US" sz="1200" kern="1200" dirty="0">
                <a:solidFill>
                  <a:schemeClr val="tx1"/>
                </a:solidFill>
                <a:effectLst/>
                <a:latin typeface="+mn-lt"/>
                <a:ea typeface="+mn-ea"/>
                <a:cs typeface="+mn-cs"/>
              </a:rPr>
              <a:t> or lower limit of normal definition? A comparison with expert-based diagnosis of chronic obstructive pulmonary disease in a prospective </a:t>
            </a:r>
            <a:r>
              <a:rPr lang="en-US" sz="1200" kern="1200" dirty="0" err="1">
                <a:solidFill>
                  <a:schemeClr val="tx1"/>
                </a:solidFill>
                <a:effectLst/>
                <a:latin typeface="+mn-lt"/>
                <a:ea typeface="+mn-ea"/>
                <a:cs typeface="+mn-cs"/>
              </a:rPr>
              <a:t>cohort-study&amp;quot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Res. 2012 Feb 6;13(1):13.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189. 	van </a:t>
            </a:r>
            <a:r>
              <a:rPr lang="en-US" sz="1200" kern="1200" dirty="0" err="1">
                <a:solidFill>
                  <a:schemeClr val="tx1"/>
                </a:solidFill>
                <a:effectLst/>
                <a:latin typeface="+mn-lt"/>
                <a:ea typeface="+mn-ea"/>
                <a:cs typeface="+mn-cs"/>
              </a:rPr>
              <a:t>Dijk</a:t>
            </a:r>
            <a:r>
              <a:rPr lang="en-US" sz="1200" kern="1200" dirty="0">
                <a:solidFill>
                  <a:schemeClr val="tx1"/>
                </a:solidFill>
                <a:effectLst/>
                <a:latin typeface="+mn-lt"/>
                <a:ea typeface="+mn-ea"/>
                <a:cs typeface="+mn-cs"/>
              </a:rPr>
              <a:t> W, Tan W, Li P, </a:t>
            </a:r>
            <a:r>
              <a:rPr lang="en-US" sz="1200" kern="1200" dirty="0" err="1">
                <a:solidFill>
                  <a:schemeClr val="tx1"/>
                </a:solidFill>
                <a:effectLst/>
                <a:latin typeface="+mn-lt"/>
                <a:ea typeface="+mn-ea"/>
                <a:cs typeface="+mn-cs"/>
              </a:rPr>
              <a:t>Guo</a:t>
            </a:r>
            <a:r>
              <a:rPr lang="en-US" sz="1200" kern="1200" dirty="0">
                <a:solidFill>
                  <a:schemeClr val="tx1"/>
                </a:solidFill>
                <a:effectLst/>
                <a:latin typeface="+mn-lt"/>
                <a:ea typeface="+mn-ea"/>
                <a:cs typeface="+mn-cs"/>
              </a:rPr>
              <a:t> B, Li S, Benedetti A, et al. Clinical relevance of fixed ratio vs lower limit of normal of FEV1/FVC in COPD: patient-reported outcomes from the </a:t>
            </a:r>
            <a:r>
              <a:rPr lang="en-US" sz="1200" kern="1200" dirty="0" err="1">
                <a:solidFill>
                  <a:schemeClr val="tx1"/>
                </a:solidFill>
                <a:effectLst/>
                <a:latin typeface="+mn-lt"/>
                <a:ea typeface="+mn-ea"/>
                <a:cs typeface="+mn-cs"/>
              </a:rPr>
              <a:t>CanCOLD</a:t>
            </a:r>
            <a:r>
              <a:rPr lang="en-US" sz="1200" kern="1200" dirty="0">
                <a:solidFill>
                  <a:schemeClr val="tx1"/>
                </a:solidFill>
                <a:effectLst/>
                <a:latin typeface="+mn-lt"/>
                <a:ea typeface="+mn-ea"/>
                <a:cs typeface="+mn-cs"/>
              </a:rPr>
              <a:t> cohort. Ann Fam Med. 2015 Jan 1;13(1):41–8.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190. 	</a:t>
            </a:r>
            <a:r>
              <a:rPr lang="en-US" sz="1200" kern="1200" dirty="0" err="1">
                <a:solidFill>
                  <a:schemeClr val="tx1"/>
                </a:solidFill>
                <a:effectLst/>
                <a:latin typeface="+mn-lt"/>
                <a:ea typeface="+mn-ea"/>
                <a:cs typeface="+mn-cs"/>
              </a:rPr>
              <a:t>Swanney</a:t>
            </a:r>
            <a:r>
              <a:rPr lang="en-US" sz="1200" kern="1200" dirty="0">
                <a:solidFill>
                  <a:schemeClr val="tx1"/>
                </a:solidFill>
                <a:effectLst/>
                <a:latin typeface="+mn-lt"/>
                <a:ea typeface="+mn-ea"/>
                <a:cs typeface="+mn-cs"/>
              </a:rPr>
              <a:t> MP, </a:t>
            </a:r>
            <a:r>
              <a:rPr lang="en-US" sz="1200" kern="1200" dirty="0" err="1">
                <a:solidFill>
                  <a:schemeClr val="tx1"/>
                </a:solidFill>
                <a:effectLst/>
                <a:latin typeface="+mn-lt"/>
                <a:ea typeface="+mn-ea"/>
                <a:cs typeface="+mn-cs"/>
              </a:rPr>
              <a:t>Ruppel</a:t>
            </a:r>
            <a:r>
              <a:rPr lang="en-US" sz="1200" kern="1200" dirty="0">
                <a:solidFill>
                  <a:schemeClr val="tx1"/>
                </a:solidFill>
                <a:effectLst/>
                <a:latin typeface="+mn-lt"/>
                <a:ea typeface="+mn-ea"/>
                <a:cs typeface="+mn-cs"/>
              </a:rPr>
              <a:t> G, Enright PL, Pedersen OF, Crapo RO, Miller MR, et al. Using the lower limit of normal for the FEV1/FVC ratio reduces the misclassification of airway obstruction. </a:t>
            </a:r>
            <a:r>
              <a:rPr lang="es-UY" sz="1200" kern="1200" dirty="0">
                <a:solidFill>
                  <a:schemeClr val="tx1"/>
                </a:solidFill>
                <a:effectLst/>
                <a:latin typeface="+mn-lt"/>
                <a:ea typeface="+mn-ea"/>
                <a:cs typeface="+mn-cs"/>
              </a:rPr>
              <a:t>Thorax. 2008 Dec;63(12):1046–51.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191. 	Pellegrino R, Viegi G, Brusasco V, Crapo RO, Burgos F, Casaburi R, et al. </a:t>
            </a:r>
            <a:r>
              <a:rPr lang="en-US" sz="1200" kern="1200" dirty="0">
                <a:solidFill>
                  <a:schemeClr val="tx1"/>
                </a:solidFill>
                <a:effectLst/>
                <a:latin typeface="+mn-lt"/>
                <a:ea typeface="+mn-ea"/>
                <a:cs typeface="+mn-cs"/>
              </a:rPr>
              <a:t>Interpretative strategies for lung function tests.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2005 Nov;26(5):948–68.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192. 	</a:t>
            </a:r>
            <a:r>
              <a:rPr lang="en-US" sz="1200" kern="1200" dirty="0" err="1">
                <a:solidFill>
                  <a:schemeClr val="tx1"/>
                </a:solidFill>
                <a:effectLst/>
                <a:latin typeface="+mn-lt"/>
                <a:ea typeface="+mn-ea"/>
                <a:cs typeface="+mn-cs"/>
              </a:rPr>
              <a:t>Tashkin</a:t>
            </a:r>
            <a:r>
              <a:rPr lang="en-US" sz="1200" kern="1200" dirty="0">
                <a:solidFill>
                  <a:schemeClr val="tx1"/>
                </a:solidFill>
                <a:effectLst/>
                <a:latin typeface="+mn-lt"/>
                <a:ea typeface="+mn-ea"/>
                <a:cs typeface="+mn-cs"/>
              </a:rPr>
              <a:t> DP, Celli B, </a:t>
            </a:r>
            <a:r>
              <a:rPr lang="en-US" sz="1200" kern="1200" dirty="0" err="1">
                <a:solidFill>
                  <a:schemeClr val="tx1"/>
                </a:solidFill>
                <a:effectLst/>
                <a:latin typeface="+mn-lt"/>
                <a:ea typeface="+mn-ea"/>
                <a:cs typeface="+mn-cs"/>
              </a:rPr>
              <a:t>Senn</a:t>
            </a:r>
            <a:r>
              <a:rPr lang="en-US" sz="1200" kern="1200" dirty="0">
                <a:solidFill>
                  <a:schemeClr val="tx1"/>
                </a:solidFill>
                <a:effectLst/>
                <a:latin typeface="+mn-lt"/>
                <a:ea typeface="+mn-ea"/>
                <a:cs typeface="+mn-cs"/>
              </a:rPr>
              <a:t> S, Burkhart D, </a:t>
            </a:r>
            <a:r>
              <a:rPr lang="en-US" sz="1200" kern="1200" dirty="0" err="1">
                <a:solidFill>
                  <a:schemeClr val="tx1"/>
                </a:solidFill>
                <a:effectLst/>
                <a:latin typeface="+mn-lt"/>
                <a:ea typeface="+mn-ea"/>
                <a:cs typeface="+mn-cs"/>
              </a:rPr>
              <a:t>Kesten</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Menjoge</a:t>
            </a:r>
            <a:r>
              <a:rPr lang="en-US" sz="1200" kern="1200" dirty="0">
                <a:solidFill>
                  <a:schemeClr val="tx1"/>
                </a:solidFill>
                <a:effectLst/>
                <a:latin typeface="+mn-lt"/>
                <a:ea typeface="+mn-ea"/>
                <a:cs typeface="+mn-cs"/>
              </a:rPr>
              <a:t> S, et al. A 4-year trial of tiotropium in chronic obstructive pulmonary disease.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2008 Oct 9;359(15):1543–54.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193. 	</a:t>
            </a:r>
            <a:r>
              <a:rPr lang="en-US" sz="1200" kern="1200" dirty="0" err="1">
                <a:solidFill>
                  <a:schemeClr val="tx1"/>
                </a:solidFill>
                <a:effectLst/>
                <a:latin typeface="+mn-lt"/>
                <a:ea typeface="+mn-ea"/>
                <a:cs typeface="+mn-cs"/>
              </a:rPr>
              <a:t>Anthonisen</a:t>
            </a:r>
            <a:r>
              <a:rPr lang="en-US" sz="1200" kern="1200" dirty="0">
                <a:solidFill>
                  <a:schemeClr val="tx1"/>
                </a:solidFill>
                <a:effectLst/>
                <a:latin typeface="+mn-lt"/>
                <a:ea typeface="+mn-ea"/>
                <a:cs typeface="+mn-cs"/>
              </a:rPr>
              <a:t> NR, Lindgren PG, </a:t>
            </a:r>
            <a:r>
              <a:rPr lang="en-US" sz="1200" kern="1200" dirty="0" err="1">
                <a:solidFill>
                  <a:schemeClr val="tx1"/>
                </a:solidFill>
                <a:effectLst/>
                <a:latin typeface="+mn-lt"/>
                <a:ea typeface="+mn-ea"/>
                <a:cs typeface="+mn-cs"/>
              </a:rPr>
              <a:t>Tashkin</a:t>
            </a:r>
            <a:r>
              <a:rPr lang="en-US" sz="1200" kern="1200" dirty="0">
                <a:solidFill>
                  <a:schemeClr val="tx1"/>
                </a:solidFill>
                <a:effectLst/>
                <a:latin typeface="+mn-lt"/>
                <a:ea typeface="+mn-ea"/>
                <a:cs typeface="+mn-cs"/>
              </a:rPr>
              <a:t> DP, </a:t>
            </a:r>
            <a:r>
              <a:rPr lang="en-US" sz="1200" kern="1200" dirty="0" err="1">
                <a:solidFill>
                  <a:schemeClr val="tx1"/>
                </a:solidFill>
                <a:effectLst/>
                <a:latin typeface="+mn-lt"/>
                <a:ea typeface="+mn-ea"/>
                <a:cs typeface="+mn-cs"/>
              </a:rPr>
              <a:t>Kanner</a:t>
            </a:r>
            <a:r>
              <a:rPr lang="en-US" sz="1200" kern="1200" dirty="0">
                <a:solidFill>
                  <a:schemeClr val="tx1"/>
                </a:solidFill>
                <a:effectLst/>
                <a:latin typeface="+mn-lt"/>
                <a:ea typeface="+mn-ea"/>
                <a:cs typeface="+mn-cs"/>
              </a:rPr>
              <a:t> RE, Scanlon PD, </a:t>
            </a:r>
            <a:r>
              <a:rPr lang="en-US" sz="1200" kern="1200" dirty="0" err="1">
                <a:solidFill>
                  <a:schemeClr val="tx1"/>
                </a:solidFill>
                <a:effectLst/>
                <a:latin typeface="+mn-lt"/>
                <a:ea typeface="+mn-ea"/>
                <a:cs typeface="+mn-cs"/>
              </a:rPr>
              <a:t>Connett</a:t>
            </a:r>
            <a:r>
              <a:rPr lang="en-US" sz="1200" kern="1200" dirty="0">
                <a:solidFill>
                  <a:schemeClr val="tx1"/>
                </a:solidFill>
                <a:effectLst/>
                <a:latin typeface="+mn-lt"/>
                <a:ea typeface="+mn-ea"/>
                <a:cs typeface="+mn-cs"/>
              </a:rPr>
              <a:t> JE. Bronchodilator response in the lung health study over 11 yrs.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2005 Jul;26(1):45–51.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194. 	Ben </a:t>
            </a:r>
            <a:r>
              <a:rPr lang="en-US" sz="1200" kern="1200" dirty="0" err="1">
                <a:solidFill>
                  <a:schemeClr val="tx1"/>
                </a:solidFill>
                <a:effectLst/>
                <a:latin typeface="+mn-lt"/>
                <a:ea typeface="+mn-ea"/>
                <a:cs typeface="+mn-cs"/>
              </a:rPr>
              <a:t>Saad</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Préfaut</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Tabka</a:t>
            </a:r>
            <a:r>
              <a:rPr lang="en-US" sz="1200" kern="1200" dirty="0">
                <a:solidFill>
                  <a:schemeClr val="tx1"/>
                </a:solidFill>
                <a:effectLst/>
                <a:latin typeface="+mn-lt"/>
                <a:ea typeface="+mn-ea"/>
                <a:cs typeface="+mn-cs"/>
              </a:rPr>
              <a:t> Z, </a:t>
            </a:r>
            <a:r>
              <a:rPr lang="en-US" sz="1200" kern="1200" dirty="0" err="1">
                <a:solidFill>
                  <a:schemeClr val="tx1"/>
                </a:solidFill>
                <a:effectLst/>
                <a:latin typeface="+mn-lt"/>
                <a:ea typeface="+mn-ea"/>
                <a:cs typeface="+mn-cs"/>
              </a:rPr>
              <a:t>Zbidi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Hayot</a:t>
            </a:r>
            <a:r>
              <a:rPr lang="en-US" sz="1200" kern="1200" dirty="0">
                <a:solidFill>
                  <a:schemeClr val="tx1"/>
                </a:solidFill>
                <a:effectLst/>
                <a:latin typeface="+mn-lt"/>
                <a:ea typeface="+mn-ea"/>
                <a:cs typeface="+mn-cs"/>
              </a:rPr>
              <a:t> M. The forgotten message from gold: FVC is a primary clinical outcome measure of bronchodilator reversibility in COPD.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Pharmacol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Ther</a:t>
            </a:r>
            <a:r>
              <a:rPr lang="en-US" sz="1200" kern="1200" dirty="0">
                <a:solidFill>
                  <a:schemeClr val="tx1"/>
                </a:solidFill>
                <a:effectLst/>
                <a:latin typeface="+mn-lt"/>
                <a:ea typeface="+mn-ea"/>
                <a:cs typeface="+mn-cs"/>
              </a:rPr>
              <a:t>. 2008 Oct;21(5):767–73.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195. 	Price DB, Yawn BP, Jones RCM. Improving the differential diagnosis of chronic obstructive pulmonary disease in primary care. Mayo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Proc. 2010 Dec;85(12):1122–9.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196. 	</a:t>
            </a:r>
            <a:r>
              <a:rPr lang="en-US" sz="1200" kern="1200" dirty="0" err="1">
                <a:solidFill>
                  <a:schemeClr val="tx1"/>
                </a:solidFill>
                <a:effectLst/>
                <a:latin typeface="+mn-lt"/>
                <a:ea typeface="+mn-ea"/>
                <a:cs typeface="+mn-cs"/>
              </a:rPr>
              <a:t>Vogelmeier</a:t>
            </a:r>
            <a:r>
              <a:rPr lang="en-US" sz="1200" kern="1200" dirty="0">
                <a:solidFill>
                  <a:schemeClr val="tx1"/>
                </a:solidFill>
                <a:effectLst/>
                <a:latin typeface="+mn-lt"/>
                <a:ea typeface="+mn-ea"/>
                <a:cs typeface="+mn-cs"/>
              </a:rPr>
              <a:t> CF, </a:t>
            </a:r>
            <a:r>
              <a:rPr lang="en-US" sz="1200" kern="1200" dirty="0" err="1">
                <a:solidFill>
                  <a:schemeClr val="tx1"/>
                </a:solidFill>
                <a:effectLst/>
                <a:latin typeface="+mn-lt"/>
                <a:ea typeface="+mn-ea"/>
                <a:cs typeface="+mn-cs"/>
              </a:rPr>
              <a:t>Criner</a:t>
            </a:r>
            <a:r>
              <a:rPr lang="en-US" sz="1200" kern="1200" dirty="0">
                <a:solidFill>
                  <a:schemeClr val="tx1"/>
                </a:solidFill>
                <a:effectLst/>
                <a:latin typeface="+mn-lt"/>
                <a:ea typeface="+mn-ea"/>
                <a:cs typeface="+mn-cs"/>
              </a:rPr>
              <a:t> GJ, Martinez FJ, </a:t>
            </a:r>
            <a:r>
              <a:rPr lang="en-US" sz="1200" kern="1200" dirty="0" err="1">
                <a:solidFill>
                  <a:schemeClr val="tx1"/>
                </a:solidFill>
                <a:effectLst/>
                <a:latin typeface="+mn-lt"/>
                <a:ea typeface="+mn-ea"/>
                <a:cs typeface="+mn-cs"/>
              </a:rPr>
              <a:t>Anzueto</a:t>
            </a:r>
            <a:r>
              <a:rPr lang="en-US" sz="1200" kern="1200" dirty="0">
                <a:solidFill>
                  <a:schemeClr val="tx1"/>
                </a:solidFill>
                <a:effectLst/>
                <a:latin typeface="+mn-lt"/>
                <a:ea typeface="+mn-ea"/>
                <a:cs typeface="+mn-cs"/>
              </a:rPr>
              <a:t> A, Barnes PJ, </a:t>
            </a:r>
            <a:r>
              <a:rPr lang="en-US" sz="1200" kern="1200" dirty="0" err="1">
                <a:solidFill>
                  <a:schemeClr val="tx1"/>
                </a:solidFill>
                <a:effectLst/>
                <a:latin typeface="+mn-lt"/>
                <a:ea typeface="+mn-ea"/>
                <a:cs typeface="+mn-cs"/>
              </a:rPr>
              <a:t>Bourbeau</a:t>
            </a:r>
            <a:r>
              <a:rPr lang="en-US" sz="1200" kern="1200" dirty="0">
                <a:solidFill>
                  <a:schemeClr val="tx1"/>
                </a:solidFill>
                <a:effectLst/>
                <a:latin typeface="+mn-lt"/>
                <a:ea typeface="+mn-ea"/>
                <a:cs typeface="+mn-cs"/>
              </a:rPr>
              <a:t> J, et al. Global Strategy for the Diagnosis, Management, and Prevention of Chronic Obstructive Lung Disease 2017 Report. GOLD Executive Summary.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2017 Mar;195(5):557–82.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197. 	Price D, </a:t>
            </a:r>
            <a:r>
              <a:rPr lang="en-US" sz="1200" kern="1200" dirty="0" err="1">
                <a:solidFill>
                  <a:schemeClr val="tx1"/>
                </a:solidFill>
                <a:effectLst/>
                <a:latin typeface="+mn-lt"/>
                <a:ea typeface="+mn-ea"/>
                <a:cs typeface="+mn-cs"/>
              </a:rPr>
              <a:t>Brusselle</a:t>
            </a:r>
            <a:r>
              <a:rPr lang="en-US" sz="1200" kern="1200" dirty="0">
                <a:solidFill>
                  <a:schemeClr val="tx1"/>
                </a:solidFill>
                <a:effectLst/>
                <a:latin typeface="+mn-lt"/>
                <a:ea typeface="+mn-ea"/>
                <a:cs typeface="+mn-cs"/>
              </a:rPr>
              <a:t> G. Challenges of COPD diagnosis. Expert </a:t>
            </a:r>
            <a:r>
              <a:rPr lang="en-US" sz="1200" kern="1200" dirty="0" err="1">
                <a:solidFill>
                  <a:schemeClr val="tx1"/>
                </a:solidFill>
                <a:effectLst/>
                <a:latin typeface="+mn-lt"/>
                <a:ea typeface="+mn-ea"/>
                <a:cs typeface="+mn-cs"/>
              </a:rPr>
              <a:t>Opin</a:t>
            </a:r>
            <a:r>
              <a:rPr lang="en-US" sz="1200" kern="1200" dirty="0">
                <a:solidFill>
                  <a:schemeClr val="tx1"/>
                </a:solidFill>
                <a:effectLst/>
                <a:latin typeface="+mn-lt"/>
                <a:ea typeface="+mn-ea"/>
                <a:cs typeface="+mn-cs"/>
              </a:rPr>
              <a:t> Med </a:t>
            </a:r>
            <a:r>
              <a:rPr lang="en-US" sz="1200" kern="1200" dirty="0" err="1">
                <a:solidFill>
                  <a:schemeClr val="tx1"/>
                </a:solidFill>
                <a:effectLst/>
                <a:latin typeface="+mn-lt"/>
                <a:ea typeface="+mn-ea"/>
                <a:cs typeface="+mn-cs"/>
              </a:rPr>
              <a:t>Diagn</a:t>
            </a:r>
            <a:r>
              <a:rPr lang="en-US" sz="1200" kern="1200" dirty="0">
                <a:solidFill>
                  <a:schemeClr val="tx1"/>
                </a:solidFill>
                <a:effectLst/>
                <a:latin typeface="+mn-lt"/>
                <a:ea typeface="+mn-ea"/>
                <a:cs typeface="+mn-cs"/>
              </a:rPr>
              <a:t>. 2013 Nov 8;7(6):543–56.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198.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Andreu I, Romero Y, </a:t>
            </a:r>
            <a:r>
              <a:rPr lang="en-US" sz="1200" kern="1200" dirty="0" err="1">
                <a:solidFill>
                  <a:schemeClr val="tx1"/>
                </a:solidFill>
                <a:effectLst/>
                <a:latin typeface="+mn-lt"/>
                <a:ea typeface="+mn-ea"/>
                <a:cs typeface="+mn-cs"/>
              </a:rPr>
              <a:t>Sitjar</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Altés</a:t>
            </a:r>
            <a:r>
              <a:rPr lang="en-US" sz="1200" kern="1200" dirty="0">
                <a:solidFill>
                  <a:schemeClr val="tx1"/>
                </a:solidFill>
                <a:effectLst/>
                <a:latin typeface="+mn-lt"/>
                <a:ea typeface="+mn-ea"/>
                <a:cs typeface="+mn-cs"/>
              </a:rPr>
              <a:t> A, Anton E. Difficulties in differential diagnosis of COPD and asthma in primary care. Br J Gen </a:t>
            </a:r>
            <a:r>
              <a:rPr lang="en-US" sz="1200" kern="1200" dirty="0" err="1">
                <a:solidFill>
                  <a:schemeClr val="tx1"/>
                </a:solidFill>
                <a:effectLst/>
                <a:latin typeface="+mn-lt"/>
                <a:ea typeface="+mn-ea"/>
                <a:cs typeface="+mn-cs"/>
              </a:rPr>
              <a:t>Pract</a:t>
            </a:r>
            <a:r>
              <a:rPr lang="en-US" sz="1200" kern="1200" dirty="0">
                <a:solidFill>
                  <a:schemeClr val="tx1"/>
                </a:solidFill>
                <a:effectLst/>
                <a:latin typeface="+mn-lt"/>
                <a:ea typeface="+mn-ea"/>
                <a:cs typeface="+mn-cs"/>
              </a:rPr>
              <a:t>. 2012 Feb 1;62(595):e68-75.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199. 	</a:t>
            </a:r>
            <a:r>
              <a:rPr lang="en-US" sz="1200" kern="1200" dirty="0" err="1">
                <a:solidFill>
                  <a:schemeClr val="tx1"/>
                </a:solidFill>
                <a:effectLst/>
                <a:latin typeface="+mn-lt"/>
                <a:ea typeface="+mn-ea"/>
                <a:cs typeface="+mn-cs"/>
              </a:rPr>
              <a:t>Postma</a:t>
            </a:r>
            <a:r>
              <a:rPr lang="en-US" sz="1200" kern="1200" dirty="0">
                <a:solidFill>
                  <a:schemeClr val="tx1"/>
                </a:solidFill>
                <a:effectLst/>
                <a:latin typeface="+mn-lt"/>
                <a:ea typeface="+mn-ea"/>
                <a:cs typeface="+mn-cs"/>
              </a:rPr>
              <a:t> DS, </a:t>
            </a:r>
            <a:r>
              <a:rPr lang="en-US" sz="1200" kern="1200" dirty="0" err="1">
                <a:solidFill>
                  <a:schemeClr val="tx1"/>
                </a:solidFill>
                <a:effectLst/>
                <a:latin typeface="+mn-lt"/>
                <a:ea typeface="+mn-ea"/>
                <a:cs typeface="+mn-cs"/>
              </a:rPr>
              <a:t>Reddel</a:t>
            </a:r>
            <a:r>
              <a:rPr lang="en-US" sz="1200" kern="1200" dirty="0">
                <a:solidFill>
                  <a:schemeClr val="tx1"/>
                </a:solidFill>
                <a:effectLst/>
                <a:latin typeface="+mn-lt"/>
                <a:ea typeface="+mn-ea"/>
                <a:cs typeface="+mn-cs"/>
              </a:rPr>
              <a:t> HK, ten </a:t>
            </a:r>
            <a:r>
              <a:rPr lang="en-US" sz="1200" kern="1200" dirty="0" err="1">
                <a:solidFill>
                  <a:schemeClr val="tx1"/>
                </a:solidFill>
                <a:effectLst/>
                <a:latin typeface="+mn-lt"/>
                <a:ea typeface="+mn-ea"/>
                <a:cs typeface="+mn-cs"/>
              </a:rPr>
              <a:t>Hacken</a:t>
            </a:r>
            <a:r>
              <a:rPr lang="en-US" sz="1200" kern="1200" dirty="0">
                <a:solidFill>
                  <a:schemeClr val="tx1"/>
                </a:solidFill>
                <a:effectLst/>
                <a:latin typeface="+mn-lt"/>
                <a:ea typeface="+mn-ea"/>
                <a:cs typeface="+mn-cs"/>
              </a:rPr>
              <a:t> NHT, van den Berge M. Asthma and chronic obstructive pulmonary disease: similarities and differences.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Chest Med. 2014 Mar;35(1):143–56.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200. 	Abramson MJ, Perret JL, </a:t>
            </a:r>
            <a:r>
              <a:rPr lang="en-US" sz="1200" kern="1200" dirty="0" err="1">
                <a:solidFill>
                  <a:schemeClr val="tx1"/>
                </a:solidFill>
                <a:effectLst/>
                <a:latin typeface="+mn-lt"/>
                <a:ea typeface="+mn-ea"/>
                <a:cs typeface="+mn-cs"/>
              </a:rPr>
              <a:t>Dharmage</a:t>
            </a:r>
            <a:r>
              <a:rPr lang="en-US" sz="1200" kern="1200" dirty="0">
                <a:solidFill>
                  <a:schemeClr val="tx1"/>
                </a:solidFill>
                <a:effectLst/>
                <a:latin typeface="+mn-lt"/>
                <a:ea typeface="+mn-ea"/>
                <a:cs typeface="+mn-cs"/>
              </a:rPr>
              <a:t> SC, McDonald VM, McDonald CF. Distinguishing adult-onset asthma from COPD: a review and a new approach. </a:t>
            </a:r>
            <a:r>
              <a:rPr lang="es-UY" sz="1200" kern="1200" dirty="0">
                <a:solidFill>
                  <a:schemeClr val="tx1"/>
                </a:solidFill>
                <a:effectLst/>
                <a:latin typeface="+mn-lt"/>
                <a:ea typeface="+mn-ea"/>
                <a:cs typeface="+mn-cs"/>
              </a:rPr>
              <a:t>Int J Chron Obstruct Pulmon Dis. 2014 Sep;9:945–62.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201. 	Plaza V, Álvarez F, Calle M, Casanova C, Cosío BG, López-Viña A, et al. </a:t>
            </a:r>
            <a:r>
              <a:rPr lang="en-US" sz="1200" kern="1200" dirty="0">
                <a:solidFill>
                  <a:schemeClr val="tx1"/>
                </a:solidFill>
                <a:effectLst/>
                <a:latin typeface="+mn-lt"/>
                <a:ea typeface="+mn-ea"/>
                <a:cs typeface="+mn-cs"/>
              </a:rPr>
              <a:t>Consensus on the Asthma-COPD Overlap Syndrome (ACOS) Between the Spanish COPD Guidelines (</a:t>
            </a:r>
            <a:r>
              <a:rPr lang="en-US" sz="1200" kern="1200" dirty="0" err="1">
                <a:solidFill>
                  <a:schemeClr val="tx1"/>
                </a:solidFill>
                <a:effectLst/>
                <a:latin typeface="+mn-lt"/>
                <a:ea typeface="+mn-ea"/>
                <a:cs typeface="+mn-cs"/>
              </a:rPr>
              <a:t>GesEPOC</a:t>
            </a:r>
            <a:r>
              <a:rPr lang="en-US" sz="1200" kern="1200" dirty="0">
                <a:solidFill>
                  <a:schemeClr val="tx1"/>
                </a:solidFill>
                <a:effectLst/>
                <a:latin typeface="+mn-lt"/>
                <a:ea typeface="+mn-ea"/>
                <a:cs typeface="+mn-cs"/>
              </a:rPr>
              <a:t>) and the Spanish Guidelines on the Management of Asthma (GEMA). Arch </a:t>
            </a:r>
            <a:r>
              <a:rPr lang="en-US" sz="1200" kern="1200" dirty="0" err="1">
                <a:solidFill>
                  <a:schemeClr val="tx1"/>
                </a:solidFill>
                <a:effectLst/>
                <a:latin typeface="+mn-lt"/>
                <a:ea typeface="+mn-ea"/>
                <a:cs typeface="+mn-cs"/>
              </a:rPr>
              <a:t>Bronconeumol</a:t>
            </a:r>
            <a:r>
              <a:rPr lang="en-US" sz="1200" kern="1200" dirty="0">
                <a:solidFill>
                  <a:schemeClr val="tx1"/>
                </a:solidFill>
                <a:effectLst/>
                <a:latin typeface="+mn-lt"/>
                <a:ea typeface="+mn-ea"/>
                <a:cs typeface="+mn-cs"/>
              </a:rPr>
              <a:t>. 2017 Aug;53(8):443–9.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202. 	Gibson PG, Simpson JL. The overlap syndrome of asthma and COPD: what are its features and how important is it? Thorax. 2009 Aug;64(8):728–35.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203. 	Soriano JB, Zielinski J, Price D. Screening for and early detection of chronic obstructive pulmonary disease. Lancet. 2009 Aug 29;374(9691):721–32.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204. 	</a:t>
            </a:r>
            <a:r>
              <a:rPr lang="en-US" sz="1200" kern="1200" dirty="0" err="1">
                <a:solidFill>
                  <a:schemeClr val="tx1"/>
                </a:solidFill>
                <a:effectLst/>
                <a:latin typeface="+mn-lt"/>
                <a:ea typeface="+mn-ea"/>
                <a:cs typeface="+mn-cs"/>
              </a:rPr>
              <a:t>Siafakas</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Bizymi</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Mathioudakis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Corlateanu</a:t>
            </a:r>
            <a:r>
              <a:rPr lang="en-US" sz="1200" kern="1200" dirty="0">
                <a:solidFill>
                  <a:schemeClr val="tx1"/>
                </a:solidFill>
                <a:effectLst/>
                <a:latin typeface="+mn-lt"/>
                <a:ea typeface="+mn-ea"/>
                <a:cs typeface="+mn-cs"/>
              </a:rPr>
              <a:t> A. EARLY versus MILD Chronic Obstructive Pulmonary Disease (COPD). </a:t>
            </a:r>
            <a:r>
              <a:rPr lang="es-UY" sz="1200" kern="1200" dirty="0">
                <a:solidFill>
                  <a:schemeClr val="tx1"/>
                </a:solidFill>
                <a:effectLst/>
                <a:latin typeface="+mn-lt"/>
                <a:ea typeface="+mn-ea"/>
                <a:cs typeface="+mn-cs"/>
              </a:rPr>
              <a:t>Respir Med. 2018 Jul;140:127–31.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205. 	Montes de Oca M, López Varela MV, Acuña A, Schiavi E, Rey MA, Jardim J, et al. </a:t>
            </a:r>
            <a:r>
              <a:rPr lang="en-US" sz="1200" kern="1200" dirty="0">
                <a:solidFill>
                  <a:schemeClr val="tx1"/>
                </a:solidFill>
                <a:effectLst/>
                <a:latin typeface="+mn-lt"/>
                <a:ea typeface="+mn-ea"/>
                <a:cs typeface="+mn-cs"/>
              </a:rPr>
              <a:t>ALAT-2014 Chronic Obstructive Pulmonary Disease (COPD) Clinical Practice Guidelines: questions and answers. Arch </a:t>
            </a:r>
            <a:r>
              <a:rPr lang="en-US" sz="1200" kern="1200" dirty="0" err="1">
                <a:solidFill>
                  <a:schemeClr val="tx1"/>
                </a:solidFill>
                <a:effectLst/>
                <a:latin typeface="+mn-lt"/>
                <a:ea typeface="+mn-ea"/>
                <a:cs typeface="+mn-cs"/>
              </a:rPr>
              <a:t>Bronconeumol</a:t>
            </a:r>
            <a:r>
              <a:rPr lang="en-US" sz="1200" kern="1200" dirty="0">
                <a:solidFill>
                  <a:schemeClr val="tx1"/>
                </a:solidFill>
                <a:effectLst/>
                <a:latin typeface="+mn-lt"/>
                <a:ea typeface="+mn-ea"/>
                <a:cs typeface="+mn-cs"/>
              </a:rPr>
              <a:t>. 2015 Aug;51(8):403–16.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206. 	G W </a:t>
            </a:r>
            <a:r>
              <a:rPr lang="en-US" sz="1200" kern="1200" dirty="0" err="1">
                <a:solidFill>
                  <a:schemeClr val="tx1"/>
                </a:solidFill>
                <a:effectLst/>
                <a:latin typeface="+mn-lt"/>
                <a:ea typeface="+mn-ea"/>
                <a:cs typeface="+mn-cs"/>
              </a:rPr>
              <a:t>Vanfleteren</a:t>
            </a:r>
            <a:r>
              <a:rPr lang="en-US" sz="1200" kern="1200" dirty="0">
                <a:solidFill>
                  <a:schemeClr val="tx1"/>
                </a:solidFill>
                <a:effectLst/>
                <a:latin typeface="+mn-lt"/>
                <a:ea typeface="+mn-ea"/>
                <a:cs typeface="+mn-cs"/>
              </a:rPr>
              <a:t> LE. </a:t>
            </a:r>
            <a:r>
              <a:rPr lang="en-GB" sz="1200" kern="1200" dirty="0">
                <a:solidFill>
                  <a:schemeClr val="tx1"/>
                </a:solidFill>
                <a:effectLst/>
                <a:latin typeface="+mn-lt"/>
                <a:ea typeface="+mn-ea"/>
                <a:cs typeface="+mn-cs"/>
              </a:rPr>
              <a:t>Asymptomatic COPD, until you take it to </a:t>
            </a:r>
            <a:r>
              <a:rPr lang="en-GB" sz="1200" kern="1200" dirty="0" err="1">
                <a:solidFill>
                  <a:schemeClr val="tx1"/>
                </a:solidFill>
                <a:effectLst/>
                <a:latin typeface="+mn-lt"/>
                <a:ea typeface="+mn-ea"/>
                <a:cs typeface="+mn-cs"/>
              </a:rPr>
              <a:t>exertion.Thorax</a:t>
            </a:r>
            <a:r>
              <a:rPr lang="en-GB" sz="1200" kern="1200" dirty="0">
                <a:solidFill>
                  <a:schemeClr val="tx1"/>
                </a:solidFill>
                <a:effectLst/>
                <a:latin typeface="+mn-lt"/>
                <a:ea typeface="+mn-ea"/>
                <a:cs typeface="+mn-cs"/>
              </a:rPr>
              <a:t>  2016;71(9):781-782</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207. 	Mehta V, Desai N, Patel S. When pulmonary function test is available, should we wait for the COPD symptoms to develop? Journal of Clinical and Diagnostic Research. 2016. OE08-OE12</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208. 	US Preventive Services Task Force (USPSTF) AL, Siu AL, </a:t>
            </a:r>
            <a:r>
              <a:rPr lang="en-US" sz="1200" kern="1200" dirty="0" err="1">
                <a:solidFill>
                  <a:schemeClr val="tx1"/>
                </a:solidFill>
                <a:effectLst/>
                <a:latin typeface="+mn-lt"/>
                <a:ea typeface="+mn-ea"/>
                <a:cs typeface="+mn-cs"/>
              </a:rPr>
              <a:t>Bibbins</a:t>
            </a:r>
            <a:r>
              <a:rPr lang="en-US" sz="1200" kern="1200" dirty="0">
                <a:solidFill>
                  <a:schemeClr val="tx1"/>
                </a:solidFill>
                <a:effectLst/>
                <a:latin typeface="+mn-lt"/>
                <a:ea typeface="+mn-ea"/>
                <a:cs typeface="+mn-cs"/>
              </a:rPr>
              <a:t>-Domingo K, Grossman DC, Davidson KW, </a:t>
            </a:r>
            <a:r>
              <a:rPr lang="en-US" sz="1200" kern="1200" dirty="0" err="1">
                <a:solidFill>
                  <a:schemeClr val="tx1"/>
                </a:solidFill>
                <a:effectLst/>
                <a:latin typeface="+mn-lt"/>
                <a:ea typeface="+mn-ea"/>
                <a:cs typeface="+mn-cs"/>
              </a:rPr>
              <a:t>Epling</a:t>
            </a:r>
            <a:r>
              <a:rPr lang="en-US" sz="1200" kern="1200" dirty="0">
                <a:solidFill>
                  <a:schemeClr val="tx1"/>
                </a:solidFill>
                <a:effectLst/>
                <a:latin typeface="+mn-lt"/>
                <a:ea typeface="+mn-ea"/>
                <a:cs typeface="+mn-cs"/>
              </a:rPr>
              <a:t> JW, et al. Screening for Chronic Obstructive Pulmonary Disease: US Preventive Services Task Force Recommendation Statement. JAMA. 2016 Apr 5;315(13):1372–7.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209. 	</a:t>
            </a:r>
            <a:r>
              <a:rPr lang="en-US" sz="1200" kern="1200" dirty="0" err="1">
                <a:solidFill>
                  <a:schemeClr val="tx1"/>
                </a:solidFill>
                <a:effectLst/>
                <a:latin typeface="+mn-lt"/>
                <a:ea typeface="+mn-ea"/>
                <a:cs typeface="+mn-cs"/>
              </a:rPr>
              <a:t>Guirguis</a:t>
            </a:r>
            <a:r>
              <a:rPr lang="en-US" sz="1200" kern="1200" dirty="0">
                <a:solidFill>
                  <a:schemeClr val="tx1"/>
                </a:solidFill>
                <a:effectLst/>
                <a:latin typeface="+mn-lt"/>
                <a:ea typeface="+mn-ea"/>
                <a:cs typeface="+mn-cs"/>
              </a:rPr>
              <a:t>-Blake JM, </a:t>
            </a:r>
            <a:r>
              <a:rPr lang="en-US" sz="1200" kern="1200" dirty="0" err="1">
                <a:solidFill>
                  <a:schemeClr val="tx1"/>
                </a:solidFill>
                <a:effectLst/>
                <a:latin typeface="+mn-lt"/>
                <a:ea typeface="+mn-ea"/>
                <a:cs typeface="+mn-cs"/>
              </a:rPr>
              <a:t>Senger</a:t>
            </a:r>
            <a:r>
              <a:rPr lang="en-US" sz="1200" kern="1200" dirty="0">
                <a:solidFill>
                  <a:schemeClr val="tx1"/>
                </a:solidFill>
                <a:effectLst/>
                <a:latin typeface="+mn-lt"/>
                <a:ea typeface="+mn-ea"/>
                <a:cs typeface="+mn-cs"/>
              </a:rPr>
              <a:t> CA, Webber EM, </a:t>
            </a:r>
            <a:r>
              <a:rPr lang="en-US" sz="1200" kern="1200" dirty="0" err="1">
                <a:solidFill>
                  <a:schemeClr val="tx1"/>
                </a:solidFill>
                <a:effectLst/>
                <a:latin typeface="+mn-lt"/>
                <a:ea typeface="+mn-ea"/>
                <a:cs typeface="+mn-cs"/>
              </a:rPr>
              <a:t>Mularski</a:t>
            </a:r>
            <a:r>
              <a:rPr lang="en-US" sz="1200" kern="1200" dirty="0">
                <a:solidFill>
                  <a:schemeClr val="tx1"/>
                </a:solidFill>
                <a:effectLst/>
                <a:latin typeface="+mn-lt"/>
                <a:ea typeface="+mn-ea"/>
                <a:cs typeface="+mn-cs"/>
              </a:rPr>
              <a:t> RA, Whitlock EP. Screening for chronic obstructive pulmonary disease evidence report and systematic review for the US preventive services task force. </a:t>
            </a:r>
            <a:r>
              <a:rPr lang="es-UY" sz="1200" kern="1200" dirty="0">
                <a:solidFill>
                  <a:schemeClr val="tx1"/>
                </a:solidFill>
                <a:effectLst/>
                <a:latin typeface="+mn-lt"/>
                <a:ea typeface="+mn-ea"/>
                <a:cs typeface="+mn-cs"/>
              </a:rPr>
              <a:t>JAMA - 2016;315( 13 ): 1378-1393</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210. 	Pérez-Padilla R, Fernandez-Plata R, Montes de Oca M, Lopez-Varela MV, Jardim JR, Muiño A, et al. </a:t>
            </a:r>
            <a:r>
              <a:rPr lang="en-US" sz="1200" kern="1200" dirty="0">
                <a:solidFill>
                  <a:schemeClr val="tx1"/>
                </a:solidFill>
                <a:effectLst/>
                <a:latin typeface="+mn-lt"/>
                <a:ea typeface="+mn-ea"/>
                <a:cs typeface="+mn-cs"/>
              </a:rPr>
              <a:t>Lung function decline in subjects with and without COPD in a population-based cohort in Latin-America. </a:t>
            </a:r>
            <a:r>
              <a:rPr lang="en-US" sz="1200" kern="1200" dirty="0" err="1">
                <a:solidFill>
                  <a:schemeClr val="tx1"/>
                </a:solidFill>
                <a:effectLst/>
                <a:latin typeface="+mn-lt"/>
                <a:ea typeface="+mn-ea"/>
                <a:cs typeface="+mn-cs"/>
              </a:rPr>
              <a:t>Chotirmall</a:t>
            </a:r>
            <a:r>
              <a:rPr lang="en-US" sz="1200" kern="1200" dirty="0">
                <a:solidFill>
                  <a:schemeClr val="tx1"/>
                </a:solidFill>
                <a:effectLst/>
                <a:latin typeface="+mn-lt"/>
                <a:ea typeface="+mn-ea"/>
                <a:cs typeface="+mn-cs"/>
              </a:rPr>
              <a:t> SH, editor.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One. 2017 May 4;12(5):e0177032.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211. 	Lange P, </a:t>
            </a:r>
            <a:r>
              <a:rPr lang="en-US" sz="1200" kern="1200" dirty="0" err="1">
                <a:solidFill>
                  <a:schemeClr val="tx1"/>
                </a:solidFill>
                <a:effectLst/>
                <a:latin typeface="+mn-lt"/>
                <a:ea typeface="+mn-ea"/>
                <a:cs typeface="+mn-cs"/>
              </a:rPr>
              <a:t>Çolak</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Ingebrigtsen</a:t>
            </a:r>
            <a:r>
              <a:rPr lang="en-US" sz="1200" kern="1200" dirty="0">
                <a:solidFill>
                  <a:schemeClr val="tx1"/>
                </a:solidFill>
                <a:effectLst/>
                <a:latin typeface="+mn-lt"/>
                <a:ea typeface="+mn-ea"/>
                <a:cs typeface="+mn-cs"/>
              </a:rPr>
              <a:t> TS,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Marott</a:t>
            </a:r>
            <a:r>
              <a:rPr lang="en-US" sz="1200" kern="1200" dirty="0">
                <a:solidFill>
                  <a:schemeClr val="tx1"/>
                </a:solidFill>
                <a:effectLst/>
                <a:latin typeface="+mn-lt"/>
                <a:ea typeface="+mn-ea"/>
                <a:cs typeface="+mn-cs"/>
              </a:rPr>
              <a:t> JL. Long-term prognosis of asthma, chronic obstructive pulmonary disease, and asthma-chronic obstructive pulmonary disease overlap in the Copenhagen City Heart study: A prospective population-based analysis. Lancet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2016;4(6):454-462.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212. 	</a:t>
            </a:r>
            <a:r>
              <a:rPr lang="en-US" sz="1200" kern="1200" dirty="0" err="1">
                <a:solidFill>
                  <a:schemeClr val="tx1"/>
                </a:solidFill>
                <a:effectLst/>
                <a:latin typeface="+mn-lt"/>
                <a:ea typeface="+mn-ea"/>
                <a:cs typeface="+mn-cs"/>
              </a:rPr>
              <a:t>Harik</a:t>
            </a:r>
            <a:r>
              <a:rPr lang="en-US" sz="1200" kern="1200" dirty="0">
                <a:solidFill>
                  <a:schemeClr val="tx1"/>
                </a:solidFill>
                <a:effectLst/>
                <a:latin typeface="+mn-lt"/>
                <a:ea typeface="+mn-ea"/>
                <a:cs typeface="+mn-cs"/>
              </a:rPr>
              <a:t>-Khan RI, </a:t>
            </a:r>
            <a:r>
              <a:rPr lang="en-US" sz="1200" kern="1200" dirty="0" err="1">
                <a:solidFill>
                  <a:schemeClr val="tx1"/>
                </a:solidFill>
                <a:effectLst/>
                <a:latin typeface="+mn-lt"/>
                <a:ea typeface="+mn-ea"/>
                <a:cs typeface="+mn-cs"/>
              </a:rPr>
              <a:t>Fleg</a:t>
            </a:r>
            <a:r>
              <a:rPr lang="en-US" sz="1200" kern="1200" dirty="0">
                <a:solidFill>
                  <a:schemeClr val="tx1"/>
                </a:solidFill>
                <a:effectLst/>
                <a:latin typeface="+mn-lt"/>
                <a:ea typeface="+mn-ea"/>
                <a:cs typeface="+mn-cs"/>
              </a:rPr>
              <a:t> JL, Wise RA. Body mass index and the risk of COPD. Chest. 2002 Mar;121(2):370–6.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213. 	</a:t>
            </a:r>
            <a:r>
              <a:rPr lang="en-US" sz="1200" kern="1200" dirty="0" err="1">
                <a:solidFill>
                  <a:schemeClr val="tx1"/>
                </a:solidFill>
                <a:effectLst/>
                <a:latin typeface="+mn-lt"/>
                <a:ea typeface="+mn-ea"/>
                <a:cs typeface="+mn-cs"/>
              </a:rPr>
              <a:t>Saha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Barma</a:t>
            </a:r>
            <a:r>
              <a:rPr lang="en-US" sz="1200" kern="1200" dirty="0">
                <a:solidFill>
                  <a:schemeClr val="tx1"/>
                </a:solidFill>
                <a:effectLst/>
                <a:latin typeface="+mn-lt"/>
                <a:ea typeface="+mn-ea"/>
                <a:cs typeface="+mn-cs"/>
              </a:rPr>
              <a:t> P, Biswas A, Ghosh S, Malik T, </a:t>
            </a:r>
            <a:r>
              <a:rPr lang="en-US" sz="1200" kern="1200" dirty="0" err="1">
                <a:solidFill>
                  <a:schemeClr val="tx1"/>
                </a:solidFill>
                <a:effectLst/>
                <a:latin typeface="+mn-lt"/>
                <a:ea typeface="+mn-ea"/>
                <a:cs typeface="+mn-cs"/>
              </a:rPr>
              <a:t>Mitra</a:t>
            </a:r>
            <a:r>
              <a:rPr lang="en-US" sz="1200" kern="1200" dirty="0">
                <a:solidFill>
                  <a:schemeClr val="tx1"/>
                </a:solidFill>
                <a:effectLst/>
                <a:latin typeface="+mn-lt"/>
                <a:ea typeface="+mn-ea"/>
                <a:cs typeface="+mn-cs"/>
              </a:rPr>
              <a:t> M, et al. A study of correlation between body mass index and GOLD staging of chronic obstructive pulmonary disease patients. </a:t>
            </a:r>
            <a:r>
              <a:rPr lang="es-UY" sz="1200" kern="1200" dirty="0">
                <a:solidFill>
                  <a:schemeClr val="tx1"/>
                </a:solidFill>
                <a:effectLst/>
                <a:latin typeface="+mn-lt"/>
                <a:ea typeface="+mn-ea"/>
                <a:cs typeface="+mn-cs"/>
              </a:rPr>
              <a:t>J Assoc Chest Physicians. 2013;1(2):58.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214. 	Divo M, Cabrera C, Casanova C, Marin J, Pinto-Plata V, de-Torres J, et al. </a:t>
            </a:r>
            <a:r>
              <a:rPr lang="en-US" sz="1200" kern="1200" dirty="0">
                <a:solidFill>
                  <a:schemeClr val="tx1"/>
                </a:solidFill>
                <a:effectLst/>
                <a:latin typeface="+mn-lt"/>
                <a:ea typeface="+mn-ea"/>
                <a:cs typeface="+mn-cs"/>
              </a:rPr>
              <a:t>Comorbidity Distribution, Clinical Expression and Survival in COPD Patients with Different Body Mass Index. Chronic </a:t>
            </a:r>
            <a:r>
              <a:rPr lang="en-US" sz="1200" kern="1200" dirty="0" err="1">
                <a:solidFill>
                  <a:schemeClr val="tx1"/>
                </a:solidFill>
                <a:effectLst/>
                <a:latin typeface="+mn-lt"/>
                <a:ea typeface="+mn-ea"/>
                <a:cs typeface="+mn-cs"/>
              </a:rPr>
              <a:t>Obstr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Dis J COPD Found. 2014;1(2):229–38.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215. 	Wu Z, Yang D, Ge Z, Yan M, Wu N, Liu Y. Body mass index of patients with chronic obstructive pulmonary disease is associated with pulmonary function and exacerbations: a retrospective real world research. J </a:t>
            </a:r>
            <a:r>
              <a:rPr lang="en-US" sz="1200" kern="1200" dirty="0" err="1">
                <a:solidFill>
                  <a:schemeClr val="tx1"/>
                </a:solidFill>
                <a:effectLst/>
                <a:latin typeface="+mn-lt"/>
                <a:ea typeface="+mn-ea"/>
                <a:cs typeface="+mn-cs"/>
              </a:rPr>
              <a:t>Thorac</a:t>
            </a:r>
            <a:r>
              <a:rPr lang="en-US" sz="1200" kern="1200" dirty="0">
                <a:solidFill>
                  <a:schemeClr val="tx1"/>
                </a:solidFill>
                <a:effectLst/>
                <a:latin typeface="+mn-lt"/>
                <a:ea typeface="+mn-ea"/>
                <a:cs typeface="+mn-cs"/>
              </a:rPr>
              <a:t> Dis. 2018 Aug;10(8):5086–99.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216. 	Mete B, </a:t>
            </a:r>
            <a:r>
              <a:rPr lang="en-US" sz="1200" kern="1200" dirty="0" err="1">
                <a:solidFill>
                  <a:schemeClr val="tx1"/>
                </a:solidFill>
                <a:effectLst/>
                <a:latin typeface="+mn-lt"/>
                <a:ea typeface="+mn-ea"/>
                <a:cs typeface="+mn-cs"/>
              </a:rPr>
              <a:t>Pehlivan</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Gülbaş</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Günen</a:t>
            </a:r>
            <a:r>
              <a:rPr lang="en-US" sz="1200" kern="1200" dirty="0">
                <a:solidFill>
                  <a:schemeClr val="tx1"/>
                </a:solidFill>
                <a:effectLst/>
                <a:latin typeface="+mn-lt"/>
                <a:ea typeface="+mn-ea"/>
                <a:cs typeface="+mn-cs"/>
              </a:rPr>
              <a:t> H. Prevalence of malnutrition in COPD and its relationship with the parameters related to disease severity.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2018 Oct;13:3307–12.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217. 	Montes de </a:t>
            </a:r>
            <a:r>
              <a:rPr lang="en-US" sz="1200" kern="1200" dirty="0" err="1">
                <a:solidFill>
                  <a:schemeClr val="tx1"/>
                </a:solidFill>
                <a:effectLst/>
                <a:latin typeface="+mn-lt"/>
                <a:ea typeface="+mn-ea"/>
                <a:cs typeface="+mn-cs"/>
              </a:rPr>
              <a:t>Oca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Laucho</a:t>
            </a:r>
            <a:r>
              <a:rPr lang="en-US" sz="1200" kern="1200" dirty="0">
                <a:solidFill>
                  <a:schemeClr val="tx1"/>
                </a:solidFill>
                <a:effectLst/>
                <a:latin typeface="+mn-lt"/>
                <a:ea typeface="+mn-ea"/>
                <a:cs typeface="+mn-cs"/>
              </a:rPr>
              <a:t>-Contreras ME. Is It Time to Change the Definition of Acute Exacerbation of Chronic Obstructive </a:t>
            </a:r>
            <a:r>
              <a:rPr lang="en-US" sz="1200" kern="1200" dirty="0" err="1">
                <a:solidFill>
                  <a:schemeClr val="tx1"/>
                </a:solidFill>
                <a:effectLst/>
                <a:latin typeface="+mn-lt"/>
                <a:ea typeface="+mn-ea"/>
                <a:cs typeface="+mn-cs"/>
              </a:rPr>
              <a:t>Pulmornary</a:t>
            </a:r>
            <a:r>
              <a:rPr lang="en-US" sz="1200" kern="1200" dirty="0">
                <a:solidFill>
                  <a:schemeClr val="tx1"/>
                </a:solidFill>
                <a:effectLst/>
                <a:latin typeface="+mn-lt"/>
                <a:ea typeface="+mn-ea"/>
                <a:cs typeface="+mn-cs"/>
              </a:rPr>
              <a:t> Disease? What Do We Need to Add? Med </a:t>
            </a:r>
            <a:r>
              <a:rPr lang="en-US" sz="1200" kern="1200" dirty="0" err="1">
                <a:solidFill>
                  <a:schemeClr val="tx1"/>
                </a:solidFill>
                <a:effectLst/>
                <a:latin typeface="+mn-lt"/>
                <a:ea typeface="+mn-ea"/>
                <a:cs typeface="+mn-cs"/>
              </a:rPr>
              <a:t>Sci</a:t>
            </a:r>
            <a:r>
              <a:rPr lang="en-US" sz="1200" kern="1200" dirty="0">
                <a:solidFill>
                  <a:schemeClr val="tx1"/>
                </a:solidFill>
                <a:effectLst/>
                <a:latin typeface="+mn-lt"/>
                <a:ea typeface="+mn-ea"/>
                <a:cs typeface="+mn-cs"/>
              </a:rPr>
              <a:t> (Basel, Switzerland). 2018 Jun 14;6(2):50.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218. 	Celli BR. Dissecting COPD exacerbations: time to rethink our definition.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2017 Sep 27;50(3):1701432.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219. 	</a:t>
            </a:r>
            <a:r>
              <a:rPr lang="en-US" sz="1200" kern="1200" dirty="0" err="1">
                <a:solidFill>
                  <a:schemeClr val="tx1"/>
                </a:solidFill>
                <a:effectLst/>
                <a:latin typeface="+mn-lt"/>
                <a:ea typeface="+mn-ea"/>
                <a:cs typeface="+mn-cs"/>
              </a:rPr>
              <a:t>Halpin</a:t>
            </a:r>
            <a:r>
              <a:rPr lang="en-US" sz="1200" kern="1200" dirty="0">
                <a:solidFill>
                  <a:schemeClr val="tx1"/>
                </a:solidFill>
                <a:effectLst/>
                <a:latin typeface="+mn-lt"/>
                <a:ea typeface="+mn-ea"/>
                <a:cs typeface="+mn-cs"/>
              </a:rPr>
              <a:t> DM,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Metzdorf</a:t>
            </a:r>
            <a:r>
              <a:rPr lang="en-US" sz="1200" kern="1200" dirty="0">
                <a:solidFill>
                  <a:schemeClr val="tx1"/>
                </a:solidFill>
                <a:effectLst/>
                <a:latin typeface="+mn-lt"/>
                <a:ea typeface="+mn-ea"/>
                <a:cs typeface="+mn-cs"/>
              </a:rPr>
              <a:t> N, Celli B. Impact and prevention of severe exacerbations of COPD: a review of the evidence.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2017 Oct;12:2891–908.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220. 	</a:t>
            </a:r>
            <a:r>
              <a:rPr lang="en-US" sz="1200" kern="1200" dirty="0" err="1">
                <a:solidFill>
                  <a:schemeClr val="tx1"/>
                </a:solidFill>
                <a:effectLst/>
                <a:latin typeface="+mn-lt"/>
                <a:ea typeface="+mn-ea"/>
                <a:cs typeface="+mn-cs"/>
              </a:rPr>
              <a:t>Pavord</a:t>
            </a:r>
            <a:r>
              <a:rPr lang="en-US" sz="1200" kern="1200" dirty="0">
                <a:solidFill>
                  <a:schemeClr val="tx1"/>
                </a:solidFill>
                <a:effectLst/>
                <a:latin typeface="+mn-lt"/>
                <a:ea typeface="+mn-ea"/>
                <a:cs typeface="+mn-cs"/>
              </a:rPr>
              <a:t> ID, Jones PW, </a:t>
            </a:r>
            <a:r>
              <a:rPr lang="en-US" sz="1200" kern="1200" dirty="0" err="1">
                <a:solidFill>
                  <a:schemeClr val="tx1"/>
                </a:solidFill>
                <a:effectLst/>
                <a:latin typeface="+mn-lt"/>
                <a:ea typeface="+mn-ea"/>
                <a:cs typeface="+mn-cs"/>
              </a:rPr>
              <a:t>Burgel</a:t>
            </a:r>
            <a:r>
              <a:rPr lang="en-US" sz="1200" kern="1200" dirty="0">
                <a:solidFill>
                  <a:schemeClr val="tx1"/>
                </a:solidFill>
                <a:effectLst/>
                <a:latin typeface="+mn-lt"/>
                <a:ea typeface="+mn-ea"/>
                <a:cs typeface="+mn-cs"/>
              </a:rPr>
              <a:t> P-R, </a:t>
            </a:r>
            <a:r>
              <a:rPr lang="en-US" sz="1200" kern="1200" dirty="0" err="1">
                <a:solidFill>
                  <a:schemeClr val="tx1"/>
                </a:solidFill>
                <a:effectLst/>
                <a:latin typeface="+mn-lt"/>
                <a:ea typeface="+mn-ea"/>
                <a:cs typeface="+mn-cs"/>
              </a:rPr>
              <a:t>Rabe</a:t>
            </a:r>
            <a:r>
              <a:rPr lang="en-US" sz="1200" kern="1200" dirty="0">
                <a:solidFill>
                  <a:schemeClr val="tx1"/>
                </a:solidFill>
                <a:effectLst/>
                <a:latin typeface="+mn-lt"/>
                <a:ea typeface="+mn-ea"/>
                <a:cs typeface="+mn-cs"/>
              </a:rPr>
              <a:t> KF, </a:t>
            </a:r>
            <a:r>
              <a:rPr lang="en-US" sz="1200" kern="1200" dirty="0" err="1">
                <a:solidFill>
                  <a:schemeClr val="tx1"/>
                </a:solidFill>
                <a:effectLst/>
                <a:latin typeface="+mn-lt"/>
                <a:ea typeface="+mn-ea"/>
                <a:cs typeface="+mn-cs"/>
              </a:rPr>
              <a:t>Rabe</a:t>
            </a:r>
            <a:r>
              <a:rPr lang="en-US" sz="1200" kern="1200" dirty="0">
                <a:solidFill>
                  <a:schemeClr val="tx1"/>
                </a:solidFill>
                <a:effectLst/>
                <a:latin typeface="+mn-lt"/>
                <a:ea typeface="+mn-ea"/>
                <a:cs typeface="+mn-cs"/>
              </a:rPr>
              <a:t> KF. Exacerbations of COPD.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2016 Feb;11 Spec Iss:21–30.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221. 	</a:t>
            </a:r>
            <a:r>
              <a:rPr lang="en-US" sz="1200" kern="1200" dirty="0" err="1">
                <a:solidFill>
                  <a:schemeClr val="tx1"/>
                </a:solidFill>
                <a:effectLst/>
                <a:latin typeface="+mn-lt"/>
                <a:ea typeface="+mn-ea"/>
                <a:cs typeface="+mn-cs"/>
              </a:rPr>
              <a:t>Soler</a:t>
            </a:r>
            <a:r>
              <a:rPr lang="en-US" sz="1200" kern="1200" dirty="0">
                <a:solidFill>
                  <a:schemeClr val="tx1"/>
                </a:solidFill>
                <a:effectLst/>
                <a:latin typeface="+mn-lt"/>
                <a:ea typeface="+mn-ea"/>
                <a:cs typeface="+mn-cs"/>
              </a:rPr>
              <a:t>-Cataluña JJ, </a:t>
            </a:r>
            <a:r>
              <a:rPr lang="en-US" sz="1200" kern="1200" dirty="0" err="1">
                <a:solidFill>
                  <a:schemeClr val="tx1"/>
                </a:solidFill>
                <a:effectLst/>
                <a:latin typeface="+mn-lt"/>
                <a:ea typeface="+mn-ea"/>
                <a:cs typeface="+mn-cs"/>
              </a:rPr>
              <a:t>Martínez-García</a:t>
            </a:r>
            <a:r>
              <a:rPr lang="en-US" sz="1200" kern="1200" dirty="0">
                <a:solidFill>
                  <a:schemeClr val="tx1"/>
                </a:solidFill>
                <a:effectLst/>
                <a:latin typeface="+mn-lt"/>
                <a:ea typeface="+mn-ea"/>
                <a:cs typeface="+mn-cs"/>
              </a:rPr>
              <a:t> MA, </a:t>
            </a:r>
            <a:r>
              <a:rPr lang="en-US" sz="1200" kern="1200" dirty="0" err="1">
                <a:solidFill>
                  <a:schemeClr val="tx1"/>
                </a:solidFill>
                <a:effectLst/>
                <a:latin typeface="+mn-lt"/>
                <a:ea typeface="+mn-ea"/>
                <a:cs typeface="+mn-cs"/>
              </a:rPr>
              <a:t>Román</a:t>
            </a:r>
            <a:r>
              <a:rPr lang="en-US" sz="1200" kern="1200" dirty="0">
                <a:solidFill>
                  <a:schemeClr val="tx1"/>
                </a:solidFill>
                <a:effectLst/>
                <a:latin typeface="+mn-lt"/>
                <a:ea typeface="+mn-ea"/>
                <a:cs typeface="+mn-cs"/>
              </a:rPr>
              <a:t> Sánchez P, Salcedo E, Navarro M, </a:t>
            </a:r>
            <a:r>
              <a:rPr lang="en-US" sz="1200" kern="1200" dirty="0" err="1">
                <a:solidFill>
                  <a:schemeClr val="tx1"/>
                </a:solidFill>
                <a:effectLst/>
                <a:latin typeface="+mn-lt"/>
                <a:ea typeface="+mn-ea"/>
                <a:cs typeface="+mn-cs"/>
              </a:rPr>
              <a:t>Ochando</a:t>
            </a:r>
            <a:r>
              <a:rPr lang="en-US" sz="1200" kern="1200" dirty="0">
                <a:solidFill>
                  <a:schemeClr val="tx1"/>
                </a:solidFill>
                <a:effectLst/>
                <a:latin typeface="+mn-lt"/>
                <a:ea typeface="+mn-ea"/>
                <a:cs typeface="+mn-cs"/>
              </a:rPr>
              <a:t> R. Severe acute exacerbations and mortality in patients with chronic obstructive pulmonary disease. Thorax. 2005 Nov;60(11):925–31.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222. 	Smith M, </a:t>
            </a:r>
            <a:r>
              <a:rPr lang="en-US" sz="1200" kern="1200" dirty="0" err="1">
                <a:solidFill>
                  <a:schemeClr val="tx1"/>
                </a:solidFill>
                <a:effectLst/>
                <a:latin typeface="+mn-lt"/>
                <a:ea typeface="+mn-ea"/>
                <a:cs typeface="+mn-cs"/>
              </a:rPr>
              <a:t>Wrobel</a:t>
            </a:r>
            <a:r>
              <a:rPr lang="en-US" sz="1200" kern="1200" dirty="0">
                <a:solidFill>
                  <a:schemeClr val="tx1"/>
                </a:solidFill>
                <a:effectLst/>
                <a:latin typeface="+mn-lt"/>
                <a:ea typeface="+mn-ea"/>
                <a:cs typeface="+mn-cs"/>
              </a:rPr>
              <a:t> J. Epidemiology and clinical impact of major comorbidities in patients with COPD.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2014; 9:871-88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223. 	</a:t>
            </a:r>
            <a:r>
              <a:rPr lang="en-US" sz="1200" kern="1200" dirty="0" err="1">
                <a:solidFill>
                  <a:schemeClr val="tx1"/>
                </a:solidFill>
                <a:effectLst/>
                <a:latin typeface="+mn-lt"/>
                <a:ea typeface="+mn-ea"/>
                <a:cs typeface="+mn-cs"/>
              </a:rPr>
              <a:t>Putcha</a:t>
            </a:r>
            <a:r>
              <a:rPr lang="en-US" sz="1200" kern="1200" dirty="0">
                <a:solidFill>
                  <a:schemeClr val="tx1"/>
                </a:solidFill>
                <a:effectLst/>
                <a:latin typeface="+mn-lt"/>
                <a:ea typeface="+mn-ea"/>
                <a:cs typeface="+mn-cs"/>
              </a:rPr>
              <a:t> N, Drummond MB, Wise RA, Hansel NN. Comorbidities and Chronic Obstructive Pulmonary Disease: Prevalence, Influence on Outcomes, and Management. </a:t>
            </a:r>
            <a:r>
              <a:rPr lang="en-US" sz="1200" kern="1200" dirty="0" err="1">
                <a:solidFill>
                  <a:schemeClr val="tx1"/>
                </a:solidFill>
                <a:effectLst/>
                <a:latin typeface="+mn-lt"/>
                <a:ea typeface="+mn-ea"/>
                <a:cs typeface="+mn-cs"/>
              </a:rPr>
              <a:t>Semin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2015 Aug 3;36(4):575–91.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224. 	</a:t>
            </a:r>
            <a:r>
              <a:rPr lang="en-US" sz="1200" kern="1200" dirty="0" err="1">
                <a:solidFill>
                  <a:schemeClr val="tx1"/>
                </a:solidFill>
                <a:effectLst/>
                <a:latin typeface="+mn-lt"/>
                <a:ea typeface="+mn-ea"/>
                <a:cs typeface="+mn-cs"/>
              </a:rPr>
              <a:t>Trinkmann</a:t>
            </a:r>
            <a:r>
              <a:rPr lang="en-US" sz="1200" kern="1200" dirty="0">
                <a:solidFill>
                  <a:schemeClr val="tx1"/>
                </a:solidFill>
                <a:effectLst/>
                <a:latin typeface="+mn-lt"/>
                <a:ea typeface="+mn-ea"/>
                <a:cs typeface="+mn-cs"/>
              </a:rPr>
              <a:t> F, Saur J, </a:t>
            </a:r>
            <a:r>
              <a:rPr lang="en-US" sz="1200" kern="1200" dirty="0" err="1">
                <a:solidFill>
                  <a:schemeClr val="tx1"/>
                </a:solidFill>
                <a:effectLst/>
                <a:latin typeface="+mn-lt"/>
                <a:ea typeface="+mn-ea"/>
                <a:cs typeface="+mn-cs"/>
              </a:rPr>
              <a:t>Borggrefe</a:t>
            </a:r>
            <a:r>
              <a:rPr lang="en-US" sz="1200" kern="1200" dirty="0">
                <a:solidFill>
                  <a:schemeClr val="tx1"/>
                </a:solidFill>
                <a:effectLst/>
                <a:latin typeface="+mn-lt"/>
                <a:ea typeface="+mn-ea"/>
                <a:cs typeface="+mn-cs"/>
              </a:rPr>
              <a:t> M, Akin I. Cardiovascular Comorbidities in Chronic Obstructive Pulmonary Disease (COPD)-Current Considerations for Clinical Practice. J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Med. 2019 Jan 10;8(1):69.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225. 	Garvey C, </a:t>
            </a:r>
            <a:r>
              <a:rPr lang="en-US" sz="1200" kern="1200" dirty="0" err="1">
                <a:solidFill>
                  <a:schemeClr val="tx1"/>
                </a:solidFill>
                <a:effectLst/>
                <a:latin typeface="+mn-lt"/>
                <a:ea typeface="+mn-ea"/>
                <a:cs typeface="+mn-cs"/>
              </a:rPr>
              <a:t>Criner</a:t>
            </a:r>
            <a:r>
              <a:rPr lang="en-US" sz="1200" kern="1200" dirty="0">
                <a:solidFill>
                  <a:schemeClr val="tx1"/>
                </a:solidFill>
                <a:effectLst/>
                <a:latin typeface="+mn-lt"/>
                <a:ea typeface="+mn-ea"/>
                <a:cs typeface="+mn-cs"/>
              </a:rPr>
              <a:t> GJ. Impact of Comorbidities on the Treatment of Chronic Obstructive Pulmonary Disease. Am J Med. 2018 Sep;131(9):23–9.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226. 	Chen W, FitzGerald JM, Sin DD, </a:t>
            </a:r>
            <a:r>
              <a:rPr lang="en-US" sz="1200" kern="1200" dirty="0" err="1">
                <a:solidFill>
                  <a:schemeClr val="tx1"/>
                </a:solidFill>
                <a:effectLst/>
                <a:latin typeface="+mn-lt"/>
                <a:ea typeface="+mn-ea"/>
                <a:cs typeface="+mn-cs"/>
              </a:rPr>
              <a:t>Sadatsafavi</a:t>
            </a:r>
            <a:r>
              <a:rPr lang="en-US" sz="1200" kern="1200" dirty="0">
                <a:solidFill>
                  <a:schemeClr val="tx1"/>
                </a:solidFill>
                <a:effectLst/>
                <a:latin typeface="+mn-lt"/>
                <a:ea typeface="+mn-ea"/>
                <a:cs typeface="+mn-cs"/>
              </a:rPr>
              <a:t> M. Excess economic burden of comorbidities in COPD: a 15-year population-based study. </a:t>
            </a:r>
            <a:r>
              <a:rPr lang="es-UY" sz="1200" kern="1200" dirty="0">
                <a:solidFill>
                  <a:schemeClr val="tx1"/>
                </a:solidFill>
                <a:effectLst/>
                <a:latin typeface="+mn-lt"/>
                <a:ea typeface="+mn-ea"/>
                <a:cs typeface="+mn-cs"/>
              </a:rPr>
              <a:t>Eur Respir J. 2017 Jul 27;50(1):1700393.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227. 	Divo M, Cote C, de Torres JP, Casanova C, Marin JM, Pinto-Plata V, et al. </a:t>
            </a:r>
            <a:r>
              <a:rPr lang="en-US" sz="1200" kern="1200" dirty="0">
                <a:solidFill>
                  <a:schemeClr val="tx1"/>
                </a:solidFill>
                <a:effectLst/>
                <a:latin typeface="+mn-lt"/>
                <a:ea typeface="+mn-ea"/>
                <a:cs typeface="+mn-cs"/>
              </a:rPr>
              <a:t>Comorbidities and risk of mortality in patients with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2012 Jul 15;186(2):155–61.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228. 	Nishimura K, Izumi T, </a:t>
            </a:r>
            <a:r>
              <a:rPr lang="en-US" sz="1200" kern="1200" dirty="0" err="1">
                <a:solidFill>
                  <a:schemeClr val="tx1"/>
                </a:solidFill>
                <a:effectLst/>
                <a:latin typeface="+mn-lt"/>
                <a:ea typeface="+mn-ea"/>
                <a:cs typeface="+mn-cs"/>
              </a:rPr>
              <a:t>Tsukino</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Oga</a:t>
            </a:r>
            <a:r>
              <a:rPr lang="en-US" sz="1200" kern="1200" dirty="0">
                <a:solidFill>
                  <a:schemeClr val="tx1"/>
                </a:solidFill>
                <a:effectLst/>
                <a:latin typeface="+mn-lt"/>
                <a:ea typeface="+mn-ea"/>
                <a:cs typeface="+mn-cs"/>
              </a:rPr>
              <a:t> T. Dyspnea is a better predictor of 5-year survival than airway obstruction in patients with COPD. Chest. 2002 May;121(5):1434–40.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229. 	</a:t>
            </a:r>
            <a:r>
              <a:rPr lang="en-US" sz="1200" kern="1200" dirty="0" err="1">
                <a:solidFill>
                  <a:schemeClr val="tx1"/>
                </a:solidFill>
                <a:effectLst/>
                <a:latin typeface="+mn-lt"/>
                <a:ea typeface="+mn-ea"/>
                <a:cs typeface="+mn-cs"/>
              </a:rPr>
              <a:t>Amalakanti</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Pentakota</a:t>
            </a:r>
            <a:r>
              <a:rPr lang="en-US" sz="1200" kern="1200" dirty="0">
                <a:solidFill>
                  <a:schemeClr val="tx1"/>
                </a:solidFill>
                <a:effectLst/>
                <a:latin typeface="+mn-lt"/>
                <a:ea typeface="+mn-ea"/>
                <a:cs typeface="+mn-cs"/>
              </a:rPr>
              <a:t> MR. Pulse Oximetry Overestimates Oxygen Saturation in COPD.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Care. 2016 Apr 1;61(4):423–7.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230. 	</a:t>
            </a:r>
            <a:r>
              <a:rPr lang="en-US" sz="1200" kern="1200" dirty="0" err="1">
                <a:solidFill>
                  <a:schemeClr val="tx1"/>
                </a:solidFill>
                <a:effectLst/>
                <a:latin typeface="+mn-lt"/>
                <a:ea typeface="+mn-ea"/>
                <a:cs typeface="+mn-cs"/>
              </a:rPr>
              <a:t>Dalbak</a:t>
            </a:r>
            <a:r>
              <a:rPr lang="en-US" sz="1200" kern="1200" dirty="0">
                <a:solidFill>
                  <a:schemeClr val="tx1"/>
                </a:solidFill>
                <a:effectLst/>
                <a:latin typeface="+mn-lt"/>
                <a:ea typeface="+mn-ea"/>
                <a:cs typeface="+mn-cs"/>
              </a:rPr>
              <a:t> LG, </a:t>
            </a:r>
            <a:r>
              <a:rPr lang="en-US" sz="1200" kern="1200" dirty="0" err="1">
                <a:solidFill>
                  <a:schemeClr val="tx1"/>
                </a:solidFill>
                <a:effectLst/>
                <a:latin typeface="+mn-lt"/>
                <a:ea typeface="+mn-ea"/>
                <a:cs typeface="+mn-cs"/>
              </a:rPr>
              <a:t>Straand</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Melbye</a:t>
            </a:r>
            <a:r>
              <a:rPr lang="en-US" sz="1200" kern="1200" dirty="0">
                <a:solidFill>
                  <a:schemeClr val="tx1"/>
                </a:solidFill>
                <a:effectLst/>
                <a:latin typeface="+mn-lt"/>
                <a:ea typeface="+mn-ea"/>
                <a:cs typeface="+mn-cs"/>
              </a:rPr>
              <a:t> H. Should pulse oximetry be included in GPs’ assessment of patients with obstructive lung disease? </a:t>
            </a:r>
            <a:r>
              <a:rPr lang="en-US" sz="1200" kern="1200" dirty="0" err="1">
                <a:solidFill>
                  <a:schemeClr val="tx1"/>
                </a:solidFill>
                <a:effectLst/>
                <a:latin typeface="+mn-lt"/>
                <a:ea typeface="+mn-ea"/>
                <a:cs typeface="+mn-cs"/>
              </a:rPr>
              <a:t>Scand</a:t>
            </a:r>
            <a:r>
              <a:rPr lang="en-US" sz="1200" kern="1200" dirty="0">
                <a:solidFill>
                  <a:schemeClr val="tx1"/>
                </a:solidFill>
                <a:effectLst/>
                <a:latin typeface="+mn-lt"/>
                <a:ea typeface="+mn-ea"/>
                <a:cs typeface="+mn-cs"/>
              </a:rPr>
              <a:t> J Prim Health Care. 2015 Oct 2;33(4):305–10.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231. 	</a:t>
            </a:r>
            <a:r>
              <a:rPr lang="en-US" sz="1200" kern="1200" dirty="0" err="1">
                <a:solidFill>
                  <a:schemeClr val="tx1"/>
                </a:solidFill>
                <a:effectLst/>
                <a:latin typeface="+mn-lt"/>
                <a:ea typeface="+mn-ea"/>
                <a:cs typeface="+mn-cs"/>
              </a:rPr>
              <a:t>Washko</a:t>
            </a:r>
            <a:r>
              <a:rPr lang="en-US" sz="1200" kern="1200" dirty="0">
                <a:solidFill>
                  <a:schemeClr val="tx1"/>
                </a:solidFill>
                <a:effectLst/>
                <a:latin typeface="+mn-lt"/>
                <a:ea typeface="+mn-ea"/>
                <a:cs typeface="+mn-cs"/>
              </a:rPr>
              <a:t> GR. The role and potential of imaging in COPD. Med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North Am. 2012 Jul;96(4):729–43.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232. 	</a:t>
            </a:r>
            <a:r>
              <a:rPr lang="en-US" sz="1200" kern="1200" dirty="0" err="1">
                <a:solidFill>
                  <a:schemeClr val="tx1"/>
                </a:solidFill>
                <a:effectLst/>
                <a:latin typeface="+mn-lt"/>
                <a:ea typeface="+mn-ea"/>
                <a:cs typeface="+mn-cs"/>
              </a:rPr>
              <a:t>Miniati</a:t>
            </a:r>
            <a:r>
              <a:rPr lang="en-US" sz="1200" kern="1200" dirty="0">
                <a:solidFill>
                  <a:schemeClr val="tx1"/>
                </a:solidFill>
                <a:effectLst/>
                <a:latin typeface="+mn-lt"/>
                <a:ea typeface="+mn-ea"/>
                <a:cs typeface="+mn-cs"/>
              </a:rPr>
              <a:t> M, Monti S, </a:t>
            </a:r>
            <a:r>
              <a:rPr lang="en-US" sz="1200" kern="1200" dirty="0" err="1">
                <a:solidFill>
                  <a:schemeClr val="tx1"/>
                </a:solidFill>
                <a:effectLst/>
                <a:latin typeface="+mn-lt"/>
                <a:ea typeface="+mn-ea"/>
                <a:cs typeface="+mn-cs"/>
              </a:rPr>
              <a:t>Stolk</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Mirarchi</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Falaschi</a:t>
            </a:r>
            <a:r>
              <a:rPr lang="en-US" sz="1200" kern="1200" dirty="0">
                <a:solidFill>
                  <a:schemeClr val="tx1"/>
                </a:solidFill>
                <a:effectLst/>
                <a:latin typeface="+mn-lt"/>
                <a:ea typeface="+mn-ea"/>
                <a:cs typeface="+mn-cs"/>
              </a:rPr>
              <a:t> F, </a:t>
            </a:r>
            <a:r>
              <a:rPr lang="en-US" sz="1200" kern="1200" dirty="0" err="1">
                <a:solidFill>
                  <a:schemeClr val="tx1"/>
                </a:solidFill>
                <a:effectLst/>
                <a:latin typeface="+mn-lt"/>
                <a:ea typeface="+mn-ea"/>
                <a:cs typeface="+mn-cs"/>
              </a:rPr>
              <a:t>Rabinovich</a:t>
            </a:r>
            <a:r>
              <a:rPr lang="en-US" sz="1200" kern="1200" dirty="0">
                <a:solidFill>
                  <a:schemeClr val="tx1"/>
                </a:solidFill>
                <a:effectLst/>
                <a:latin typeface="+mn-lt"/>
                <a:ea typeface="+mn-ea"/>
                <a:cs typeface="+mn-cs"/>
              </a:rPr>
              <a:t> R, et al. Value of chest radiography in phenotyping chronic obstructive pulmonary disease.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2008 Mar;31(3):509–15.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233. 	</a:t>
            </a:r>
            <a:r>
              <a:rPr lang="en-US" sz="1200" kern="1200" dirty="0" err="1">
                <a:solidFill>
                  <a:schemeClr val="tx1"/>
                </a:solidFill>
                <a:effectLst/>
                <a:latin typeface="+mn-lt"/>
                <a:ea typeface="+mn-ea"/>
                <a:cs typeface="+mn-cs"/>
              </a:rPr>
              <a:t>Hatipoğlu</a:t>
            </a:r>
            <a:r>
              <a:rPr lang="en-US" sz="1200" kern="1200" dirty="0">
                <a:solidFill>
                  <a:schemeClr val="tx1"/>
                </a:solidFill>
                <a:effectLst/>
                <a:latin typeface="+mn-lt"/>
                <a:ea typeface="+mn-ea"/>
                <a:cs typeface="+mn-cs"/>
              </a:rPr>
              <a:t> U, </a:t>
            </a:r>
            <a:r>
              <a:rPr lang="en-US" sz="1200" kern="1200" dirty="0" err="1">
                <a:solidFill>
                  <a:schemeClr val="tx1"/>
                </a:solidFill>
                <a:effectLst/>
                <a:latin typeface="+mn-lt"/>
                <a:ea typeface="+mn-ea"/>
                <a:cs typeface="+mn-cs"/>
              </a:rPr>
              <a:t>Stoller</a:t>
            </a:r>
            <a:r>
              <a:rPr lang="en-US" sz="1200" kern="1200" dirty="0">
                <a:solidFill>
                  <a:schemeClr val="tx1"/>
                </a:solidFill>
                <a:effectLst/>
                <a:latin typeface="+mn-lt"/>
                <a:ea typeface="+mn-ea"/>
                <a:cs typeface="+mn-cs"/>
              </a:rPr>
              <a:t> JK. Supplemental oxygen in patients with stable chronic obstructive pulmonary disease: evidence from Nocturnal Oxygen Treatment Trial to Long-term Oxygen Treatment Trial. </a:t>
            </a:r>
            <a:r>
              <a:rPr lang="en-US" sz="1200" kern="1200" dirty="0" err="1">
                <a:solidFill>
                  <a:schemeClr val="tx1"/>
                </a:solidFill>
                <a:effectLst/>
                <a:latin typeface="+mn-lt"/>
                <a:ea typeface="+mn-ea"/>
                <a:cs typeface="+mn-cs"/>
              </a:rPr>
              <a:t>Curr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Med. 2018 Jan;24(2):179–86.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234. 	</a:t>
            </a:r>
            <a:r>
              <a:rPr lang="en-US" sz="1200" kern="1200" dirty="0" err="1">
                <a:solidFill>
                  <a:schemeClr val="tx1"/>
                </a:solidFill>
                <a:effectLst/>
                <a:latin typeface="+mn-lt"/>
                <a:ea typeface="+mn-ea"/>
                <a:cs typeface="+mn-cs"/>
              </a:rPr>
              <a:t>Ekström</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Ringbaek</a:t>
            </a:r>
            <a:r>
              <a:rPr lang="en-US" sz="1200" kern="1200" dirty="0">
                <a:solidFill>
                  <a:schemeClr val="tx1"/>
                </a:solidFill>
                <a:effectLst/>
                <a:latin typeface="+mn-lt"/>
                <a:ea typeface="+mn-ea"/>
                <a:cs typeface="+mn-cs"/>
              </a:rPr>
              <a:t> T. Which patients with moderate hypoxemia benefit from long-term oxygen therapy? Ways forward.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2018 Jan;13:231–5.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235. 	</a:t>
            </a:r>
            <a:r>
              <a:rPr lang="en-US" sz="1200" kern="1200" dirty="0" err="1">
                <a:solidFill>
                  <a:schemeClr val="tx1"/>
                </a:solidFill>
                <a:effectLst/>
                <a:latin typeface="+mn-lt"/>
                <a:ea typeface="+mn-ea"/>
                <a:cs typeface="+mn-cs"/>
              </a:rPr>
              <a:t>Punekar</a:t>
            </a:r>
            <a:r>
              <a:rPr lang="en-US" sz="1200" kern="1200" dirty="0">
                <a:solidFill>
                  <a:schemeClr val="tx1"/>
                </a:solidFill>
                <a:effectLst/>
                <a:latin typeface="+mn-lt"/>
                <a:ea typeface="+mn-ea"/>
                <a:cs typeface="+mn-cs"/>
              </a:rPr>
              <a:t> YS, Riley JH, Lloyd E, </a:t>
            </a:r>
            <a:r>
              <a:rPr lang="en-US" sz="1200" kern="1200" dirty="0" err="1">
                <a:solidFill>
                  <a:schemeClr val="tx1"/>
                </a:solidFill>
                <a:effectLst/>
                <a:latin typeface="+mn-lt"/>
                <a:ea typeface="+mn-ea"/>
                <a:cs typeface="+mn-cs"/>
              </a:rPr>
              <a:t>Driessen</a:t>
            </a:r>
            <a:r>
              <a:rPr lang="en-US" sz="1200" kern="1200" dirty="0">
                <a:solidFill>
                  <a:schemeClr val="tx1"/>
                </a:solidFill>
                <a:effectLst/>
                <a:latin typeface="+mn-lt"/>
                <a:ea typeface="+mn-ea"/>
                <a:cs typeface="+mn-cs"/>
              </a:rPr>
              <a:t> M, Singh SJ. Systematic review of the association between exercise tests and patient-reported outcomes in patients with chronic obstructive pulmonary disease.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2017 Aug;12:2487–506.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236. 	Casas A, </a:t>
            </a:r>
            <a:r>
              <a:rPr lang="en-US" sz="1200" kern="1200" dirty="0" err="1">
                <a:solidFill>
                  <a:schemeClr val="tx1"/>
                </a:solidFill>
                <a:effectLst/>
                <a:latin typeface="+mn-lt"/>
                <a:ea typeface="+mn-ea"/>
                <a:cs typeface="+mn-cs"/>
              </a:rPr>
              <a:t>Vilaro</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Rabinovich</a:t>
            </a:r>
            <a:r>
              <a:rPr lang="en-US" sz="1200" kern="1200" dirty="0">
                <a:solidFill>
                  <a:schemeClr val="tx1"/>
                </a:solidFill>
                <a:effectLst/>
                <a:latin typeface="+mn-lt"/>
                <a:ea typeface="+mn-ea"/>
                <a:cs typeface="+mn-cs"/>
              </a:rPr>
              <a:t> R, Mayer A, </a:t>
            </a:r>
            <a:r>
              <a:rPr lang="en-US" sz="1200" kern="1200" dirty="0" err="1">
                <a:solidFill>
                  <a:schemeClr val="tx1"/>
                </a:solidFill>
                <a:effectLst/>
                <a:latin typeface="+mn-lt"/>
                <a:ea typeface="+mn-ea"/>
                <a:cs typeface="+mn-cs"/>
              </a:rPr>
              <a:t>Barberà</a:t>
            </a:r>
            <a:r>
              <a:rPr lang="en-US" sz="1200" kern="1200" dirty="0">
                <a:solidFill>
                  <a:schemeClr val="tx1"/>
                </a:solidFill>
                <a:effectLst/>
                <a:latin typeface="+mn-lt"/>
                <a:ea typeface="+mn-ea"/>
                <a:cs typeface="+mn-cs"/>
              </a:rPr>
              <a:t> JA, Rodriguez-Roisin R, et al. Encouraged 6-min walking test indicates maximum sustainable exercise in COPD patients. Chest. 2005 Jul;128(1):55–61.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237. 	</a:t>
            </a:r>
            <a:r>
              <a:rPr lang="en-US" sz="1200" kern="1200" dirty="0" err="1">
                <a:solidFill>
                  <a:schemeClr val="tx1"/>
                </a:solidFill>
                <a:effectLst/>
                <a:latin typeface="+mn-lt"/>
                <a:ea typeface="+mn-ea"/>
                <a:cs typeface="+mn-cs"/>
              </a:rPr>
              <a:t>Spruit</a:t>
            </a:r>
            <a:r>
              <a:rPr lang="en-US" sz="1200" kern="1200" dirty="0">
                <a:solidFill>
                  <a:schemeClr val="tx1"/>
                </a:solidFill>
                <a:effectLst/>
                <a:latin typeface="+mn-lt"/>
                <a:ea typeface="+mn-ea"/>
                <a:cs typeface="+mn-cs"/>
              </a:rPr>
              <a:t> MA, Watkins ML, Edwards LD,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Calverley PMA, Pinto-Plata V, et al. Determinants of poor 6-min walking distance in patients with COPD: the ECLIPSE cohort.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2010 Jun;104(6):849–57.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238. 	</a:t>
            </a:r>
            <a:r>
              <a:rPr lang="en-US" sz="1200" kern="1200" dirty="0" err="1">
                <a:solidFill>
                  <a:schemeClr val="tx1"/>
                </a:solidFill>
                <a:effectLst/>
                <a:latin typeface="+mn-lt"/>
                <a:ea typeface="+mn-ea"/>
                <a:cs typeface="+mn-cs"/>
              </a:rPr>
              <a:t>Troosters</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Vilaro</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Rabinovich</a:t>
            </a:r>
            <a:r>
              <a:rPr lang="en-US" sz="1200" kern="1200" dirty="0">
                <a:solidFill>
                  <a:schemeClr val="tx1"/>
                </a:solidFill>
                <a:effectLst/>
                <a:latin typeface="+mn-lt"/>
                <a:ea typeface="+mn-ea"/>
                <a:cs typeface="+mn-cs"/>
              </a:rPr>
              <a:t> R, Casas A, </a:t>
            </a:r>
            <a:r>
              <a:rPr lang="en-US" sz="1200" kern="1200" dirty="0" err="1">
                <a:solidFill>
                  <a:schemeClr val="tx1"/>
                </a:solidFill>
                <a:effectLst/>
                <a:latin typeface="+mn-lt"/>
                <a:ea typeface="+mn-ea"/>
                <a:cs typeface="+mn-cs"/>
              </a:rPr>
              <a:t>Barberà</a:t>
            </a:r>
            <a:r>
              <a:rPr lang="en-US" sz="1200" kern="1200" dirty="0">
                <a:solidFill>
                  <a:schemeClr val="tx1"/>
                </a:solidFill>
                <a:effectLst/>
                <a:latin typeface="+mn-lt"/>
                <a:ea typeface="+mn-ea"/>
                <a:cs typeface="+mn-cs"/>
              </a:rPr>
              <a:t> JA, Rodriguez-Roisin R, et al. Physiological responses to the 6-min walk test in patients with chronic obstructive pulmonary disease.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2002 Sep;20(3):564–9.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239. 	Celli B, </a:t>
            </a:r>
            <a:r>
              <a:rPr lang="en-US" sz="1200" kern="1200" dirty="0" err="1">
                <a:solidFill>
                  <a:schemeClr val="tx1"/>
                </a:solidFill>
                <a:effectLst/>
                <a:latin typeface="+mn-lt"/>
                <a:ea typeface="+mn-ea"/>
                <a:cs typeface="+mn-cs"/>
              </a:rPr>
              <a:t>Tetzlaff</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Criner</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Polkey</a:t>
            </a:r>
            <a:r>
              <a:rPr lang="en-US" sz="1200" kern="1200" dirty="0">
                <a:solidFill>
                  <a:schemeClr val="tx1"/>
                </a:solidFill>
                <a:effectLst/>
                <a:latin typeface="+mn-lt"/>
                <a:ea typeface="+mn-ea"/>
                <a:cs typeface="+mn-cs"/>
              </a:rPr>
              <a:t> MI, </a:t>
            </a:r>
            <a:r>
              <a:rPr lang="en-US" sz="1200" kern="1200" dirty="0" err="1">
                <a:solidFill>
                  <a:schemeClr val="tx1"/>
                </a:solidFill>
                <a:effectLst/>
                <a:latin typeface="+mn-lt"/>
                <a:ea typeface="+mn-ea"/>
                <a:cs typeface="+mn-cs"/>
              </a:rPr>
              <a:t>Sciurba</a:t>
            </a:r>
            <a:r>
              <a:rPr lang="en-US" sz="1200" kern="1200" dirty="0">
                <a:solidFill>
                  <a:schemeClr val="tx1"/>
                </a:solidFill>
                <a:effectLst/>
                <a:latin typeface="+mn-lt"/>
                <a:ea typeface="+mn-ea"/>
                <a:cs typeface="+mn-cs"/>
              </a:rPr>
              <a:t> F, </a:t>
            </a:r>
            <a:r>
              <a:rPr lang="en-US" sz="1200" kern="1200" dirty="0" err="1">
                <a:solidFill>
                  <a:schemeClr val="tx1"/>
                </a:solidFill>
                <a:effectLst/>
                <a:latin typeface="+mn-lt"/>
                <a:ea typeface="+mn-ea"/>
                <a:cs typeface="+mn-cs"/>
              </a:rPr>
              <a:t>Casaburi</a:t>
            </a:r>
            <a:r>
              <a:rPr lang="en-US" sz="1200" kern="1200" dirty="0">
                <a:solidFill>
                  <a:schemeClr val="tx1"/>
                </a:solidFill>
                <a:effectLst/>
                <a:latin typeface="+mn-lt"/>
                <a:ea typeface="+mn-ea"/>
                <a:cs typeface="+mn-cs"/>
              </a:rPr>
              <a:t> R, et al. The 6-Minute-Walk Distance Test as a Chronic Obstructive Pulmonary Disease Stratification Tool. Insights from the COPD Biomarker Qualification Consortium.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2016;194(12):1483–93.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240. 	Cote CG, Pinto-Plata V, </a:t>
            </a:r>
            <a:r>
              <a:rPr lang="en-US" sz="1200" kern="1200" dirty="0" err="1">
                <a:solidFill>
                  <a:schemeClr val="tx1"/>
                </a:solidFill>
                <a:effectLst/>
                <a:latin typeface="+mn-lt"/>
                <a:ea typeface="+mn-ea"/>
                <a:cs typeface="+mn-cs"/>
              </a:rPr>
              <a:t>Kasprzyk</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Dordelly</a:t>
            </a:r>
            <a:r>
              <a:rPr lang="en-US" sz="1200" kern="1200" dirty="0">
                <a:solidFill>
                  <a:schemeClr val="tx1"/>
                </a:solidFill>
                <a:effectLst/>
                <a:latin typeface="+mn-lt"/>
                <a:ea typeface="+mn-ea"/>
                <a:cs typeface="+mn-cs"/>
              </a:rPr>
              <a:t> LJ, Celli BR. The 6-min walk distance, peak oxygen uptake, and mortality in COPD. </a:t>
            </a:r>
            <a:r>
              <a:rPr lang="es-UY" sz="1200" kern="1200" dirty="0">
                <a:solidFill>
                  <a:schemeClr val="tx1"/>
                </a:solidFill>
                <a:effectLst/>
                <a:latin typeface="+mn-lt"/>
                <a:ea typeface="+mn-ea"/>
                <a:cs typeface="+mn-cs"/>
              </a:rPr>
              <a:t>Chest. 2007 Dec;132(6):1778–85.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241. 	Casanova C, Celli BR, Barria P, Casas A, Cote C, de Torres JP, et al. </a:t>
            </a:r>
            <a:r>
              <a:rPr lang="en-US" sz="1200" kern="1200" dirty="0">
                <a:solidFill>
                  <a:schemeClr val="tx1"/>
                </a:solidFill>
                <a:effectLst/>
                <a:latin typeface="+mn-lt"/>
                <a:ea typeface="+mn-ea"/>
                <a:cs typeface="+mn-cs"/>
              </a:rPr>
              <a:t>The 6-min walk distance in healthy subjects: reference standards from seven countries. </a:t>
            </a:r>
            <a:r>
              <a:rPr lang="es-UY" sz="1200" kern="1200" dirty="0">
                <a:solidFill>
                  <a:schemeClr val="tx1"/>
                </a:solidFill>
                <a:effectLst/>
                <a:latin typeface="+mn-lt"/>
                <a:ea typeface="+mn-ea"/>
                <a:cs typeface="+mn-cs"/>
              </a:rPr>
              <a:t>Eur Respir J. 2011 Jan;37(1):150–6.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242. 	Casanova C, Cote C, Marin JM, Pinto-Plata V, de Torres JP, Aguirre-Jaíme A, et al. </a:t>
            </a:r>
            <a:r>
              <a:rPr lang="en-US" sz="1200" kern="1200" dirty="0">
                <a:solidFill>
                  <a:schemeClr val="tx1"/>
                </a:solidFill>
                <a:effectLst/>
                <a:latin typeface="+mn-lt"/>
                <a:ea typeface="+mn-ea"/>
                <a:cs typeface="+mn-cs"/>
              </a:rPr>
              <a:t>Distance and oxygen desaturation during the 6-min walk test as predictors of long-term mortality in patients with COPD. Chest. 2008 Oct;134(4):746–52.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243. 	Pinto-Plata VM, Cote C, Cabral H, Taylor J, Celli BR. The 6-min walk distance: change over time and value as a predictor of survival in severe COPD.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2004 Jan;23(1):28–33.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244. 	Thomsen L, Shaker S, Dirksen A, Pedersen J, Tal-Singer R, Bakke P, et al. Correlation Between Emphysema and Lung Function in Healthy Smokers and Smokers With COPD. </a:t>
            </a:r>
            <a:r>
              <a:rPr lang="es-UY" sz="1200" kern="1200" dirty="0">
                <a:solidFill>
                  <a:schemeClr val="tx1"/>
                </a:solidFill>
                <a:effectLst/>
                <a:latin typeface="+mn-lt"/>
                <a:ea typeface="+mn-ea"/>
                <a:cs typeface="+mn-cs"/>
              </a:rPr>
              <a:t>Chronic Obstr Pulm Dis J COPD Found. 2015;2(3):204–13.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245. 	González-García M, Maldonado Gomez D, Torres-Duque CA, Barrero M, Jaramillo Villegas C, Pérez JM, et al. </a:t>
            </a:r>
            <a:r>
              <a:rPr lang="en-US" sz="1200" kern="1200" dirty="0">
                <a:solidFill>
                  <a:schemeClr val="tx1"/>
                </a:solidFill>
                <a:effectLst/>
                <a:latin typeface="+mn-lt"/>
                <a:ea typeface="+mn-ea"/>
                <a:cs typeface="+mn-cs"/>
              </a:rPr>
              <a:t>Tomographic and functional findings in severe COPD: comparison between the wood smoke-related and smoking-related disease. </a:t>
            </a:r>
            <a:r>
              <a:rPr lang="es-UY" sz="1200" kern="1200" dirty="0">
                <a:solidFill>
                  <a:schemeClr val="tx1"/>
                </a:solidFill>
                <a:effectLst/>
                <a:latin typeface="+mn-lt"/>
                <a:ea typeface="+mn-ea"/>
                <a:cs typeface="+mn-cs"/>
              </a:rPr>
              <a:t>J Bras Pneumol. 2013;39(2):147–54.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246. 	González M, Páez S, Jaramillo C, Barrero M MD. Enfermedad pulmonar obstructiva crónica (EPOC) por humo de leña en mujeres. Comparación con la EPOC por cigarrillo. Acta Med Colomb. 2004;29:17–25.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247. 	Camp PG, Ramirez-Venegas A, Sansores RH, Alva LF, McDougall JE, Sin DD, et al. </a:t>
            </a:r>
            <a:r>
              <a:rPr lang="en-US" sz="1200" kern="1200" dirty="0">
                <a:solidFill>
                  <a:schemeClr val="tx1"/>
                </a:solidFill>
                <a:effectLst/>
                <a:latin typeface="+mn-lt"/>
                <a:ea typeface="+mn-ea"/>
                <a:cs typeface="+mn-cs"/>
              </a:rPr>
              <a:t>COPD phenotypes in biomass smoke- versus tobacco smoke-exposed Mexican women.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2014 Mar 1;43(3):725–34.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248. 	Torres-Duque CA, </a:t>
            </a:r>
            <a:r>
              <a:rPr lang="en-US" sz="1200" kern="1200" dirty="0" err="1">
                <a:solidFill>
                  <a:schemeClr val="tx1"/>
                </a:solidFill>
                <a:effectLst/>
                <a:latin typeface="+mn-lt"/>
                <a:ea typeface="+mn-ea"/>
                <a:cs typeface="+mn-cs"/>
              </a:rPr>
              <a:t>García</a:t>
            </a:r>
            <a:r>
              <a:rPr lang="en-US" sz="1200" kern="1200" dirty="0">
                <a:solidFill>
                  <a:schemeClr val="tx1"/>
                </a:solidFill>
                <a:effectLst/>
                <a:latin typeface="+mn-lt"/>
                <a:ea typeface="+mn-ea"/>
                <a:cs typeface="+mn-cs"/>
              </a:rPr>
              <a:t>-Rodriguez MC, González-</a:t>
            </a:r>
            <a:r>
              <a:rPr lang="en-US" sz="1200" kern="1200" dirty="0" err="1">
                <a:solidFill>
                  <a:schemeClr val="tx1"/>
                </a:solidFill>
                <a:effectLst/>
                <a:latin typeface="+mn-lt"/>
                <a:ea typeface="+mn-ea"/>
                <a:cs typeface="+mn-cs"/>
              </a:rPr>
              <a:t>García</a:t>
            </a:r>
            <a:r>
              <a:rPr lang="en-US" sz="1200" kern="1200" dirty="0">
                <a:solidFill>
                  <a:schemeClr val="tx1"/>
                </a:solidFill>
                <a:effectLst/>
                <a:latin typeface="+mn-lt"/>
                <a:ea typeface="+mn-ea"/>
                <a:cs typeface="+mn-cs"/>
              </a:rPr>
              <a:t> M. Is Chronic Obstructive Pulmonary Disease Caused by Wood Smoke a Different Phenotype or a Different Entity? </a:t>
            </a:r>
            <a:r>
              <a:rPr lang="es-UY" sz="1200" kern="1200" dirty="0">
                <a:solidFill>
                  <a:schemeClr val="tx1"/>
                </a:solidFill>
                <a:effectLst/>
                <a:latin typeface="+mn-lt"/>
                <a:ea typeface="+mn-ea"/>
                <a:cs typeface="+mn-cs"/>
              </a:rPr>
              <a:t>Arch Bronconeumol. 2016 Aug;52(8):425–31.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249. 	Ramírez-Venegas A, Torres-Duque CA, Guzmán-Bouilloud NE, González-García M, Sansores RH. </a:t>
            </a:r>
            <a:r>
              <a:rPr lang="en-US" sz="1200" kern="1200" dirty="0" err="1">
                <a:solidFill>
                  <a:schemeClr val="tx1"/>
                </a:solidFill>
                <a:effectLst/>
                <a:latin typeface="+mn-lt"/>
                <a:ea typeface="+mn-ea"/>
                <a:cs typeface="+mn-cs"/>
              </a:rPr>
              <a:t>SMALLa</a:t>
            </a:r>
            <a:r>
              <a:rPr lang="en-US" sz="1200" kern="1200" dirty="0">
                <a:solidFill>
                  <a:schemeClr val="tx1"/>
                </a:solidFill>
                <a:effectLst/>
                <a:latin typeface="+mn-lt"/>
                <a:ea typeface="+mn-ea"/>
                <a:cs typeface="+mn-cs"/>
              </a:rPr>
              <a:t> AIRWAY DISEASE IN COPD ASSOCIATED TO BIOMASS EXPOSURE. Rev Invest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2019 Feb 4;71(1):70–8.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250. 	Moreira MA, Barbosa MA, Queiroz MC, Antonelli M, Teixeira K, Torres PP, et al. </a:t>
            </a:r>
            <a:r>
              <a:rPr lang="en-US" sz="1200" kern="1200" dirty="0">
                <a:solidFill>
                  <a:schemeClr val="tx1"/>
                </a:solidFill>
                <a:effectLst/>
                <a:latin typeface="+mn-lt"/>
                <a:ea typeface="+mn-ea"/>
                <a:cs typeface="+mn-cs"/>
              </a:rPr>
              <a:t>Pulmonary changes on HRCT scans in nonsmoking females with COPD due to wood smoke exposure. J Bras </a:t>
            </a:r>
            <a:r>
              <a:rPr lang="en-US" sz="1200" kern="1200" dirty="0" err="1">
                <a:solidFill>
                  <a:schemeClr val="tx1"/>
                </a:solidFill>
                <a:effectLst/>
                <a:latin typeface="+mn-lt"/>
                <a:ea typeface="+mn-ea"/>
                <a:cs typeface="+mn-cs"/>
              </a:rPr>
              <a:t>Pneumol</a:t>
            </a:r>
            <a:r>
              <a:rPr lang="en-US" sz="1200" kern="1200" dirty="0">
                <a:solidFill>
                  <a:schemeClr val="tx1"/>
                </a:solidFill>
                <a:effectLst/>
                <a:latin typeface="+mn-lt"/>
                <a:ea typeface="+mn-ea"/>
                <a:cs typeface="+mn-cs"/>
              </a:rPr>
              <a:t>. 2013;39(2):155–63.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251. 	</a:t>
            </a:r>
            <a:r>
              <a:rPr lang="en-US" sz="1200" kern="1200" dirty="0" err="1">
                <a:solidFill>
                  <a:schemeClr val="tx1"/>
                </a:solidFill>
                <a:effectLst/>
                <a:latin typeface="+mn-lt"/>
                <a:ea typeface="+mn-ea"/>
                <a:cs typeface="+mn-cs"/>
              </a:rPr>
              <a:t>Nambu</a:t>
            </a:r>
            <a:r>
              <a:rPr lang="en-US" sz="1200" kern="1200" dirty="0">
                <a:solidFill>
                  <a:schemeClr val="tx1"/>
                </a:solidFill>
                <a:effectLst/>
                <a:latin typeface="+mn-lt"/>
                <a:ea typeface="+mn-ea"/>
                <a:cs typeface="+mn-cs"/>
              </a:rPr>
              <a:t> A, Zach J, Schroeder J, </a:t>
            </a:r>
            <a:r>
              <a:rPr lang="en-US" sz="1200" kern="1200" dirty="0" err="1">
                <a:solidFill>
                  <a:schemeClr val="tx1"/>
                </a:solidFill>
                <a:effectLst/>
                <a:latin typeface="+mn-lt"/>
                <a:ea typeface="+mn-ea"/>
                <a:cs typeface="+mn-cs"/>
              </a:rPr>
              <a:t>Jin</a:t>
            </a:r>
            <a:r>
              <a:rPr lang="en-US" sz="1200" kern="1200" dirty="0">
                <a:solidFill>
                  <a:schemeClr val="tx1"/>
                </a:solidFill>
                <a:effectLst/>
                <a:latin typeface="+mn-lt"/>
                <a:ea typeface="+mn-ea"/>
                <a:cs typeface="+mn-cs"/>
              </a:rPr>
              <a:t> G, Kim SS, Kim Y-I, et al. Quantitative computed tomography measurements to evaluate airway disease in chronic obstructive pulmonary disease: Relationship to physiological measurements, clinical index and visual assessment of airway disease.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Radiol</a:t>
            </a:r>
            <a:r>
              <a:rPr lang="en-US" sz="1200" kern="1200" dirty="0">
                <a:solidFill>
                  <a:schemeClr val="tx1"/>
                </a:solidFill>
                <a:effectLst/>
                <a:latin typeface="+mn-lt"/>
                <a:ea typeface="+mn-ea"/>
                <a:cs typeface="+mn-cs"/>
              </a:rPr>
              <a:t>. 2016 Nov;85(11):2144–51.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252. 	Lynch DA, Austin JHM, Hogg JC, </a:t>
            </a:r>
            <a:r>
              <a:rPr lang="en-US" sz="1200" kern="1200" dirty="0" err="1">
                <a:solidFill>
                  <a:schemeClr val="tx1"/>
                </a:solidFill>
                <a:effectLst/>
                <a:latin typeface="+mn-lt"/>
                <a:ea typeface="+mn-ea"/>
                <a:cs typeface="+mn-cs"/>
              </a:rPr>
              <a:t>Grenier</a:t>
            </a:r>
            <a:r>
              <a:rPr lang="en-US" sz="1200" kern="1200" dirty="0">
                <a:solidFill>
                  <a:schemeClr val="tx1"/>
                </a:solidFill>
                <a:effectLst/>
                <a:latin typeface="+mn-lt"/>
                <a:ea typeface="+mn-ea"/>
                <a:cs typeface="+mn-cs"/>
              </a:rPr>
              <a:t> PA, </a:t>
            </a:r>
            <a:r>
              <a:rPr lang="en-US" sz="1200" kern="1200" dirty="0" err="1">
                <a:solidFill>
                  <a:schemeClr val="tx1"/>
                </a:solidFill>
                <a:effectLst/>
                <a:latin typeface="+mn-lt"/>
                <a:ea typeface="+mn-ea"/>
                <a:cs typeface="+mn-cs"/>
              </a:rPr>
              <a:t>Kauczor</a:t>
            </a:r>
            <a:r>
              <a:rPr lang="en-US" sz="1200" kern="1200" dirty="0">
                <a:solidFill>
                  <a:schemeClr val="tx1"/>
                </a:solidFill>
                <a:effectLst/>
                <a:latin typeface="+mn-lt"/>
                <a:ea typeface="+mn-ea"/>
                <a:cs typeface="+mn-cs"/>
              </a:rPr>
              <a:t> H-U, </a:t>
            </a:r>
            <a:r>
              <a:rPr lang="en-US" sz="1200" kern="1200" dirty="0" err="1">
                <a:solidFill>
                  <a:schemeClr val="tx1"/>
                </a:solidFill>
                <a:effectLst/>
                <a:latin typeface="+mn-lt"/>
                <a:ea typeface="+mn-ea"/>
                <a:cs typeface="+mn-cs"/>
              </a:rPr>
              <a:t>Bankier</a:t>
            </a:r>
            <a:r>
              <a:rPr lang="en-US" sz="1200" kern="1200" dirty="0">
                <a:solidFill>
                  <a:schemeClr val="tx1"/>
                </a:solidFill>
                <a:effectLst/>
                <a:latin typeface="+mn-lt"/>
                <a:ea typeface="+mn-ea"/>
                <a:cs typeface="+mn-cs"/>
              </a:rPr>
              <a:t> AA, et al. CT-Definable Subtypes of Chronic Obstructive Pulmonary Disease: A Statement of the </a:t>
            </a:r>
            <a:r>
              <a:rPr lang="en-US" sz="1200" kern="1200" dirty="0" err="1">
                <a:solidFill>
                  <a:schemeClr val="tx1"/>
                </a:solidFill>
                <a:effectLst/>
                <a:latin typeface="+mn-lt"/>
                <a:ea typeface="+mn-ea"/>
                <a:cs typeface="+mn-cs"/>
              </a:rPr>
              <a:t>Fleischner</a:t>
            </a:r>
            <a:r>
              <a:rPr lang="en-US" sz="1200" kern="1200" dirty="0">
                <a:solidFill>
                  <a:schemeClr val="tx1"/>
                </a:solidFill>
                <a:effectLst/>
                <a:latin typeface="+mn-lt"/>
                <a:ea typeface="+mn-ea"/>
                <a:cs typeface="+mn-cs"/>
              </a:rPr>
              <a:t> Society. Radiology. 2015 Oct;277(1):192–205.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253. 	Schroeder JD, McKenzie AS, Zach JA, Wilson CG, Curran-Everett D, Stinson DS, et al. Relationships between airflow obstruction and quantitative CT measurements of emphysema, air trapping, and airways in subjects with and without chronic obstructive pulmonary disease. AJR Am J </a:t>
            </a:r>
            <a:r>
              <a:rPr lang="en-US" sz="1200" kern="1200" dirty="0" err="1">
                <a:solidFill>
                  <a:schemeClr val="tx1"/>
                </a:solidFill>
                <a:effectLst/>
                <a:latin typeface="+mn-lt"/>
                <a:ea typeface="+mn-ea"/>
                <a:cs typeface="+mn-cs"/>
              </a:rPr>
              <a:t>Roentgenol</a:t>
            </a:r>
            <a:r>
              <a:rPr lang="en-US" sz="1200" kern="1200" dirty="0">
                <a:solidFill>
                  <a:schemeClr val="tx1"/>
                </a:solidFill>
                <a:effectLst/>
                <a:latin typeface="+mn-lt"/>
                <a:ea typeface="+mn-ea"/>
                <a:cs typeface="+mn-cs"/>
              </a:rPr>
              <a:t>. 2013 Sep;201(3):460-70.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254. 	</a:t>
            </a:r>
            <a:r>
              <a:rPr lang="en-US" sz="1200" kern="1200" dirty="0" err="1">
                <a:solidFill>
                  <a:schemeClr val="tx1"/>
                </a:solidFill>
                <a:effectLst/>
                <a:latin typeface="+mn-lt"/>
                <a:ea typeface="+mn-ea"/>
                <a:cs typeface="+mn-cs"/>
              </a:rPr>
              <a:t>Xie</a:t>
            </a:r>
            <a:r>
              <a:rPr lang="en-US" sz="1200" kern="1200" dirty="0">
                <a:solidFill>
                  <a:schemeClr val="tx1"/>
                </a:solidFill>
                <a:effectLst/>
                <a:latin typeface="+mn-lt"/>
                <a:ea typeface="+mn-ea"/>
                <a:cs typeface="+mn-cs"/>
              </a:rPr>
              <a:t> X, de Jong PA, </a:t>
            </a:r>
            <a:r>
              <a:rPr lang="en-US" sz="1200" kern="1200" dirty="0" err="1">
                <a:solidFill>
                  <a:schemeClr val="tx1"/>
                </a:solidFill>
                <a:effectLst/>
                <a:latin typeface="+mn-lt"/>
                <a:ea typeface="+mn-ea"/>
                <a:cs typeface="+mn-cs"/>
              </a:rPr>
              <a:t>Oudkerk</a:t>
            </a:r>
            <a:r>
              <a:rPr lang="en-US" sz="1200" kern="1200" dirty="0">
                <a:solidFill>
                  <a:schemeClr val="tx1"/>
                </a:solidFill>
                <a:effectLst/>
                <a:latin typeface="+mn-lt"/>
                <a:ea typeface="+mn-ea"/>
                <a:cs typeface="+mn-cs"/>
              </a:rPr>
              <a:t> M, Wang Y, Ten </a:t>
            </a:r>
            <a:r>
              <a:rPr lang="en-US" sz="1200" kern="1200" dirty="0" err="1">
                <a:solidFill>
                  <a:schemeClr val="tx1"/>
                </a:solidFill>
                <a:effectLst/>
                <a:latin typeface="+mn-lt"/>
                <a:ea typeface="+mn-ea"/>
                <a:cs typeface="+mn-cs"/>
              </a:rPr>
              <a:t>Hacken</a:t>
            </a:r>
            <a:r>
              <a:rPr lang="en-US" sz="1200" kern="1200" dirty="0">
                <a:solidFill>
                  <a:schemeClr val="tx1"/>
                </a:solidFill>
                <a:effectLst/>
                <a:latin typeface="+mn-lt"/>
                <a:ea typeface="+mn-ea"/>
                <a:cs typeface="+mn-cs"/>
              </a:rPr>
              <a:t> NHT, Miao J, et al. Morphological measurements in computed tomography correlate with airflow obstruction in chronic obstructive pulmonary disease: systematic review and meta-analysis. </a:t>
            </a:r>
            <a:r>
              <a:rPr lang="es-UY" sz="1200" kern="1200" dirty="0">
                <a:solidFill>
                  <a:schemeClr val="tx1"/>
                </a:solidFill>
                <a:effectLst/>
                <a:latin typeface="+mn-lt"/>
                <a:ea typeface="+mn-ea"/>
                <a:cs typeface="+mn-cs"/>
              </a:rPr>
              <a:t>Eur Radiol. 2012 Oct;22(10):2085–93.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255. 	Díaz AA, Pinto-Plata V, Hernández C, Peña J, Ramos C, Díaz JC, et al. </a:t>
            </a:r>
            <a:r>
              <a:rPr lang="en-US" sz="1200" kern="1200" dirty="0">
                <a:solidFill>
                  <a:schemeClr val="tx1"/>
                </a:solidFill>
                <a:effectLst/>
                <a:latin typeface="+mn-lt"/>
                <a:ea typeface="+mn-ea"/>
                <a:cs typeface="+mn-cs"/>
              </a:rPr>
              <a:t>Emphysema and DLCO predict a clinically important difference for 6MWD decline in COPD.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2015 Jul;109(7):882–9.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256. 	</a:t>
            </a:r>
            <a:r>
              <a:rPr lang="en-US" sz="1200" kern="1200" dirty="0" err="1">
                <a:solidFill>
                  <a:schemeClr val="tx1"/>
                </a:solidFill>
                <a:effectLst/>
                <a:latin typeface="+mn-lt"/>
                <a:ea typeface="+mn-ea"/>
                <a:cs typeface="+mn-cs"/>
              </a:rPr>
              <a:t>Farkhooy</a:t>
            </a:r>
            <a:r>
              <a:rPr lang="en-US" sz="1200" kern="1200" dirty="0">
                <a:solidFill>
                  <a:schemeClr val="tx1"/>
                </a:solidFill>
                <a:effectLst/>
                <a:latin typeface="+mn-lt"/>
                <a:ea typeface="+mn-ea"/>
                <a:cs typeface="+mn-cs"/>
              </a:rPr>
              <a:t> A, Janson C, </a:t>
            </a:r>
            <a:r>
              <a:rPr lang="en-US" sz="1200" kern="1200" dirty="0" err="1">
                <a:solidFill>
                  <a:schemeClr val="tx1"/>
                </a:solidFill>
                <a:effectLst/>
                <a:latin typeface="+mn-lt"/>
                <a:ea typeface="+mn-ea"/>
                <a:cs typeface="+mn-cs"/>
              </a:rPr>
              <a:t>Arnardóttir</a:t>
            </a:r>
            <a:r>
              <a:rPr lang="en-US" sz="1200" kern="1200" dirty="0">
                <a:solidFill>
                  <a:schemeClr val="tx1"/>
                </a:solidFill>
                <a:effectLst/>
                <a:latin typeface="+mn-lt"/>
                <a:ea typeface="+mn-ea"/>
                <a:cs typeface="+mn-cs"/>
              </a:rPr>
              <a:t> RH, </a:t>
            </a:r>
            <a:r>
              <a:rPr lang="en-US" sz="1200" kern="1200" dirty="0" err="1">
                <a:solidFill>
                  <a:schemeClr val="tx1"/>
                </a:solidFill>
                <a:effectLst/>
                <a:latin typeface="+mn-lt"/>
                <a:ea typeface="+mn-ea"/>
                <a:cs typeface="+mn-cs"/>
              </a:rPr>
              <a:t>Emtner</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Hedenström</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Malinovschi</a:t>
            </a:r>
            <a:r>
              <a:rPr lang="en-US" sz="1200" kern="1200" dirty="0">
                <a:solidFill>
                  <a:schemeClr val="tx1"/>
                </a:solidFill>
                <a:effectLst/>
                <a:latin typeface="+mn-lt"/>
                <a:ea typeface="+mn-ea"/>
                <a:cs typeface="+mn-cs"/>
              </a:rPr>
              <a:t> A. Impaired Carbon Monoxide Diffusing Capacity is the strongest lung function predictor of decline in 12 minute-walking distance in COPD; a 5-year follow-up study. COPD. 2015 Jun 4;12(3):240–8.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257. 	</a:t>
            </a:r>
            <a:r>
              <a:rPr lang="en-US" sz="1200" kern="1200" dirty="0" err="1">
                <a:solidFill>
                  <a:schemeClr val="tx1"/>
                </a:solidFill>
                <a:effectLst/>
                <a:latin typeface="+mn-lt"/>
                <a:ea typeface="+mn-ea"/>
                <a:cs typeface="+mn-cs"/>
              </a:rPr>
              <a:t>Horita</a:t>
            </a:r>
            <a:r>
              <a:rPr lang="en-US" sz="1200" kern="1200" dirty="0">
                <a:solidFill>
                  <a:schemeClr val="tx1"/>
                </a:solidFill>
                <a:effectLst/>
                <a:latin typeface="+mn-lt"/>
                <a:ea typeface="+mn-ea"/>
                <a:cs typeface="+mn-cs"/>
              </a:rPr>
              <a:t> N, Miyazawa N, Kojima R, Inoue M, </a:t>
            </a:r>
            <a:r>
              <a:rPr lang="en-US" sz="1200" kern="1200" dirty="0" err="1">
                <a:solidFill>
                  <a:schemeClr val="tx1"/>
                </a:solidFill>
                <a:effectLst/>
                <a:latin typeface="+mn-lt"/>
                <a:ea typeface="+mn-ea"/>
                <a:cs typeface="+mn-cs"/>
              </a:rPr>
              <a:t>Ishigatsubo</a:t>
            </a:r>
            <a:r>
              <a:rPr lang="en-US" sz="1200" kern="1200" dirty="0">
                <a:solidFill>
                  <a:schemeClr val="tx1"/>
                </a:solidFill>
                <a:effectLst/>
                <a:latin typeface="+mn-lt"/>
                <a:ea typeface="+mn-ea"/>
                <a:cs typeface="+mn-cs"/>
              </a:rPr>
              <a:t> Y, Kaneko T. Minimum clinically important difference in diffusing capacity of the lungs for carbon monoxide among patients with severe and very severe chronic obstructive pulmonary disease. COPD. 2015 Feb 2;12(1):31–7.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258. 	</a:t>
            </a:r>
            <a:r>
              <a:rPr lang="en-US" sz="1200" kern="1200" dirty="0" err="1">
                <a:solidFill>
                  <a:schemeClr val="tx1"/>
                </a:solidFill>
                <a:effectLst/>
                <a:latin typeface="+mn-lt"/>
                <a:ea typeface="+mn-ea"/>
                <a:cs typeface="+mn-cs"/>
              </a:rPr>
              <a:t>Grydeland</a:t>
            </a:r>
            <a:r>
              <a:rPr lang="en-US" sz="1200" kern="1200" dirty="0">
                <a:solidFill>
                  <a:schemeClr val="tx1"/>
                </a:solidFill>
                <a:effectLst/>
                <a:latin typeface="+mn-lt"/>
                <a:ea typeface="+mn-ea"/>
                <a:cs typeface="+mn-cs"/>
              </a:rPr>
              <a:t> TB, Dirksen A, </a:t>
            </a:r>
            <a:r>
              <a:rPr lang="en-US" sz="1200" kern="1200" dirty="0" err="1">
                <a:solidFill>
                  <a:schemeClr val="tx1"/>
                </a:solidFill>
                <a:effectLst/>
                <a:latin typeface="+mn-lt"/>
                <a:ea typeface="+mn-ea"/>
                <a:cs typeface="+mn-cs"/>
              </a:rPr>
              <a:t>Coxson</a:t>
            </a:r>
            <a:r>
              <a:rPr lang="en-US" sz="1200" kern="1200" dirty="0">
                <a:solidFill>
                  <a:schemeClr val="tx1"/>
                </a:solidFill>
                <a:effectLst/>
                <a:latin typeface="+mn-lt"/>
                <a:ea typeface="+mn-ea"/>
                <a:cs typeface="+mn-cs"/>
              </a:rPr>
              <a:t> HO, Eagan TML, </a:t>
            </a:r>
            <a:r>
              <a:rPr lang="en-US" sz="1200" kern="1200" dirty="0" err="1">
                <a:solidFill>
                  <a:schemeClr val="tx1"/>
                </a:solidFill>
                <a:effectLst/>
                <a:latin typeface="+mn-lt"/>
                <a:ea typeface="+mn-ea"/>
                <a:cs typeface="+mn-cs"/>
              </a:rPr>
              <a:t>Thorsen</a:t>
            </a:r>
            <a:r>
              <a:rPr lang="en-US" sz="1200" kern="1200" dirty="0">
                <a:solidFill>
                  <a:schemeClr val="tx1"/>
                </a:solidFill>
                <a:effectLst/>
                <a:latin typeface="+mn-lt"/>
                <a:ea typeface="+mn-ea"/>
                <a:cs typeface="+mn-cs"/>
              </a:rPr>
              <a:t> E, Pillai SG, et al. Quantitative computed tomography measures of emphysema and airway wall thickness are related to respiratory symptoms.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2010 Feb 15;181(4):353–9.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259. 	</a:t>
            </a:r>
            <a:r>
              <a:rPr lang="en-US" sz="1200" kern="1200" dirty="0" err="1">
                <a:solidFill>
                  <a:schemeClr val="tx1"/>
                </a:solidFill>
                <a:effectLst/>
                <a:latin typeface="+mn-lt"/>
                <a:ea typeface="+mn-ea"/>
                <a:cs typeface="+mn-cs"/>
              </a:rPr>
              <a:t>Grydeland</a:t>
            </a:r>
            <a:r>
              <a:rPr lang="en-US" sz="1200" kern="1200" dirty="0">
                <a:solidFill>
                  <a:schemeClr val="tx1"/>
                </a:solidFill>
                <a:effectLst/>
                <a:latin typeface="+mn-lt"/>
                <a:ea typeface="+mn-ea"/>
                <a:cs typeface="+mn-cs"/>
              </a:rPr>
              <a:t> TB, </a:t>
            </a:r>
            <a:r>
              <a:rPr lang="en-US" sz="1200" kern="1200" dirty="0" err="1">
                <a:solidFill>
                  <a:schemeClr val="tx1"/>
                </a:solidFill>
                <a:effectLst/>
                <a:latin typeface="+mn-lt"/>
                <a:ea typeface="+mn-ea"/>
                <a:cs typeface="+mn-cs"/>
              </a:rPr>
              <a:t>Thorsen</a:t>
            </a:r>
            <a:r>
              <a:rPr lang="en-US" sz="1200" kern="1200" dirty="0">
                <a:solidFill>
                  <a:schemeClr val="tx1"/>
                </a:solidFill>
                <a:effectLst/>
                <a:latin typeface="+mn-lt"/>
                <a:ea typeface="+mn-ea"/>
                <a:cs typeface="+mn-cs"/>
              </a:rPr>
              <a:t> E, Dirksen A, Jensen R, </a:t>
            </a:r>
            <a:r>
              <a:rPr lang="en-US" sz="1200" kern="1200" dirty="0" err="1">
                <a:solidFill>
                  <a:schemeClr val="tx1"/>
                </a:solidFill>
                <a:effectLst/>
                <a:latin typeface="+mn-lt"/>
                <a:ea typeface="+mn-ea"/>
                <a:cs typeface="+mn-cs"/>
              </a:rPr>
              <a:t>Coxson</a:t>
            </a:r>
            <a:r>
              <a:rPr lang="en-US" sz="1200" kern="1200" dirty="0">
                <a:solidFill>
                  <a:schemeClr val="tx1"/>
                </a:solidFill>
                <a:effectLst/>
                <a:latin typeface="+mn-lt"/>
                <a:ea typeface="+mn-ea"/>
                <a:cs typeface="+mn-cs"/>
              </a:rPr>
              <a:t> HO, Pillai SG, et al. Quantitative CT measures of emphysema and airway wall thickness are related to D(L)CO. </a:t>
            </a:r>
            <a:r>
              <a:rPr lang="es-UY" sz="1200" kern="1200" dirty="0">
                <a:solidFill>
                  <a:schemeClr val="tx1"/>
                </a:solidFill>
                <a:effectLst/>
                <a:latin typeface="+mn-lt"/>
                <a:ea typeface="+mn-ea"/>
                <a:cs typeface="+mn-cs"/>
              </a:rPr>
              <a:t>Respir Med. 2011 Mar;105(3):343–51.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260. 	Celli BR, Cote CG, Marin JM, Casanova C, Montes de Oca M, Mendez RA, et al. </a:t>
            </a:r>
            <a:r>
              <a:rPr lang="en-US" sz="1200" kern="1200" dirty="0">
                <a:solidFill>
                  <a:schemeClr val="tx1"/>
                </a:solidFill>
                <a:effectLst/>
                <a:latin typeface="+mn-lt"/>
                <a:ea typeface="+mn-ea"/>
                <a:cs typeface="+mn-cs"/>
              </a:rPr>
              <a:t>The body-mass index, airflow obstruction, dyspnea, and exercise capacity index in chronic obstructive pulmonary disease.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2004 Mar 4;350(10):1005–12.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261. 	Marin JM, </a:t>
            </a:r>
            <a:r>
              <a:rPr lang="en-US" sz="1200" kern="1200" dirty="0" err="1">
                <a:solidFill>
                  <a:schemeClr val="tx1"/>
                </a:solidFill>
                <a:effectLst/>
                <a:latin typeface="+mn-lt"/>
                <a:ea typeface="+mn-ea"/>
                <a:cs typeface="+mn-cs"/>
              </a:rPr>
              <a:t>Alfageme</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Almagro</a:t>
            </a:r>
            <a:r>
              <a:rPr lang="en-US" sz="1200" kern="1200" dirty="0">
                <a:solidFill>
                  <a:schemeClr val="tx1"/>
                </a:solidFill>
                <a:effectLst/>
                <a:latin typeface="+mn-lt"/>
                <a:ea typeface="+mn-ea"/>
                <a:cs typeface="+mn-cs"/>
              </a:rPr>
              <a:t> P, Casanova C, Esteban C, </a:t>
            </a:r>
            <a:r>
              <a:rPr lang="en-US" sz="1200" kern="1200" dirty="0" err="1">
                <a:solidFill>
                  <a:schemeClr val="tx1"/>
                </a:solidFill>
                <a:effectLst/>
                <a:latin typeface="+mn-lt"/>
                <a:ea typeface="+mn-ea"/>
                <a:cs typeface="+mn-cs"/>
              </a:rPr>
              <a:t>Soler</a:t>
            </a:r>
            <a:r>
              <a:rPr lang="en-US" sz="1200" kern="1200" dirty="0">
                <a:solidFill>
                  <a:schemeClr val="tx1"/>
                </a:solidFill>
                <a:effectLst/>
                <a:latin typeface="+mn-lt"/>
                <a:ea typeface="+mn-ea"/>
                <a:cs typeface="+mn-cs"/>
              </a:rPr>
              <a:t>-Cataluña JJ, et al. Multicomponent indices to predict survival in COPD: the COCOMICS study.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2013 Aug;42(2):323–32.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262. 	</a:t>
            </a:r>
            <a:r>
              <a:rPr lang="en-US" sz="1200" kern="1200" dirty="0" err="1">
                <a:solidFill>
                  <a:schemeClr val="tx1"/>
                </a:solidFill>
                <a:effectLst/>
                <a:latin typeface="+mn-lt"/>
                <a:ea typeface="+mn-ea"/>
                <a:cs typeface="+mn-cs"/>
              </a:rPr>
              <a:t>Nonato</a:t>
            </a:r>
            <a:r>
              <a:rPr lang="en-US" sz="1200" kern="1200" dirty="0">
                <a:solidFill>
                  <a:schemeClr val="tx1"/>
                </a:solidFill>
                <a:effectLst/>
                <a:latin typeface="+mn-lt"/>
                <a:ea typeface="+mn-ea"/>
                <a:cs typeface="+mn-cs"/>
              </a:rPr>
              <a:t> NL, </a:t>
            </a:r>
            <a:r>
              <a:rPr lang="en-US" sz="1200" kern="1200" dirty="0" err="1">
                <a:solidFill>
                  <a:schemeClr val="tx1"/>
                </a:solidFill>
                <a:effectLst/>
                <a:latin typeface="+mn-lt"/>
                <a:ea typeface="+mn-ea"/>
                <a:cs typeface="+mn-cs"/>
              </a:rPr>
              <a:t>Díaz</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Nascimento</a:t>
            </a:r>
            <a:r>
              <a:rPr lang="en-US" sz="1200" kern="1200" dirty="0">
                <a:solidFill>
                  <a:schemeClr val="tx1"/>
                </a:solidFill>
                <a:effectLst/>
                <a:latin typeface="+mn-lt"/>
                <a:ea typeface="+mn-ea"/>
                <a:cs typeface="+mn-cs"/>
              </a:rPr>
              <a:t> OA, </a:t>
            </a:r>
            <a:r>
              <a:rPr lang="en-US" sz="1200" kern="1200" dirty="0" err="1">
                <a:solidFill>
                  <a:schemeClr val="tx1"/>
                </a:solidFill>
                <a:effectLst/>
                <a:latin typeface="+mn-lt"/>
                <a:ea typeface="+mn-ea"/>
                <a:cs typeface="+mn-cs"/>
              </a:rPr>
              <a:t>Dreyse</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Jardim</a:t>
            </a:r>
            <a:r>
              <a:rPr lang="en-US" sz="1200" kern="1200" dirty="0">
                <a:solidFill>
                  <a:schemeClr val="tx1"/>
                </a:solidFill>
                <a:effectLst/>
                <a:latin typeface="+mn-lt"/>
                <a:ea typeface="+mn-ea"/>
                <a:cs typeface="+mn-cs"/>
              </a:rPr>
              <a:t> JR, </a:t>
            </a:r>
            <a:r>
              <a:rPr lang="en-US" sz="1200" kern="1200" dirty="0" err="1">
                <a:solidFill>
                  <a:schemeClr val="tx1"/>
                </a:solidFill>
                <a:effectLst/>
                <a:latin typeface="+mn-lt"/>
                <a:ea typeface="+mn-ea"/>
                <a:cs typeface="+mn-cs"/>
              </a:rPr>
              <a:t>Lisboa</a:t>
            </a:r>
            <a:r>
              <a:rPr lang="en-US" sz="1200" kern="1200" dirty="0">
                <a:solidFill>
                  <a:schemeClr val="tx1"/>
                </a:solidFill>
                <a:effectLst/>
                <a:latin typeface="+mn-lt"/>
                <a:ea typeface="+mn-ea"/>
                <a:cs typeface="+mn-cs"/>
              </a:rPr>
              <a:t> C. Behavior of Quality of Life (SGRQ) in COPD Patients According to BODE Scores. Arch </a:t>
            </a:r>
            <a:r>
              <a:rPr lang="en-US" sz="1200" kern="1200" dirty="0" err="1">
                <a:solidFill>
                  <a:schemeClr val="tx1"/>
                </a:solidFill>
                <a:effectLst/>
                <a:latin typeface="+mn-lt"/>
                <a:ea typeface="+mn-ea"/>
                <a:cs typeface="+mn-cs"/>
              </a:rPr>
              <a:t>Bronconeumol</a:t>
            </a:r>
            <a:r>
              <a:rPr lang="en-US" sz="1200" kern="1200" dirty="0">
                <a:solidFill>
                  <a:schemeClr val="tx1"/>
                </a:solidFill>
                <a:effectLst/>
                <a:latin typeface="+mn-lt"/>
                <a:ea typeface="+mn-ea"/>
                <a:cs typeface="+mn-cs"/>
              </a:rPr>
              <a:t>. 2015 Jul;51(7):315–21.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263. 	Singh S, </a:t>
            </a:r>
            <a:r>
              <a:rPr lang="en-US" sz="1200" kern="1200" dirty="0" err="1">
                <a:solidFill>
                  <a:schemeClr val="tx1"/>
                </a:solidFill>
                <a:effectLst/>
                <a:latin typeface="+mn-lt"/>
                <a:ea typeface="+mn-ea"/>
                <a:cs typeface="+mn-cs"/>
              </a:rPr>
              <a:t>Daga</a:t>
            </a:r>
            <a:r>
              <a:rPr lang="en-US" sz="1200" kern="1200" dirty="0">
                <a:solidFill>
                  <a:schemeClr val="tx1"/>
                </a:solidFill>
                <a:effectLst/>
                <a:latin typeface="+mn-lt"/>
                <a:ea typeface="+mn-ea"/>
                <a:cs typeface="+mn-cs"/>
              </a:rPr>
              <a:t> MK, Hira HS, Kumar L, </a:t>
            </a:r>
            <a:r>
              <a:rPr lang="en-US" sz="1200" kern="1200" dirty="0" err="1">
                <a:solidFill>
                  <a:schemeClr val="tx1"/>
                </a:solidFill>
                <a:effectLst/>
                <a:latin typeface="+mn-lt"/>
                <a:ea typeface="+mn-ea"/>
                <a:cs typeface="+mn-cs"/>
              </a:rPr>
              <a:t>Mawari</a:t>
            </a:r>
            <a:r>
              <a:rPr lang="en-US" sz="1200" kern="1200" dirty="0">
                <a:solidFill>
                  <a:schemeClr val="tx1"/>
                </a:solidFill>
                <a:effectLst/>
                <a:latin typeface="+mn-lt"/>
                <a:ea typeface="+mn-ea"/>
                <a:cs typeface="+mn-cs"/>
              </a:rPr>
              <a:t> G. Correlation of chronic obstructive pulmonary disease assessment test and clinical chronic obstructive pulmonary disease questionnaire score with BODE index in patients of stable chronic obstructive pulmonary disease. Lung India. 2018;35(6):494–8.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264. 	Liu S-F, Tseng C-W, </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M-L, Wang C-C, Tseng C-C, Chin C-H, et al. The clinical COPD questionnaire correlated with BODE index-A cross-sectional study. </a:t>
            </a:r>
            <a:r>
              <a:rPr lang="en-US" sz="1200" kern="1200" dirty="0" err="1">
                <a:solidFill>
                  <a:schemeClr val="tx1"/>
                </a:solidFill>
                <a:effectLst/>
                <a:latin typeface="+mn-lt"/>
                <a:ea typeface="+mn-ea"/>
                <a:cs typeface="+mn-cs"/>
              </a:rPr>
              <a:t>ScientificWorldJournal</a:t>
            </a:r>
            <a:r>
              <a:rPr lang="en-US" sz="1200" kern="1200" dirty="0">
                <a:solidFill>
                  <a:schemeClr val="tx1"/>
                </a:solidFill>
                <a:effectLst/>
                <a:latin typeface="+mn-lt"/>
                <a:ea typeface="+mn-ea"/>
                <a:cs typeface="+mn-cs"/>
              </a:rPr>
              <a:t>. 2012;2012:361535.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265. 	Fermont JM, </a:t>
            </a:r>
            <a:r>
              <a:rPr lang="en-US" sz="1200" kern="1200" dirty="0" err="1">
                <a:solidFill>
                  <a:schemeClr val="tx1"/>
                </a:solidFill>
                <a:effectLst/>
                <a:latin typeface="+mn-lt"/>
                <a:ea typeface="+mn-ea"/>
                <a:cs typeface="+mn-cs"/>
              </a:rPr>
              <a:t>Masconi</a:t>
            </a:r>
            <a:r>
              <a:rPr lang="en-US" sz="1200" kern="1200" dirty="0">
                <a:solidFill>
                  <a:schemeClr val="tx1"/>
                </a:solidFill>
                <a:effectLst/>
                <a:latin typeface="+mn-lt"/>
                <a:ea typeface="+mn-ea"/>
                <a:cs typeface="+mn-cs"/>
              </a:rPr>
              <a:t> KL, Jensen MT, Ferrari R, Di Lorenzo VAP, </a:t>
            </a:r>
            <a:r>
              <a:rPr lang="en-US" sz="1200" kern="1200" dirty="0" err="1">
                <a:solidFill>
                  <a:schemeClr val="tx1"/>
                </a:solidFill>
                <a:effectLst/>
                <a:latin typeface="+mn-lt"/>
                <a:ea typeface="+mn-ea"/>
                <a:cs typeface="+mn-cs"/>
              </a:rPr>
              <a:t>Marott</a:t>
            </a:r>
            <a:r>
              <a:rPr lang="en-US" sz="1200" kern="1200" dirty="0">
                <a:solidFill>
                  <a:schemeClr val="tx1"/>
                </a:solidFill>
                <a:effectLst/>
                <a:latin typeface="+mn-lt"/>
                <a:ea typeface="+mn-ea"/>
                <a:cs typeface="+mn-cs"/>
              </a:rPr>
              <a:t> JM, et al. Biomarkers and clinical outcomes in COPD: a systematic review and meta-analysis. Thorax. 2019 May;74(5):439–46.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266. 	</a:t>
            </a:r>
            <a:r>
              <a:rPr lang="en-US" sz="1200" kern="1200" dirty="0" err="1">
                <a:solidFill>
                  <a:schemeClr val="tx1"/>
                </a:solidFill>
                <a:effectLst/>
                <a:latin typeface="+mn-lt"/>
                <a:ea typeface="+mn-ea"/>
                <a:cs typeface="+mn-cs"/>
              </a:rPr>
              <a:t>Valvi</a:t>
            </a:r>
            <a:r>
              <a:rPr lang="en-US" sz="1200" kern="1200" dirty="0">
                <a:solidFill>
                  <a:schemeClr val="tx1"/>
                </a:solidFill>
                <a:effectLst/>
                <a:latin typeface="+mn-lt"/>
                <a:ea typeface="+mn-ea"/>
                <a:cs typeface="+mn-cs"/>
              </a:rPr>
              <a:t> D, </a:t>
            </a:r>
            <a:r>
              <a:rPr lang="en-US" sz="1200" kern="1200" dirty="0" err="1">
                <a:solidFill>
                  <a:schemeClr val="tx1"/>
                </a:solidFill>
                <a:effectLst/>
                <a:latin typeface="+mn-lt"/>
                <a:ea typeface="+mn-ea"/>
                <a:cs typeface="+mn-cs"/>
              </a:rPr>
              <a:t>Mannino</a:t>
            </a:r>
            <a:r>
              <a:rPr lang="en-US" sz="1200" kern="1200" dirty="0">
                <a:solidFill>
                  <a:schemeClr val="tx1"/>
                </a:solidFill>
                <a:effectLst/>
                <a:latin typeface="+mn-lt"/>
                <a:ea typeface="+mn-ea"/>
                <a:cs typeface="+mn-cs"/>
              </a:rPr>
              <a:t> DM, </a:t>
            </a:r>
            <a:r>
              <a:rPr lang="en-US" sz="1200" kern="1200" dirty="0" err="1">
                <a:solidFill>
                  <a:schemeClr val="tx1"/>
                </a:solidFill>
                <a:effectLst/>
                <a:latin typeface="+mn-lt"/>
                <a:ea typeface="+mn-ea"/>
                <a:cs typeface="+mn-cs"/>
              </a:rPr>
              <a:t>Müllerova</a:t>
            </a:r>
            <a:r>
              <a:rPr lang="en-US" sz="1200" kern="1200" dirty="0">
                <a:solidFill>
                  <a:schemeClr val="tx1"/>
                </a:solidFill>
                <a:effectLst/>
                <a:latin typeface="+mn-lt"/>
                <a:ea typeface="+mn-ea"/>
                <a:cs typeface="+mn-cs"/>
              </a:rPr>
              <a:t> H, Tal-Singer R. Fibrinogen, chronic obstructive pulmonary disease (COPD) and outcomes in two United States cohorts.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2012 Mar;7:173–82.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267. 	Celli BR, </a:t>
            </a:r>
            <a:r>
              <a:rPr lang="en-US" sz="1200" kern="1200" dirty="0" err="1">
                <a:solidFill>
                  <a:schemeClr val="tx1"/>
                </a:solidFill>
                <a:effectLst/>
                <a:latin typeface="+mn-lt"/>
                <a:ea typeface="+mn-ea"/>
                <a:cs typeface="+mn-cs"/>
              </a:rPr>
              <a:t>Locantore</a:t>
            </a:r>
            <a:r>
              <a:rPr lang="en-US" sz="1200" kern="1200" dirty="0">
                <a:solidFill>
                  <a:schemeClr val="tx1"/>
                </a:solidFill>
                <a:effectLst/>
                <a:latin typeface="+mn-lt"/>
                <a:ea typeface="+mn-ea"/>
                <a:cs typeface="+mn-cs"/>
              </a:rPr>
              <a:t> N, Yates J, Tal-Singer R, Miller BE, Bakke P, et al. Inflammatory biomarkers improve clinical prediction of mortality in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2012 May 15;185(10):1065–72.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268. 	de </a:t>
            </a:r>
            <a:r>
              <a:rPr lang="en-US" sz="1200" kern="1200" dirty="0" err="1">
                <a:solidFill>
                  <a:schemeClr val="tx1"/>
                </a:solidFill>
                <a:effectLst/>
                <a:latin typeface="+mn-lt"/>
                <a:ea typeface="+mn-ea"/>
                <a:cs typeface="+mn-cs"/>
              </a:rPr>
              <a:t>Moraes</a:t>
            </a:r>
            <a:r>
              <a:rPr lang="en-US" sz="1200" kern="1200" dirty="0">
                <a:solidFill>
                  <a:schemeClr val="tx1"/>
                </a:solidFill>
                <a:effectLst/>
                <a:latin typeface="+mn-lt"/>
                <a:ea typeface="+mn-ea"/>
                <a:cs typeface="+mn-cs"/>
              </a:rPr>
              <a:t> MR, da Costa AC, </a:t>
            </a:r>
            <a:r>
              <a:rPr lang="en-US" sz="1200" kern="1200" dirty="0" err="1">
                <a:solidFill>
                  <a:schemeClr val="tx1"/>
                </a:solidFill>
                <a:effectLst/>
                <a:latin typeface="+mn-lt"/>
                <a:ea typeface="+mn-ea"/>
                <a:cs typeface="+mn-cs"/>
              </a:rPr>
              <a:t>Corrêa</a:t>
            </a:r>
            <a:r>
              <a:rPr lang="en-US" sz="1200" kern="1200" dirty="0">
                <a:solidFill>
                  <a:schemeClr val="tx1"/>
                </a:solidFill>
                <a:effectLst/>
                <a:latin typeface="+mn-lt"/>
                <a:ea typeface="+mn-ea"/>
                <a:cs typeface="+mn-cs"/>
              </a:rPr>
              <a:t> K de S, </a:t>
            </a:r>
            <a:r>
              <a:rPr lang="en-US" sz="1200" kern="1200" dirty="0" err="1">
                <a:solidFill>
                  <a:schemeClr val="tx1"/>
                </a:solidFill>
                <a:effectLst/>
                <a:latin typeface="+mn-lt"/>
                <a:ea typeface="+mn-ea"/>
                <a:cs typeface="+mn-cs"/>
              </a:rPr>
              <a:t>Junqueira-Kipnis</a:t>
            </a:r>
            <a:r>
              <a:rPr lang="en-US" sz="1200" kern="1200" dirty="0">
                <a:solidFill>
                  <a:schemeClr val="tx1"/>
                </a:solidFill>
                <a:effectLst/>
                <a:latin typeface="+mn-lt"/>
                <a:ea typeface="+mn-ea"/>
                <a:cs typeface="+mn-cs"/>
              </a:rPr>
              <a:t> AP, </a:t>
            </a:r>
            <a:r>
              <a:rPr lang="en-US" sz="1200" kern="1200" dirty="0" err="1">
                <a:solidFill>
                  <a:schemeClr val="tx1"/>
                </a:solidFill>
                <a:effectLst/>
                <a:latin typeface="+mn-lt"/>
                <a:ea typeface="+mn-ea"/>
                <a:cs typeface="+mn-cs"/>
              </a:rPr>
              <a:t>Rabahi</a:t>
            </a:r>
            <a:r>
              <a:rPr lang="en-US" sz="1200" kern="1200" dirty="0">
                <a:solidFill>
                  <a:schemeClr val="tx1"/>
                </a:solidFill>
                <a:effectLst/>
                <a:latin typeface="+mn-lt"/>
                <a:ea typeface="+mn-ea"/>
                <a:cs typeface="+mn-cs"/>
              </a:rPr>
              <a:t> MF. Interleukin-6 and interleukin-8 blood levels’ poor association with the severity and clinical profile of ex-smokers with COPD.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2014 Jul;9:735–43.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269. 	</a:t>
            </a:r>
            <a:r>
              <a:rPr lang="en-US" sz="1200" kern="1200" dirty="0" err="1">
                <a:solidFill>
                  <a:schemeClr val="tx1"/>
                </a:solidFill>
                <a:effectLst/>
                <a:latin typeface="+mn-lt"/>
                <a:ea typeface="+mn-ea"/>
                <a:cs typeface="+mn-cs"/>
              </a:rPr>
              <a:t>Leeming</a:t>
            </a:r>
            <a:r>
              <a:rPr lang="en-US" sz="1200" kern="1200" dirty="0">
                <a:solidFill>
                  <a:schemeClr val="tx1"/>
                </a:solidFill>
                <a:effectLst/>
                <a:latin typeface="+mn-lt"/>
                <a:ea typeface="+mn-ea"/>
                <a:cs typeface="+mn-cs"/>
              </a:rPr>
              <a:t> DJ, </a:t>
            </a:r>
            <a:r>
              <a:rPr lang="en-US" sz="1200" kern="1200" dirty="0" err="1">
                <a:solidFill>
                  <a:schemeClr val="tx1"/>
                </a:solidFill>
                <a:effectLst/>
                <a:latin typeface="+mn-lt"/>
                <a:ea typeface="+mn-ea"/>
                <a:cs typeface="+mn-cs"/>
              </a:rPr>
              <a:t>Byrjalsen</a:t>
            </a:r>
            <a:r>
              <a:rPr lang="en-US" sz="1200" kern="1200" dirty="0">
                <a:solidFill>
                  <a:schemeClr val="tx1"/>
                </a:solidFill>
                <a:effectLst/>
                <a:latin typeface="+mn-lt"/>
                <a:ea typeface="+mn-ea"/>
                <a:cs typeface="+mn-cs"/>
              </a:rPr>
              <a:t> I, Sand JMB, </a:t>
            </a:r>
            <a:r>
              <a:rPr lang="en-US" sz="1200" kern="1200" dirty="0" err="1">
                <a:solidFill>
                  <a:schemeClr val="tx1"/>
                </a:solidFill>
                <a:effectLst/>
                <a:latin typeface="+mn-lt"/>
                <a:ea typeface="+mn-ea"/>
                <a:cs typeface="+mn-cs"/>
              </a:rPr>
              <a:t>Bihlet</a:t>
            </a:r>
            <a:r>
              <a:rPr lang="en-US" sz="1200" kern="1200" dirty="0">
                <a:solidFill>
                  <a:schemeClr val="tx1"/>
                </a:solidFill>
                <a:effectLst/>
                <a:latin typeface="+mn-lt"/>
                <a:ea typeface="+mn-ea"/>
                <a:cs typeface="+mn-cs"/>
              </a:rPr>
              <a:t> AR, Lange P, Evaluation of COPD Longitudinally to Identify Surrogate Endpoints (ECLIPSE) study investigators R, et al. Biomarkers of collagen turnover are related to annual change in FEV1 in patients with chronic obstructive pulmonary disease within the ECLIPSE study. BMC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Med. 2017 Dec 4;17(1):164.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270. 	</a:t>
            </a:r>
            <a:r>
              <a:rPr lang="en-US" sz="1200" kern="1200" dirty="0" err="1">
                <a:solidFill>
                  <a:schemeClr val="tx1"/>
                </a:solidFill>
                <a:effectLst/>
                <a:latin typeface="+mn-lt"/>
                <a:ea typeface="+mn-ea"/>
                <a:cs typeface="+mn-cs"/>
              </a:rPr>
              <a:t>Rønnow</a:t>
            </a:r>
            <a:r>
              <a:rPr lang="en-US" sz="1200" kern="1200" dirty="0">
                <a:solidFill>
                  <a:schemeClr val="tx1"/>
                </a:solidFill>
                <a:effectLst/>
                <a:latin typeface="+mn-lt"/>
                <a:ea typeface="+mn-ea"/>
                <a:cs typeface="+mn-cs"/>
              </a:rPr>
              <a:t> SR, Sand JMB, </a:t>
            </a:r>
            <a:r>
              <a:rPr lang="en-US" sz="1200" kern="1200" dirty="0" err="1">
                <a:solidFill>
                  <a:schemeClr val="tx1"/>
                </a:solidFill>
                <a:effectLst/>
                <a:latin typeface="+mn-lt"/>
                <a:ea typeface="+mn-ea"/>
                <a:cs typeface="+mn-cs"/>
              </a:rPr>
              <a:t>Langholm</a:t>
            </a:r>
            <a:r>
              <a:rPr lang="en-US" sz="1200" kern="1200" dirty="0">
                <a:solidFill>
                  <a:schemeClr val="tx1"/>
                </a:solidFill>
                <a:effectLst/>
                <a:latin typeface="+mn-lt"/>
                <a:ea typeface="+mn-ea"/>
                <a:cs typeface="+mn-cs"/>
              </a:rPr>
              <a:t> LL, </a:t>
            </a:r>
            <a:r>
              <a:rPr lang="en-US" sz="1200" kern="1200" dirty="0" err="1">
                <a:solidFill>
                  <a:schemeClr val="tx1"/>
                </a:solidFill>
                <a:effectLst/>
                <a:latin typeface="+mn-lt"/>
                <a:ea typeface="+mn-ea"/>
                <a:cs typeface="+mn-cs"/>
              </a:rPr>
              <a:t>Manon</a:t>
            </a:r>
            <a:r>
              <a:rPr lang="en-US" sz="1200" kern="1200" dirty="0">
                <a:solidFill>
                  <a:schemeClr val="tx1"/>
                </a:solidFill>
                <a:effectLst/>
                <a:latin typeface="+mn-lt"/>
                <a:ea typeface="+mn-ea"/>
                <a:cs typeface="+mn-cs"/>
              </a:rPr>
              <a:t>-Jensen T, </a:t>
            </a:r>
            <a:r>
              <a:rPr lang="en-US" sz="1200" kern="1200" dirty="0" err="1">
                <a:solidFill>
                  <a:schemeClr val="tx1"/>
                </a:solidFill>
                <a:effectLst/>
                <a:latin typeface="+mn-lt"/>
                <a:ea typeface="+mn-ea"/>
                <a:cs typeface="+mn-cs"/>
              </a:rPr>
              <a:t>Karsdal</a:t>
            </a:r>
            <a:r>
              <a:rPr lang="en-US" sz="1200" kern="1200" dirty="0">
                <a:solidFill>
                  <a:schemeClr val="tx1"/>
                </a:solidFill>
                <a:effectLst/>
                <a:latin typeface="+mn-lt"/>
                <a:ea typeface="+mn-ea"/>
                <a:cs typeface="+mn-cs"/>
              </a:rPr>
              <a:t> MA, Tal-Singer R, et al. Type IV collagen turnover is predictive of mortality in COPD: a comparison to fibrinogen in a prospective analysis of the ECLIPSE cohort.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Res. 2019 Apr 1;20(1):63.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271. 	Chen Y-WR, Leung JM, Sin DD. A Systematic Review of Diagnostic Biomarkers of COPD Exacerbation. </a:t>
            </a:r>
            <a:r>
              <a:rPr lang="es-UY" sz="1200" kern="1200" dirty="0">
                <a:solidFill>
                  <a:schemeClr val="tx1"/>
                </a:solidFill>
                <a:effectLst/>
                <a:latin typeface="+mn-lt"/>
                <a:ea typeface="+mn-ea"/>
                <a:cs typeface="+mn-cs"/>
              </a:rPr>
              <a:t>Eickelberg O, editor. PLoS One. 2016 Jul 19;11(7):e0158843.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272. 	Menezes AMB, Pérez-Padilla R, Wehrmeister FC, Lopez-Varela MV, Muiño A, Valdivia G, et al. </a:t>
            </a:r>
            <a:r>
              <a:rPr lang="en-US" sz="1200" kern="1200" dirty="0">
                <a:solidFill>
                  <a:schemeClr val="tx1"/>
                </a:solidFill>
                <a:effectLst/>
                <a:latin typeface="+mn-lt"/>
                <a:ea typeface="+mn-ea"/>
                <a:cs typeface="+mn-cs"/>
              </a:rPr>
              <a:t>FEV1 Is a Better Predictor of Mortality than FVC: The PLATINO Cohort Study. </a:t>
            </a:r>
            <a:r>
              <a:rPr lang="en-US" sz="1200" kern="1200" dirty="0" err="1">
                <a:solidFill>
                  <a:schemeClr val="tx1"/>
                </a:solidFill>
                <a:effectLst/>
                <a:latin typeface="+mn-lt"/>
                <a:ea typeface="+mn-ea"/>
                <a:cs typeface="+mn-cs"/>
              </a:rPr>
              <a:t>Zulueta</a:t>
            </a:r>
            <a:r>
              <a:rPr lang="en-US" sz="1200" kern="1200" dirty="0">
                <a:solidFill>
                  <a:schemeClr val="tx1"/>
                </a:solidFill>
                <a:effectLst/>
                <a:latin typeface="+mn-lt"/>
                <a:ea typeface="+mn-ea"/>
                <a:cs typeface="+mn-cs"/>
              </a:rPr>
              <a:t> JJ, editor.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One. 2014 Oct 6;9(10):e109732.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273. 	</a:t>
            </a:r>
            <a:r>
              <a:rPr lang="en-US" sz="1200" kern="1200" dirty="0" err="1">
                <a:solidFill>
                  <a:schemeClr val="tx1"/>
                </a:solidFill>
                <a:effectLst/>
                <a:latin typeface="+mn-lt"/>
                <a:ea typeface="+mn-ea"/>
                <a:cs typeface="+mn-cs"/>
              </a:rPr>
              <a:t>Hajiro</a:t>
            </a:r>
            <a:r>
              <a:rPr lang="en-US" sz="1200" kern="1200" dirty="0">
                <a:solidFill>
                  <a:schemeClr val="tx1"/>
                </a:solidFill>
                <a:effectLst/>
                <a:latin typeface="+mn-lt"/>
                <a:ea typeface="+mn-ea"/>
                <a:cs typeface="+mn-cs"/>
              </a:rPr>
              <a:t> T, Nishimura K, </a:t>
            </a:r>
            <a:r>
              <a:rPr lang="en-US" sz="1200" kern="1200" dirty="0" err="1">
                <a:solidFill>
                  <a:schemeClr val="tx1"/>
                </a:solidFill>
                <a:effectLst/>
                <a:latin typeface="+mn-lt"/>
                <a:ea typeface="+mn-ea"/>
                <a:cs typeface="+mn-cs"/>
              </a:rPr>
              <a:t>Tsukino</a:t>
            </a:r>
            <a:r>
              <a:rPr lang="en-US" sz="1200" kern="1200" dirty="0">
                <a:solidFill>
                  <a:schemeClr val="tx1"/>
                </a:solidFill>
                <a:effectLst/>
                <a:latin typeface="+mn-lt"/>
                <a:ea typeface="+mn-ea"/>
                <a:cs typeface="+mn-cs"/>
              </a:rPr>
              <a:t> M, Ikeda A, Koyama H, Izumi T. Analysis of clinical methods used to evaluate dyspnea in patients with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1998 Oct;158(4):1185–9.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274. 	</a:t>
            </a:r>
            <a:r>
              <a:rPr lang="en-US" sz="1200" kern="1200" dirty="0" err="1">
                <a:solidFill>
                  <a:schemeClr val="tx1"/>
                </a:solidFill>
                <a:effectLst/>
                <a:latin typeface="+mn-lt"/>
                <a:ea typeface="+mn-ea"/>
                <a:cs typeface="+mn-cs"/>
              </a:rPr>
              <a:t>Lari</a:t>
            </a:r>
            <a:r>
              <a:rPr lang="en-US" sz="1200" kern="1200" dirty="0">
                <a:solidFill>
                  <a:schemeClr val="tx1"/>
                </a:solidFill>
                <a:effectLst/>
                <a:latin typeface="+mn-lt"/>
                <a:ea typeface="+mn-ea"/>
                <a:cs typeface="+mn-cs"/>
              </a:rPr>
              <a:t> SM, </a:t>
            </a:r>
            <a:r>
              <a:rPr lang="en-US" sz="1200" kern="1200" dirty="0" err="1">
                <a:solidFill>
                  <a:schemeClr val="tx1"/>
                </a:solidFill>
                <a:effectLst/>
                <a:latin typeface="+mn-lt"/>
                <a:ea typeface="+mn-ea"/>
                <a:cs typeface="+mn-cs"/>
              </a:rPr>
              <a:t>Ghobadi</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Attaran</a:t>
            </a:r>
            <a:r>
              <a:rPr lang="en-US" sz="1200" kern="1200" dirty="0">
                <a:solidFill>
                  <a:schemeClr val="tx1"/>
                </a:solidFill>
                <a:effectLst/>
                <a:latin typeface="+mn-lt"/>
                <a:ea typeface="+mn-ea"/>
                <a:cs typeface="+mn-cs"/>
              </a:rPr>
              <a:t> D, </a:t>
            </a:r>
            <a:r>
              <a:rPr lang="en-US" sz="1200" kern="1200" dirty="0" err="1">
                <a:solidFill>
                  <a:schemeClr val="tx1"/>
                </a:solidFill>
                <a:effectLst/>
                <a:latin typeface="+mn-lt"/>
                <a:ea typeface="+mn-ea"/>
                <a:cs typeface="+mn-cs"/>
              </a:rPr>
              <a:t>Mahmoodpour</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Shadkam</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Rostami</a:t>
            </a:r>
            <a:r>
              <a:rPr lang="en-US" sz="1200" kern="1200" dirty="0">
                <a:solidFill>
                  <a:schemeClr val="tx1"/>
                </a:solidFill>
                <a:effectLst/>
                <a:latin typeface="+mn-lt"/>
                <a:ea typeface="+mn-ea"/>
                <a:cs typeface="+mn-cs"/>
              </a:rPr>
              <a:t> M. COPD assessment test (CAT): simple tool for evaluating quality of life of chemical warfare patients with chronic obstructive pulmonary disease.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2014 Jan;8(1):116–23.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275. 	Jo YS, Yoon H Il, Kim DK, </a:t>
            </a:r>
            <a:r>
              <a:rPr lang="en-US" sz="1200" kern="1200" dirty="0" err="1">
                <a:solidFill>
                  <a:schemeClr val="tx1"/>
                </a:solidFill>
                <a:effectLst/>
                <a:latin typeface="+mn-lt"/>
                <a:ea typeface="+mn-ea"/>
                <a:cs typeface="+mn-cs"/>
              </a:rPr>
              <a:t>Yoo</a:t>
            </a:r>
            <a:r>
              <a:rPr lang="en-US" sz="1200" kern="1200" dirty="0">
                <a:solidFill>
                  <a:schemeClr val="tx1"/>
                </a:solidFill>
                <a:effectLst/>
                <a:latin typeface="+mn-lt"/>
                <a:ea typeface="+mn-ea"/>
                <a:cs typeface="+mn-cs"/>
              </a:rPr>
              <a:t> C-G, Lee C-H. Comparison of COPD Assessment Test and Clinical COPD Questionnaire to predict the risk of exacerbation.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2018 Dec;13:101–7.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276. 	Chuang M-L, Lin I-F, Lee C-Y. Clinical assessment tests in evaluating patients with chronic obstructive pulmonary disease. Medicine (Baltimore). 2016;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277. 	Wilke S, </a:t>
            </a:r>
            <a:r>
              <a:rPr lang="en-US" sz="1200" kern="1200" dirty="0" err="1">
                <a:solidFill>
                  <a:schemeClr val="tx1"/>
                </a:solidFill>
                <a:effectLst/>
                <a:latin typeface="+mn-lt"/>
                <a:ea typeface="+mn-ea"/>
                <a:cs typeface="+mn-cs"/>
              </a:rPr>
              <a:t>Smid</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Spruit</a:t>
            </a:r>
            <a:r>
              <a:rPr lang="en-US" sz="1200" kern="1200" dirty="0">
                <a:solidFill>
                  <a:schemeClr val="tx1"/>
                </a:solidFill>
                <a:effectLst/>
                <a:latin typeface="+mn-lt"/>
                <a:ea typeface="+mn-ea"/>
                <a:cs typeface="+mn-cs"/>
              </a:rPr>
              <a:t> MA, Janssen DJA, </a:t>
            </a:r>
            <a:r>
              <a:rPr lang="en-US" sz="1200" kern="1200" dirty="0" err="1">
                <a:solidFill>
                  <a:schemeClr val="tx1"/>
                </a:solidFill>
                <a:effectLst/>
                <a:latin typeface="+mn-lt"/>
                <a:ea typeface="+mn-ea"/>
                <a:cs typeface="+mn-cs"/>
              </a:rPr>
              <a:t>Muris</a:t>
            </a:r>
            <a:r>
              <a:rPr lang="en-US" sz="1200" kern="1200" dirty="0">
                <a:solidFill>
                  <a:schemeClr val="tx1"/>
                </a:solidFill>
                <a:effectLst/>
                <a:latin typeface="+mn-lt"/>
                <a:ea typeface="+mn-ea"/>
                <a:cs typeface="+mn-cs"/>
              </a:rPr>
              <a:t> JWM, van der </a:t>
            </a:r>
            <a:r>
              <a:rPr lang="en-US" sz="1200" kern="1200" dirty="0" err="1">
                <a:solidFill>
                  <a:schemeClr val="tx1"/>
                </a:solidFill>
                <a:effectLst/>
                <a:latin typeface="+mn-lt"/>
                <a:ea typeface="+mn-ea"/>
                <a:cs typeface="+mn-cs"/>
              </a:rPr>
              <a:t>Molen</a:t>
            </a:r>
            <a:r>
              <a:rPr lang="en-US" sz="1200" kern="1200" dirty="0">
                <a:solidFill>
                  <a:schemeClr val="tx1"/>
                </a:solidFill>
                <a:effectLst/>
                <a:latin typeface="+mn-lt"/>
                <a:ea typeface="+mn-ea"/>
                <a:cs typeface="+mn-cs"/>
              </a:rPr>
              <a:t> T, et al. The 2014 Updated GOLD Strategy: A Comparison of the Various Scenarios. Chronic </a:t>
            </a:r>
            <a:r>
              <a:rPr lang="en-US" sz="1200" kern="1200" dirty="0" err="1">
                <a:solidFill>
                  <a:schemeClr val="tx1"/>
                </a:solidFill>
                <a:effectLst/>
                <a:latin typeface="+mn-lt"/>
                <a:ea typeface="+mn-ea"/>
                <a:cs typeface="+mn-cs"/>
              </a:rPr>
              <a:t>Obstr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Dis (Miami, Fla). 2014 Sep 25;1(2):212–20.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278. 	</a:t>
            </a:r>
            <a:r>
              <a:rPr lang="en-US" sz="1200" kern="1200" dirty="0" err="1">
                <a:solidFill>
                  <a:schemeClr val="tx1"/>
                </a:solidFill>
                <a:effectLst/>
                <a:latin typeface="+mn-lt"/>
                <a:ea typeface="+mn-ea"/>
                <a:cs typeface="+mn-cs"/>
              </a:rPr>
              <a:t>Munari</a:t>
            </a:r>
            <a:r>
              <a:rPr lang="en-US" sz="1200" kern="1200" dirty="0">
                <a:solidFill>
                  <a:schemeClr val="tx1"/>
                </a:solidFill>
                <a:effectLst/>
                <a:latin typeface="+mn-lt"/>
                <a:ea typeface="+mn-ea"/>
                <a:cs typeface="+mn-cs"/>
              </a:rPr>
              <a:t> PT AB, </a:t>
            </a:r>
            <a:r>
              <a:rPr lang="en-US" sz="1200" kern="1200" dirty="0" err="1">
                <a:solidFill>
                  <a:schemeClr val="tx1"/>
                </a:solidFill>
                <a:effectLst/>
                <a:latin typeface="+mn-lt"/>
                <a:ea typeface="+mn-ea"/>
                <a:cs typeface="+mn-cs"/>
              </a:rPr>
              <a:t>Gulart</a:t>
            </a:r>
            <a:r>
              <a:rPr lang="en-US" sz="1200" kern="1200" dirty="0">
                <a:solidFill>
                  <a:schemeClr val="tx1"/>
                </a:solidFill>
                <a:effectLst/>
                <a:latin typeface="+mn-lt"/>
                <a:ea typeface="+mn-ea"/>
                <a:cs typeface="+mn-cs"/>
              </a:rPr>
              <a:t> AA, dos Santos K, </a:t>
            </a:r>
            <a:r>
              <a:rPr lang="en-US" sz="1200" kern="1200" dirty="0" err="1">
                <a:solidFill>
                  <a:schemeClr val="tx1"/>
                </a:solidFill>
                <a:effectLst/>
                <a:latin typeface="+mn-lt"/>
                <a:ea typeface="+mn-ea"/>
                <a:cs typeface="+mn-cs"/>
              </a:rPr>
              <a:t>Venâncio</a:t>
            </a:r>
            <a:r>
              <a:rPr lang="en-US" sz="1200" kern="1200" dirty="0">
                <a:solidFill>
                  <a:schemeClr val="tx1"/>
                </a:solidFill>
                <a:effectLst/>
                <a:latin typeface="+mn-lt"/>
                <a:ea typeface="+mn-ea"/>
                <a:cs typeface="+mn-cs"/>
              </a:rPr>
              <a:t> PT RS, </a:t>
            </a:r>
            <a:r>
              <a:rPr lang="en-US" sz="1200" kern="1200" dirty="0" err="1">
                <a:solidFill>
                  <a:schemeClr val="tx1"/>
                </a:solidFill>
                <a:effectLst/>
                <a:latin typeface="+mn-lt"/>
                <a:ea typeface="+mn-ea"/>
                <a:cs typeface="+mn-cs"/>
              </a:rPr>
              <a:t>Karloh</a:t>
            </a:r>
            <a:r>
              <a:rPr lang="en-US" sz="1200" kern="1200" dirty="0">
                <a:solidFill>
                  <a:schemeClr val="tx1"/>
                </a:solidFill>
                <a:effectLst/>
                <a:latin typeface="+mn-lt"/>
                <a:ea typeface="+mn-ea"/>
                <a:cs typeface="+mn-cs"/>
              </a:rPr>
              <a:t> M, Mayer AF. Modified Medical Research Council Dyspnea Scale in GOLD Classification Better Reflects Physical Activities of Daily Living.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279. 	Kim S, Oh J, Kim Y-I, Ban H-J, Kwon Y-S, Oh I-J, et al. Differences in classification of COPD group using COPD assessment test (CAT) or modified Medical Research Council (</a:t>
            </a:r>
            <a:r>
              <a:rPr lang="en-US" sz="1200" kern="1200" dirty="0" err="1">
                <a:solidFill>
                  <a:schemeClr val="tx1"/>
                </a:solidFill>
                <a:effectLst/>
                <a:latin typeface="+mn-lt"/>
                <a:ea typeface="+mn-ea"/>
                <a:cs typeface="+mn-cs"/>
              </a:rPr>
              <a:t>mMRC</a:t>
            </a:r>
            <a:r>
              <a:rPr lang="en-US" sz="1200" kern="1200" dirty="0">
                <a:solidFill>
                  <a:schemeClr val="tx1"/>
                </a:solidFill>
                <a:effectLst/>
                <a:latin typeface="+mn-lt"/>
                <a:ea typeface="+mn-ea"/>
                <a:cs typeface="+mn-cs"/>
              </a:rPr>
              <a:t>) dyspnea scores: a cross-sectional analyses. BMC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Med. 2013 Jun 3;13(1):35.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280. 	Rhee CK, Kim JW, Hwang Y Il, Lee JH, Jung KS, Lee MG, et al. Discrepancies between modified medical research council dyspnea score and COPD assessment test score in patients with COPD.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COPD. 2015;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281. 	Mittal R, Chhabra SK. GOLD Classification of COPD: Discordance in Criteria for Symptoms and Exacerbation Risk Assessment. COPD J Chronic </a:t>
            </a:r>
            <a:r>
              <a:rPr lang="en-US" sz="1200" kern="1200" dirty="0" err="1">
                <a:solidFill>
                  <a:schemeClr val="tx1"/>
                </a:solidFill>
                <a:effectLst/>
                <a:latin typeface="+mn-lt"/>
                <a:ea typeface="+mn-ea"/>
                <a:cs typeface="+mn-cs"/>
              </a:rPr>
              <a:t>Obstr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Dis. 2017; 14:1-6.</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282. 	Jones PW, </a:t>
            </a:r>
            <a:r>
              <a:rPr lang="en-US" sz="1200" kern="1200" dirty="0" err="1">
                <a:solidFill>
                  <a:schemeClr val="tx1"/>
                </a:solidFill>
                <a:effectLst/>
                <a:latin typeface="+mn-lt"/>
                <a:ea typeface="+mn-ea"/>
                <a:cs typeface="+mn-cs"/>
              </a:rPr>
              <a:t>Adamek</a:t>
            </a:r>
            <a:r>
              <a:rPr lang="en-US" sz="1200" kern="1200" dirty="0">
                <a:solidFill>
                  <a:schemeClr val="tx1"/>
                </a:solidFill>
                <a:effectLst/>
                <a:latin typeface="+mn-lt"/>
                <a:ea typeface="+mn-ea"/>
                <a:cs typeface="+mn-cs"/>
              </a:rPr>
              <a:t> L, Nadeau G, </a:t>
            </a:r>
            <a:r>
              <a:rPr lang="en-US" sz="1200" kern="1200" dirty="0" err="1">
                <a:solidFill>
                  <a:schemeClr val="tx1"/>
                </a:solidFill>
                <a:effectLst/>
                <a:latin typeface="+mn-lt"/>
                <a:ea typeface="+mn-ea"/>
                <a:cs typeface="+mn-cs"/>
              </a:rPr>
              <a:t>Banik</a:t>
            </a:r>
            <a:r>
              <a:rPr lang="en-US" sz="1200" kern="1200" dirty="0">
                <a:solidFill>
                  <a:schemeClr val="tx1"/>
                </a:solidFill>
                <a:effectLst/>
                <a:latin typeface="+mn-lt"/>
                <a:ea typeface="+mn-ea"/>
                <a:cs typeface="+mn-cs"/>
              </a:rPr>
              <a:t> N. Comparisons of health status scores with MRC grades in COPD: implications for the GOLD 2011 classification. </a:t>
            </a:r>
            <a:r>
              <a:rPr lang="es-UY" sz="1200" kern="1200" dirty="0">
                <a:solidFill>
                  <a:schemeClr val="tx1"/>
                </a:solidFill>
                <a:effectLst/>
                <a:latin typeface="+mn-lt"/>
                <a:ea typeface="+mn-ea"/>
                <a:cs typeface="+mn-cs"/>
              </a:rPr>
              <a:t>Eur Respir J. 2013 Sep;42(3):647–54.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283. 	Casanova C, Marin JM, Martinez-Gonzalez C, De Lucas-Ramos P, Mir-Viladrich I, Cosio B, et al. </a:t>
            </a:r>
            <a:r>
              <a:rPr lang="en-US" sz="1200" kern="1200" dirty="0">
                <a:solidFill>
                  <a:schemeClr val="tx1"/>
                </a:solidFill>
                <a:effectLst/>
                <a:latin typeface="+mn-lt"/>
                <a:ea typeface="+mn-ea"/>
                <a:cs typeface="+mn-cs"/>
              </a:rPr>
              <a:t>Differential effect of modified Medical Research Council Dyspnea, COPD Assessment Test, and Clinical COPD Questionnaire for symptoms evaluation within the new GOLD staging and mortality in COPD. </a:t>
            </a:r>
            <a:r>
              <a:rPr lang="es-UY" sz="1200" kern="1200" dirty="0">
                <a:solidFill>
                  <a:schemeClr val="tx1"/>
                </a:solidFill>
                <a:effectLst/>
                <a:latin typeface="+mn-lt"/>
                <a:ea typeface="+mn-ea"/>
                <a:cs typeface="+mn-cs"/>
              </a:rPr>
              <a:t>Chest. 2015; 148(1):159-168.</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284. 	de Torres JP, Marin JM, Martinez-Gonzalez C, de Lucas-Ramos P, Mir-Viladrich I, Cosio B, et al. </a:t>
            </a:r>
            <a:r>
              <a:rPr lang="en-US" sz="1200" kern="1200" dirty="0">
                <a:solidFill>
                  <a:schemeClr val="tx1"/>
                </a:solidFill>
                <a:effectLst/>
                <a:latin typeface="+mn-lt"/>
                <a:ea typeface="+mn-ea"/>
                <a:cs typeface="+mn-cs"/>
              </a:rPr>
              <a:t>Clinical Application of the COPD Assessment Test. Chest. 2014 Jul;146(1):111–22.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285. 	</a:t>
            </a:r>
            <a:r>
              <a:rPr lang="en-US" sz="1200" kern="1200" dirty="0" err="1">
                <a:solidFill>
                  <a:schemeClr val="tx1"/>
                </a:solidFill>
                <a:effectLst/>
                <a:latin typeface="+mn-lt"/>
                <a:ea typeface="+mn-ea"/>
                <a:cs typeface="+mn-cs"/>
              </a:rPr>
              <a:t>Karloh</a:t>
            </a:r>
            <a:r>
              <a:rPr lang="en-US" sz="1200" kern="1200" dirty="0">
                <a:solidFill>
                  <a:schemeClr val="tx1"/>
                </a:solidFill>
                <a:effectLst/>
                <a:latin typeface="+mn-lt"/>
                <a:ea typeface="+mn-ea"/>
                <a:cs typeface="+mn-cs"/>
              </a:rPr>
              <a:t> M, Mayer AF, </a:t>
            </a:r>
            <a:r>
              <a:rPr lang="en-US" sz="1200" kern="1200" dirty="0" err="1">
                <a:solidFill>
                  <a:schemeClr val="tx1"/>
                </a:solidFill>
                <a:effectLst/>
                <a:latin typeface="+mn-lt"/>
                <a:ea typeface="+mn-ea"/>
                <a:cs typeface="+mn-cs"/>
              </a:rPr>
              <a:t>Maurici</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Pizzichini</a:t>
            </a:r>
            <a:r>
              <a:rPr lang="en-US" sz="1200" kern="1200" dirty="0">
                <a:solidFill>
                  <a:schemeClr val="tx1"/>
                </a:solidFill>
                <a:effectLst/>
                <a:latin typeface="+mn-lt"/>
                <a:ea typeface="+mn-ea"/>
                <a:cs typeface="+mn-cs"/>
              </a:rPr>
              <a:t> MMM, Jones PW, </a:t>
            </a:r>
            <a:r>
              <a:rPr lang="en-US" sz="1200" kern="1200" dirty="0" err="1">
                <a:solidFill>
                  <a:schemeClr val="tx1"/>
                </a:solidFill>
                <a:effectLst/>
                <a:latin typeface="+mn-lt"/>
                <a:ea typeface="+mn-ea"/>
                <a:cs typeface="+mn-cs"/>
              </a:rPr>
              <a:t>Pizzichini</a:t>
            </a:r>
            <a:r>
              <a:rPr lang="en-US" sz="1200" kern="1200" dirty="0">
                <a:solidFill>
                  <a:schemeClr val="tx1"/>
                </a:solidFill>
                <a:effectLst/>
                <a:latin typeface="+mn-lt"/>
                <a:ea typeface="+mn-ea"/>
                <a:cs typeface="+mn-cs"/>
              </a:rPr>
              <a:t> E. The COPD assessment test: What do we know so far? A systematic review and meta-analysis about clinical outcomes prediction and classification of patients into gold stages. Chest. 2016; 149(2):413-425.</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286. 	Jones PW, </a:t>
            </a:r>
            <a:r>
              <a:rPr lang="en-US" sz="1200" kern="1200" dirty="0" err="1">
                <a:solidFill>
                  <a:schemeClr val="tx1"/>
                </a:solidFill>
                <a:effectLst/>
                <a:latin typeface="+mn-lt"/>
                <a:ea typeface="+mn-ea"/>
                <a:cs typeface="+mn-cs"/>
              </a:rPr>
              <a:t>Adamek</a:t>
            </a:r>
            <a:r>
              <a:rPr lang="en-US" sz="1200" kern="1200" dirty="0">
                <a:solidFill>
                  <a:schemeClr val="tx1"/>
                </a:solidFill>
                <a:effectLst/>
                <a:latin typeface="+mn-lt"/>
                <a:ea typeface="+mn-ea"/>
                <a:cs typeface="+mn-cs"/>
              </a:rPr>
              <a:t> L, Nadeau G, </a:t>
            </a:r>
            <a:r>
              <a:rPr lang="en-US" sz="1200" kern="1200" dirty="0" err="1">
                <a:solidFill>
                  <a:schemeClr val="tx1"/>
                </a:solidFill>
                <a:effectLst/>
                <a:latin typeface="+mn-lt"/>
                <a:ea typeface="+mn-ea"/>
                <a:cs typeface="+mn-cs"/>
              </a:rPr>
              <a:t>Banik</a:t>
            </a:r>
            <a:r>
              <a:rPr lang="en-US" sz="1200" kern="1200" dirty="0">
                <a:solidFill>
                  <a:schemeClr val="tx1"/>
                </a:solidFill>
                <a:effectLst/>
                <a:latin typeface="+mn-lt"/>
                <a:ea typeface="+mn-ea"/>
                <a:cs typeface="+mn-cs"/>
              </a:rPr>
              <a:t> N. Comparisons of health status scores with MRC grades in COPD: Implications for the GOLD 2011 classification. </a:t>
            </a:r>
            <a:r>
              <a:rPr lang="es-UY" sz="1200" kern="1200" dirty="0">
                <a:solidFill>
                  <a:schemeClr val="tx1"/>
                </a:solidFill>
                <a:effectLst/>
                <a:latin typeface="+mn-lt"/>
                <a:ea typeface="+mn-ea"/>
                <a:cs typeface="+mn-cs"/>
              </a:rPr>
              <a:t>Eur Respir J. 2013;42(3):647-654.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287. 	De Torres JP, Marin JM, Martinez-Gonzalez C, De Lucas-Ramos P, Mir-Viladrich I, Cosio B, et al. </a:t>
            </a:r>
            <a:r>
              <a:rPr lang="en-US" sz="1200" kern="1200" dirty="0">
                <a:solidFill>
                  <a:schemeClr val="tx1"/>
                </a:solidFill>
                <a:effectLst/>
                <a:latin typeface="+mn-lt"/>
                <a:ea typeface="+mn-ea"/>
                <a:cs typeface="+mn-cs"/>
              </a:rPr>
              <a:t>Clinical application of the COPD assessment test: Longitudinal data from the COPD history assessment in Spain (CHAIN) Cohort. </a:t>
            </a:r>
            <a:r>
              <a:rPr lang="es-UY" sz="1200" kern="1200" dirty="0">
                <a:solidFill>
                  <a:schemeClr val="tx1"/>
                </a:solidFill>
                <a:effectLst/>
                <a:latin typeface="+mn-lt"/>
                <a:ea typeface="+mn-ea"/>
                <a:cs typeface="+mn-cs"/>
              </a:rPr>
              <a:t>Chest. 2014;146(1):111-122.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288. 	Casanova C, Marin JM, Martinez-Gonzalez C, de Lucas-Ramos P, Mir-Viladrich I, Cosio B, et al. </a:t>
            </a:r>
            <a:r>
              <a:rPr lang="en-US" sz="1200" kern="1200" dirty="0">
                <a:solidFill>
                  <a:schemeClr val="tx1"/>
                </a:solidFill>
                <a:effectLst/>
                <a:latin typeface="+mn-lt"/>
                <a:ea typeface="+mn-ea"/>
                <a:cs typeface="+mn-cs"/>
              </a:rPr>
              <a:t>Differential Effect of Modified Medical Research Council Dyspnea, COPD Assessment Test, and Clinical COPD Questionnaire for Symptoms Evaluation Within the New GOLD Staging and Mortality in COPD. Chest. 2015 Jul;148(1):159–68.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289. 	Sin DD, </a:t>
            </a:r>
            <a:r>
              <a:rPr lang="en-US" sz="1200" kern="1200" dirty="0" err="1">
                <a:solidFill>
                  <a:schemeClr val="tx1"/>
                </a:solidFill>
                <a:effectLst/>
                <a:latin typeface="+mn-lt"/>
                <a:ea typeface="+mn-ea"/>
                <a:cs typeface="+mn-cs"/>
              </a:rPr>
              <a:t>Anthonisen</a:t>
            </a:r>
            <a:r>
              <a:rPr lang="en-US" sz="1200" kern="1200" dirty="0">
                <a:solidFill>
                  <a:schemeClr val="tx1"/>
                </a:solidFill>
                <a:effectLst/>
                <a:latin typeface="+mn-lt"/>
                <a:ea typeface="+mn-ea"/>
                <a:cs typeface="+mn-cs"/>
              </a:rPr>
              <a:t> NR, Soriano JB, </a:t>
            </a:r>
            <a:r>
              <a:rPr lang="en-US" sz="1200" kern="1200" dirty="0" err="1">
                <a:solidFill>
                  <a:schemeClr val="tx1"/>
                </a:solidFill>
                <a:effectLst/>
                <a:latin typeface="+mn-lt"/>
                <a:ea typeface="+mn-ea"/>
                <a:cs typeface="+mn-cs"/>
              </a:rPr>
              <a:t>Agusti</a:t>
            </a:r>
            <a:r>
              <a:rPr lang="en-US" sz="1200" kern="1200" dirty="0">
                <a:solidFill>
                  <a:schemeClr val="tx1"/>
                </a:solidFill>
                <a:effectLst/>
                <a:latin typeface="+mn-lt"/>
                <a:ea typeface="+mn-ea"/>
                <a:cs typeface="+mn-cs"/>
              </a:rPr>
              <a:t> AG. Mortality in COPD: Role of comorbidities.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2006 Dec;28(6):1245–57.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290. 	Carlin BW. COPD and associated comorbidities: a review of current diagnosis and treatment. Postgrad Med. 2012 Jul;124(4):225–40.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291. 	Patel ARC, Hurst JR. </a:t>
            </a:r>
            <a:r>
              <a:rPr lang="en-US" sz="1200" kern="1200" dirty="0" err="1">
                <a:solidFill>
                  <a:schemeClr val="tx1"/>
                </a:solidFill>
                <a:effectLst/>
                <a:latin typeface="+mn-lt"/>
                <a:ea typeface="+mn-ea"/>
                <a:cs typeface="+mn-cs"/>
              </a:rPr>
              <a:t>Extrapulmonary</a:t>
            </a:r>
            <a:r>
              <a:rPr lang="en-US" sz="1200" kern="1200" dirty="0">
                <a:solidFill>
                  <a:schemeClr val="tx1"/>
                </a:solidFill>
                <a:effectLst/>
                <a:latin typeface="+mn-lt"/>
                <a:ea typeface="+mn-ea"/>
                <a:cs typeface="+mn-cs"/>
              </a:rPr>
              <a:t> comorbidities in chronic obstructive pulmonary disease: state of the art. Expert Rev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2011 Oct;5(5):647–62.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292. 	Holguin F, </a:t>
            </a:r>
            <a:r>
              <a:rPr lang="en-US" sz="1200" kern="1200" dirty="0" err="1">
                <a:solidFill>
                  <a:schemeClr val="tx1"/>
                </a:solidFill>
                <a:effectLst/>
                <a:latin typeface="+mn-lt"/>
                <a:ea typeface="+mn-ea"/>
                <a:cs typeface="+mn-cs"/>
              </a:rPr>
              <a:t>Folch</a:t>
            </a:r>
            <a:r>
              <a:rPr lang="en-US" sz="1200" kern="1200" dirty="0">
                <a:solidFill>
                  <a:schemeClr val="tx1"/>
                </a:solidFill>
                <a:effectLst/>
                <a:latin typeface="+mn-lt"/>
                <a:ea typeface="+mn-ea"/>
                <a:cs typeface="+mn-cs"/>
              </a:rPr>
              <a:t> E, Redd SC, </a:t>
            </a:r>
            <a:r>
              <a:rPr lang="en-US" sz="1200" kern="1200" dirty="0" err="1">
                <a:solidFill>
                  <a:schemeClr val="tx1"/>
                </a:solidFill>
                <a:effectLst/>
                <a:latin typeface="+mn-lt"/>
                <a:ea typeface="+mn-ea"/>
                <a:cs typeface="+mn-cs"/>
              </a:rPr>
              <a:t>Mannino</a:t>
            </a:r>
            <a:r>
              <a:rPr lang="en-US" sz="1200" kern="1200" dirty="0">
                <a:solidFill>
                  <a:schemeClr val="tx1"/>
                </a:solidFill>
                <a:effectLst/>
                <a:latin typeface="+mn-lt"/>
                <a:ea typeface="+mn-ea"/>
                <a:cs typeface="+mn-cs"/>
              </a:rPr>
              <a:t> DM. Comorbidity and mortality in COPD-related hospitalizations in the United States, 1979 to 2001. Chest. 2005 Oct;128(4):2005–11.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293. 	</a:t>
            </a:r>
            <a:r>
              <a:rPr lang="en-US" sz="1200" kern="1200" dirty="0" err="1">
                <a:solidFill>
                  <a:schemeClr val="tx1"/>
                </a:solidFill>
                <a:effectLst/>
                <a:latin typeface="+mn-lt"/>
                <a:ea typeface="+mn-ea"/>
                <a:cs typeface="+mn-cs"/>
              </a:rPr>
              <a:t>Burgel</a:t>
            </a:r>
            <a:r>
              <a:rPr lang="en-US" sz="1200" kern="1200" dirty="0">
                <a:solidFill>
                  <a:schemeClr val="tx1"/>
                </a:solidFill>
                <a:effectLst/>
                <a:latin typeface="+mn-lt"/>
                <a:ea typeface="+mn-ea"/>
                <a:cs typeface="+mn-cs"/>
              </a:rPr>
              <a:t> P-R, Escamilla R, Perez T, </a:t>
            </a:r>
            <a:r>
              <a:rPr lang="en-US" sz="1200" kern="1200" dirty="0" err="1">
                <a:solidFill>
                  <a:schemeClr val="tx1"/>
                </a:solidFill>
                <a:effectLst/>
                <a:latin typeface="+mn-lt"/>
                <a:ea typeface="+mn-ea"/>
                <a:cs typeface="+mn-cs"/>
              </a:rPr>
              <a:t>Carré</a:t>
            </a:r>
            <a:r>
              <a:rPr lang="en-US" sz="1200" kern="1200" dirty="0">
                <a:solidFill>
                  <a:schemeClr val="tx1"/>
                </a:solidFill>
                <a:effectLst/>
                <a:latin typeface="+mn-lt"/>
                <a:ea typeface="+mn-ea"/>
                <a:cs typeface="+mn-cs"/>
              </a:rPr>
              <a:t> P, </a:t>
            </a:r>
            <a:r>
              <a:rPr lang="en-US" sz="1200" kern="1200" dirty="0" err="1">
                <a:solidFill>
                  <a:schemeClr val="tx1"/>
                </a:solidFill>
                <a:effectLst/>
                <a:latin typeface="+mn-lt"/>
                <a:ea typeface="+mn-ea"/>
                <a:cs typeface="+mn-cs"/>
              </a:rPr>
              <a:t>Caillaud</a:t>
            </a:r>
            <a:r>
              <a:rPr lang="en-US" sz="1200" kern="1200" dirty="0">
                <a:solidFill>
                  <a:schemeClr val="tx1"/>
                </a:solidFill>
                <a:effectLst/>
                <a:latin typeface="+mn-lt"/>
                <a:ea typeface="+mn-ea"/>
                <a:cs typeface="+mn-cs"/>
              </a:rPr>
              <a:t> D, </a:t>
            </a:r>
            <a:r>
              <a:rPr lang="en-US" sz="1200" kern="1200" dirty="0" err="1">
                <a:solidFill>
                  <a:schemeClr val="tx1"/>
                </a:solidFill>
                <a:effectLst/>
                <a:latin typeface="+mn-lt"/>
                <a:ea typeface="+mn-ea"/>
                <a:cs typeface="+mn-cs"/>
              </a:rPr>
              <a:t>Chanez</a:t>
            </a:r>
            <a:r>
              <a:rPr lang="en-US" sz="1200" kern="1200" dirty="0">
                <a:solidFill>
                  <a:schemeClr val="tx1"/>
                </a:solidFill>
                <a:effectLst/>
                <a:latin typeface="+mn-lt"/>
                <a:ea typeface="+mn-ea"/>
                <a:cs typeface="+mn-cs"/>
              </a:rPr>
              <a:t> P, et al. Impact of comorbidities on COPD-specific health-related quality of life. </a:t>
            </a:r>
            <a:r>
              <a:rPr lang="es-UY" sz="1200" kern="1200" dirty="0">
                <a:solidFill>
                  <a:schemeClr val="tx1"/>
                </a:solidFill>
                <a:effectLst/>
                <a:latin typeface="+mn-lt"/>
                <a:ea typeface="+mn-ea"/>
                <a:cs typeface="+mn-cs"/>
              </a:rPr>
              <a:t>Respir Med. 2013 Feb;107(2):233–41.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294. 	López Varela MV, Montes de Oca M, Halbert R, Muiño A, Tálamo C, Pérez-Padilla R, et al. </a:t>
            </a:r>
            <a:r>
              <a:rPr lang="en-US" sz="1200" kern="1200" dirty="0">
                <a:solidFill>
                  <a:schemeClr val="tx1"/>
                </a:solidFill>
                <a:effectLst/>
                <a:latin typeface="+mn-lt"/>
                <a:ea typeface="+mn-ea"/>
                <a:cs typeface="+mn-cs"/>
              </a:rPr>
              <a:t>Comorbidities and health status in individuals with and without COPD in five </a:t>
            </a:r>
            <a:r>
              <a:rPr lang="en-US" sz="1200" kern="1200" dirty="0" err="1">
                <a:solidFill>
                  <a:schemeClr val="tx1"/>
                </a:solidFill>
                <a:effectLst/>
                <a:latin typeface="+mn-lt"/>
                <a:ea typeface="+mn-ea"/>
                <a:cs typeface="+mn-cs"/>
              </a:rPr>
              <a:t>latin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american</a:t>
            </a:r>
            <a:r>
              <a:rPr lang="en-US" sz="1200" kern="1200" dirty="0">
                <a:solidFill>
                  <a:schemeClr val="tx1"/>
                </a:solidFill>
                <a:effectLst/>
                <a:latin typeface="+mn-lt"/>
                <a:ea typeface="+mn-ea"/>
                <a:cs typeface="+mn-cs"/>
              </a:rPr>
              <a:t> cities: the PLATINO study. Arch </a:t>
            </a:r>
            <a:r>
              <a:rPr lang="en-US" sz="1200" kern="1200" dirty="0" err="1">
                <a:solidFill>
                  <a:schemeClr val="tx1"/>
                </a:solidFill>
                <a:effectLst/>
                <a:latin typeface="+mn-lt"/>
                <a:ea typeface="+mn-ea"/>
                <a:cs typeface="+mn-cs"/>
              </a:rPr>
              <a:t>Bronconeumol</a:t>
            </a:r>
            <a:r>
              <a:rPr lang="en-US" sz="1200" kern="1200" dirty="0">
                <a:solidFill>
                  <a:schemeClr val="tx1"/>
                </a:solidFill>
                <a:effectLst/>
                <a:latin typeface="+mn-lt"/>
                <a:ea typeface="+mn-ea"/>
                <a:cs typeface="+mn-cs"/>
              </a:rPr>
              <a:t>. 2013 Nov;49(11):468–74.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295. 	</a:t>
            </a:r>
            <a:r>
              <a:rPr lang="en-US" sz="1200" kern="1200" dirty="0" err="1">
                <a:solidFill>
                  <a:schemeClr val="tx1"/>
                </a:solidFill>
                <a:effectLst/>
                <a:latin typeface="+mn-lt"/>
                <a:ea typeface="+mn-ea"/>
                <a:cs typeface="+mn-cs"/>
              </a:rPr>
              <a:t>Sievi</a:t>
            </a:r>
            <a:r>
              <a:rPr lang="en-US" sz="1200" kern="1200" dirty="0">
                <a:solidFill>
                  <a:schemeClr val="tx1"/>
                </a:solidFill>
                <a:effectLst/>
                <a:latin typeface="+mn-lt"/>
                <a:ea typeface="+mn-ea"/>
                <a:cs typeface="+mn-cs"/>
              </a:rPr>
              <a:t> NA, </a:t>
            </a:r>
            <a:r>
              <a:rPr lang="en-US" sz="1200" kern="1200" dirty="0" err="1">
                <a:solidFill>
                  <a:schemeClr val="tx1"/>
                </a:solidFill>
                <a:effectLst/>
                <a:latin typeface="+mn-lt"/>
                <a:ea typeface="+mn-ea"/>
                <a:cs typeface="+mn-cs"/>
              </a:rPr>
              <a:t>Senn</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Brack</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Brutsche</a:t>
            </a:r>
            <a:r>
              <a:rPr lang="en-US" sz="1200" kern="1200" dirty="0">
                <a:solidFill>
                  <a:schemeClr val="tx1"/>
                </a:solidFill>
                <a:effectLst/>
                <a:latin typeface="+mn-lt"/>
                <a:ea typeface="+mn-ea"/>
                <a:cs typeface="+mn-cs"/>
              </a:rPr>
              <a:t> MH, Frey M, </a:t>
            </a:r>
            <a:r>
              <a:rPr lang="en-US" sz="1200" kern="1200" dirty="0" err="1">
                <a:solidFill>
                  <a:schemeClr val="tx1"/>
                </a:solidFill>
                <a:effectLst/>
                <a:latin typeface="+mn-lt"/>
                <a:ea typeface="+mn-ea"/>
                <a:cs typeface="+mn-cs"/>
              </a:rPr>
              <a:t>Irani</a:t>
            </a:r>
            <a:r>
              <a:rPr lang="en-US" sz="1200" kern="1200" dirty="0">
                <a:solidFill>
                  <a:schemeClr val="tx1"/>
                </a:solidFill>
                <a:effectLst/>
                <a:latin typeface="+mn-lt"/>
                <a:ea typeface="+mn-ea"/>
                <a:cs typeface="+mn-cs"/>
              </a:rPr>
              <a:t> S, et al. Impact of comorbidities on physical activity in COPD. </a:t>
            </a:r>
            <a:r>
              <a:rPr lang="en-US" sz="1200" kern="1200" dirty="0" err="1">
                <a:solidFill>
                  <a:schemeClr val="tx1"/>
                </a:solidFill>
                <a:effectLst/>
                <a:latin typeface="+mn-lt"/>
                <a:ea typeface="+mn-ea"/>
                <a:cs typeface="+mn-cs"/>
              </a:rPr>
              <a:t>Respirology</a:t>
            </a:r>
            <a:r>
              <a:rPr lang="en-US" sz="1200" kern="1200" dirty="0">
                <a:solidFill>
                  <a:schemeClr val="tx1"/>
                </a:solidFill>
                <a:effectLst/>
                <a:latin typeface="+mn-lt"/>
                <a:ea typeface="+mn-ea"/>
                <a:cs typeface="+mn-cs"/>
              </a:rPr>
              <a:t>. 2015 Apr;20(3):413–8.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296. 	</a:t>
            </a:r>
            <a:r>
              <a:rPr lang="en-US" sz="1200" kern="1200" dirty="0" err="1">
                <a:solidFill>
                  <a:schemeClr val="tx1"/>
                </a:solidFill>
                <a:effectLst/>
                <a:latin typeface="+mn-lt"/>
                <a:ea typeface="+mn-ea"/>
                <a:cs typeface="+mn-cs"/>
              </a:rPr>
              <a:t>Westerik</a:t>
            </a:r>
            <a:r>
              <a:rPr lang="en-US" sz="1200" kern="1200" dirty="0">
                <a:solidFill>
                  <a:schemeClr val="tx1"/>
                </a:solidFill>
                <a:effectLst/>
                <a:latin typeface="+mn-lt"/>
                <a:ea typeface="+mn-ea"/>
                <a:cs typeface="+mn-cs"/>
              </a:rPr>
              <a:t> JAM, </a:t>
            </a:r>
            <a:r>
              <a:rPr lang="en-US" sz="1200" kern="1200" dirty="0" err="1">
                <a:solidFill>
                  <a:schemeClr val="tx1"/>
                </a:solidFill>
                <a:effectLst/>
                <a:latin typeface="+mn-lt"/>
                <a:ea typeface="+mn-ea"/>
                <a:cs typeface="+mn-cs"/>
              </a:rPr>
              <a:t>Metting</a:t>
            </a:r>
            <a:r>
              <a:rPr lang="en-US" sz="1200" kern="1200" dirty="0">
                <a:solidFill>
                  <a:schemeClr val="tx1"/>
                </a:solidFill>
                <a:effectLst/>
                <a:latin typeface="+mn-lt"/>
                <a:ea typeface="+mn-ea"/>
                <a:cs typeface="+mn-cs"/>
              </a:rPr>
              <a:t> EI, van </a:t>
            </a:r>
            <a:r>
              <a:rPr lang="en-US" sz="1200" kern="1200" dirty="0" err="1">
                <a:solidFill>
                  <a:schemeClr val="tx1"/>
                </a:solidFill>
                <a:effectLst/>
                <a:latin typeface="+mn-lt"/>
                <a:ea typeface="+mn-ea"/>
                <a:cs typeface="+mn-cs"/>
              </a:rPr>
              <a:t>Boven</a:t>
            </a:r>
            <a:r>
              <a:rPr lang="en-US" sz="1200" kern="1200" dirty="0">
                <a:solidFill>
                  <a:schemeClr val="tx1"/>
                </a:solidFill>
                <a:effectLst/>
                <a:latin typeface="+mn-lt"/>
                <a:ea typeface="+mn-ea"/>
                <a:cs typeface="+mn-cs"/>
              </a:rPr>
              <a:t> JFM, </a:t>
            </a:r>
            <a:r>
              <a:rPr lang="en-US" sz="1200" kern="1200" dirty="0" err="1">
                <a:solidFill>
                  <a:schemeClr val="tx1"/>
                </a:solidFill>
                <a:effectLst/>
                <a:latin typeface="+mn-lt"/>
                <a:ea typeface="+mn-ea"/>
                <a:cs typeface="+mn-cs"/>
              </a:rPr>
              <a:t>Tiersma</a:t>
            </a:r>
            <a:r>
              <a:rPr lang="en-US" sz="1200" kern="1200" dirty="0">
                <a:solidFill>
                  <a:schemeClr val="tx1"/>
                </a:solidFill>
                <a:effectLst/>
                <a:latin typeface="+mn-lt"/>
                <a:ea typeface="+mn-ea"/>
                <a:cs typeface="+mn-cs"/>
              </a:rPr>
              <a:t> W, </a:t>
            </a:r>
            <a:r>
              <a:rPr lang="en-US" sz="1200" kern="1200" dirty="0" err="1">
                <a:solidFill>
                  <a:schemeClr val="tx1"/>
                </a:solidFill>
                <a:effectLst/>
                <a:latin typeface="+mn-lt"/>
                <a:ea typeface="+mn-ea"/>
                <a:cs typeface="+mn-cs"/>
              </a:rPr>
              <a:t>Kocks</a:t>
            </a:r>
            <a:r>
              <a:rPr lang="en-US" sz="1200" kern="1200" dirty="0">
                <a:solidFill>
                  <a:schemeClr val="tx1"/>
                </a:solidFill>
                <a:effectLst/>
                <a:latin typeface="+mn-lt"/>
                <a:ea typeface="+mn-ea"/>
                <a:cs typeface="+mn-cs"/>
              </a:rPr>
              <a:t> JWH, </a:t>
            </a:r>
            <a:r>
              <a:rPr lang="en-US" sz="1200" kern="1200" dirty="0" err="1">
                <a:solidFill>
                  <a:schemeClr val="tx1"/>
                </a:solidFill>
                <a:effectLst/>
                <a:latin typeface="+mn-lt"/>
                <a:ea typeface="+mn-ea"/>
                <a:cs typeface="+mn-cs"/>
              </a:rPr>
              <a:t>Schermer</a:t>
            </a:r>
            <a:r>
              <a:rPr lang="en-US" sz="1200" kern="1200" dirty="0">
                <a:solidFill>
                  <a:schemeClr val="tx1"/>
                </a:solidFill>
                <a:effectLst/>
                <a:latin typeface="+mn-lt"/>
                <a:ea typeface="+mn-ea"/>
                <a:cs typeface="+mn-cs"/>
              </a:rPr>
              <a:t> TR. Associations between chronic comorbidity and exacerbation risk in primary care patients with COPD.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Res. 2017 Dec 6;18(1):31.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297. 	</a:t>
            </a:r>
            <a:r>
              <a:rPr lang="en-US" sz="1200" kern="1200" dirty="0" err="1">
                <a:solidFill>
                  <a:schemeClr val="tx1"/>
                </a:solidFill>
                <a:effectLst/>
                <a:latin typeface="+mn-lt"/>
                <a:ea typeface="+mn-ea"/>
                <a:cs typeface="+mn-cs"/>
              </a:rPr>
              <a:t>Raherison</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Ouaalaya</a:t>
            </a:r>
            <a:r>
              <a:rPr lang="en-US" sz="1200" kern="1200" dirty="0">
                <a:solidFill>
                  <a:schemeClr val="tx1"/>
                </a:solidFill>
                <a:effectLst/>
                <a:latin typeface="+mn-lt"/>
                <a:ea typeface="+mn-ea"/>
                <a:cs typeface="+mn-cs"/>
              </a:rPr>
              <a:t> E-H, </a:t>
            </a:r>
            <a:r>
              <a:rPr lang="en-US" sz="1200" kern="1200" dirty="0" err="1">
                <a:solidFill>
                  <a:schemeClr val="tx1"/>
                </a:solidFill>
                <a:effectLst/>
                <a:latin typeface="+mn-lt"/>
                <a:ea typeface="+mn-ea"/>
                <a:cs typeface="+mn-cs"/>
              </a:rPr>
              <a:t>Bernady</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Casteigt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Nocent-Eijnani</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Falque</a:t>
            </a:r>
            <a:r>
              <a:rPr lang="en-US" sz="1200" kern="1200" dirty="0">
                <a:solidFill>
                  <a:schemeClr val="tx1"/>
                </a:solidFill>
                <a:effectLst/>
                <a:latin typeface="+mn-lt"/>
                <a:ea typeface="+mn-ea"/>
                <a:cs typeface="+mn-cs"/>
              </a:rPr>
              <a:t> L, et al. Comorbidities and COPD severity in a clinic-based cohort. BMC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Med. 2018 Dec 16;18(1):117.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298. 	</a:t>
            </a:r>
            <a:r>
              <a:rPr lang="en-US" sz="1200" kern="1200" dirty="0" err="1">
                <a:solidFill>
                  <a:schemeClr val="tx1"/>
                </a:solidFill>
                <a:effectLst/>
                <a:latin typeface="+mn-lt"/>
                <a:ea typeface="+mn-ea"/>
                <a:cs typeface="+mn-cs"/>
              </a:rPr>
              <a:t>Greulich</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Weist</a:t>
            </a:r>
            <a:r>
              <a:rPr lang="en-US" sz="1200" kern="1200" dirty="0">
                <a:solidFill>
                  <a:schemeClr val="tx1"/>
                </a:solidFill>
                <a:effectLst/>
                <a:latin typeface="+mn-lt"/>
                <a:ea typeface="+mn-ea"/>
                <a:cs typeface="+mn-cs"/>
              </a:rPr>
              <a:t> BJD, </a:t>
            </a:r>
            <a:r>
              <a:rPr lang="en-US" sz="1200" kern="1200" dirty="0" err="1">
                <a:solidFill>
                  <a:schemeClr val="tx1"/>
                </a:solidFill>
                <a:effectLst/>
                <a:latin typeface="+mn-lt"/>
                <a:ea typeface="+mn-ea"/>
                <a:cs typeface="+mn-cs"/>
              </a:rPr>
              <a:t>Koczulla</a:t>
            </a:r>
            <a:r>
              <a:rPr lang="en-US" sz="1200" kern="1200" dirty="0">
                <a:solidFill>
                  <a:schemeClr val="tx1"/>
                </a:solidFill>
                <a:effectLst/>
                <a:latin typeface="+mn-lt"/>
                <a:ea typeface="+mn-ea"/>
                <a:cs typeface="+mn-cs"/>
              </a:rPr>
              <a:t> AR, </a:t>
            </a:r>
            <a:r>
              <a:rPr lang="en-US" sz="1200" kern="1200" dirty="0" err="1">
                <a:solidFill>
                  <a:schemeClr val="tx1"/>
                </a:solidFill>
                <a:effectLst/>
                <a:latin typeface="+mn-lt"/>
                <a:ea typeface="+mn-ea"/>
                <a:cs typeface="+mn-cs"/>
              </a:rPr>
              <a:t>Janciauskiene</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Klemmer</a:t>
            </a:r>
            <a:r>
              <a:rPr lang="en-US" sz="1200" kern="1200" dirty="0">
                <a:solidFill>
                  <a:schemeClr val="tx1"/>
                </a:solidFill>
                <a:effectLst/>
                <a:latin typeface="+mn-lt"/>
                <a:ea typeface="+mn-ea"/>
                <a:cs typeface="+mn-cs"/>
              </a:rPr>
              <a:t> A, Lux W, et al. Prevalence of comorbidities in COPD patients by disease severity in a German population.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2017 Nov;132:132–8.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299. 	Sidney S, Sorel M, </a:t>
            </a:r>
            <a:r>
              <a:rPr lang="en-US" sz="1200" kern="1200" dirty="0" err="1">
                <a:solidFill>
                  <a:schemeClr val="tx1"/>
                </a:solidFill>
                <a:effectLst/>
                <a:latin typeface="+mn-lt"/>
                <a:ea typeface="+mn-ea"/>
                <a:cs typeface="+mn-cs"/>
              </a:rPr>
              <a:t>Quesenberry</a:t>
            </a:r>
            <a:r>
              <a:rPr lang="en-US" sz="1200" kern="1200" dirty="0">
                <a:solidFill>
                  <a:schemeClr val="tx1"/>
                </a:solidFill>
                <a:effectLst/>
                <a:latin typeface="+mn-lt"/>
                <a:ea typeface="+mn-ea"/>
                <a:cs typeface="+mn-cs"/>
              </a:rPr>
              <a:t> CP, </a:t>
            </a:r>
            <a:r>
              <a:rPr lang="en-US" sz="1200" kern="1200" dirty="0" err="1">
                <a:solidFill>
                  <a:schemeClr val="tx1"/>
                </a:solidFill>
                <a:effectLst/>
                <a:latin typeface="+mn-lt"/>
                <a:ea typeface="+mn-ea"/>
                <a:cs typeface="+mn-cs"/>
              </a:rPr>
              <a:t>DeLuise</a:t>
            </a:r>
            <a:r>
              <a:rPr lang="en-US" sz="1200" kern="1200" dirty="0">
                <a:solidFill>
                  <a:schemeClr val="tx1"/>
                </a:solidFill>
                <a:effectLst/>
                <a:latin typeface="+mn-lt"/>
                <a:ea typeface="+mn-ea"/>
                <a:cs typeface="+mn-cs"/>
              </a:rPr>
              <a:t> C, Lanes S, Eisner MD. COPD and incident cardiovascular disease hospitalizations and mortality: Kaiser Permanente Medical Care Program. Chest. 2005 Oct;128(4):2068–75.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300. 	</a:t>
            </a:r>
            <a:r>
              <a:rPr lang="en-US" sz="1200" kern="1200" dirty="0" err="1">
                <a:solidFill>
                  <a:schemeClr val="tx1"/>
                </a:solidFill>
                <a:effectLst/>
                <a:latin typeface="+mn-lt"/>
                <a:ea typeface="+mn-ea"/>
                <a:cs typeface="+mn-cs"/>
              </a:rPr>
              <a:t>Mapel</a:t>
            </a:r>
            <a:r>
              <a:rPr lang="en-US" sz="1200" kern="1200" dirty="0">
                <a:solidFill>
                  <a:schemeClr val="tx1"/>
                </a:solidFill>
                <a:effectLst/>
                <a:latin typeface="+mn-lt"/>
                <a:ea typeface="+mn-ea"/>
                <a:cs typeface="+mn-cs"/>
              </a:rPr>
              <a:t> DW, Hurley JS, Frost FJ, Petersen H V, </a:t>
            </a:r>
            <a:r>
              <a:rPr lang="en-US" sz="1200" kern="1200" dirty="0" err="1">
                <a:solidFill>
                  <a:schemeClr val="tx1"/>
                </a:solidFill>
                <a:effectLst/>
                <a:latin typeface="+mn-lt"/>
                <a:ea typeface="+mn-ea"/>
                <a:cs typeface="+mn-cs"/>
              </a:rPr>
              <a:t>Picchi</a:t>
            </a:r>
            <a:r>
              <a:rPr lang="en-US" sz="1200" kern="1200" dirty="0">
                <a:solidFill>
                  <a:schemeClr val="tx1"/>
                </a:solidFill>
                <a:effectLst/>
                <a:latin typeface="+mn-lt"/>
                <a:ea typeface="+mn-ea"/>
                <a:cs typeface="+mn-cs"/>
              </a:rPr>
              <a:t> MA, </a:t>
            </a:r>
            <a:r>
              <a:rPr lang="en-US" sz="1200" kern="1200" dirty="0" err="1">
                <a:solidFill>
                  <a:schemeClr val="tx1"/>
                </a:solidFill>
                <a:effectLst/>
                <a:latin typeface="+mn-lt"/>
                <a:ea typeface="+mn-ea"/>
                <a:cs typeface="+mn-cs"/>
              </a:rPr>
              <a:t>Coultas</a:t>
            </a:r>
            <a:r>
              <a:rPr lang="en-US" sz="1200" kern="1200" dirty="0">
                <a:solidFill>
                  <a:schemeClr val="tx1"/>
                </a:solidFill>
                <a:effectLst/>
                <a:latin typeface="+mn-lt"/>
                <a:ea typeface="+mn-ea"/>
                <a:cs typeface="+mn-cs"/>
              </a:rPr>
              <a:t> DB. Health care utilization in chronic obstructive pulmonary disease. A case-control study in a health maintenance organization. Arch Intern Med. 2000 Oct 25;160(17):2653–8.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301. 	Chen W, Thomas J, </a:t>
            </a:r>
            <a:r>
              <a:rPr lang="en-US" sz="1200" kern="1200" dirty="0" err="1">
                <a:solidFill>
                  <a:schemeClr val="tx1"/>
                </a:solidFill>
                <a:effectLst/>
                <a:latin typeface="+mn-lt"/>
                <a:ea typeface="+mn-ea"/>
                <a:cs typeface="+mn-cs"/>
              </a:rPr>
              <a:t>Sadatsafavi</a:t>
            </a:r>
            <a:r>
              <a:rPr lang="en-US" sz="1200" kern="1200" dirty="0">
                <a:solidFill>
                  <a:schemeClr val="tx1"/>
                </a:solidFill>
                <a:effectLst/>
                <a:latin typeface="+mn-lt"/>
                <a:ea typeface="+mn-ea"/>
                <a:cs typeface="+mn-cs"/>
              </a:rPr>
              <a:t> M, FitzGerald JM. Risk of cardiovascular comorbidity in patients with chronic obstructive pulmonary disease: a systematic review and meta-analysis. </a:t>
            </a:r>
            <a:r>
              <a:rPr lang="es-UY" sz="1200" kern="1200" dirty="0">
                <a:solidFill>
                  <a:schemeClr val="tx1"/>
                </a:solidFill>
                <a:effectLst/>
                <a:latin typeface="+mn-lt"/>
                <a:ea typeface="+mn-ea"/>
                <a:cs typeface="+mn-cs"/>
              </a:rPr>
              <a:t>Lancet Respir Med. 2015 Aug;3(8):631–9.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302. 	de Torres JP, Casanova C, Marín JM, Pinto-Plata V, Divo M, Zulueta JJ, et al. </a:t>
            </a:r>
            <a:r>
              <a:rPr lang="en-US" sz="1200" kern="1200" dirty="0">
                <a:solidFill>
                  <a:schemeClr val="tx1"/>
                </a:solidFill>
                <a:effectLst/>
                <a:latin typeface="+mn-lt"/>
                <a:ea typeface="+mn-ea"/>
                <a:cs typeface="+mn-cs"/>
              </a:rPr>
              <a:t>Prognostic evaluation of COPD patients: GOLD 2011 versus BODE and the COPD comorbidity index COTE. </a:t>
            </a:r>
            <a:r>
              <a:rPr lang="es-UY" sz="1200" kern="1200" dirty="0">
                <a:solidFill>
                  <a:schemeClr val="tx1"/>
                </a:solidFill>
                <a:effectLst/>
                <a:latin typeface="+mn-lt"/>
                <a:ea typeface="+mn-ea"/>
                <a:cs typeface="+mn-cs"/>
              </a:rPr>
              <a:t>Thorax. 2014 Sep;69(9):799–804.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303. 	Marin JM, Carrizo SJ, Casanova C, Martinez-Camblor P, Soriano JB, Agusti AGN, et al. </a:t>
            </a:r>
            <a:r>
              <a:rPr lang="en-US" sz="1200" kern="1200" dirty="0">
                <a:solidFill>
                  <a:schemeClr val="tx1"/>
                </a:solidFill>
                <a:effectLst/>
                <a:latin typeface="+mn-lt"/>
                <a:ea typeface="+mn-ea"/>
                <a:cs typeface="+mn-cs"/>
              </a:rPr>
              <a:t>Prediction of risk of COPD exacerbations by the BODE index.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2009 Mar;103(3):373–8.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304. 	Wang T, Tan J-Y, Xiao LD, Deng R. Effectiveness of disease-specific self-management education on health outcomes in patients with chronic obstructive pulmonary disease: An updated systematic review and meta-analysis. </a:t>
            </a:r>
            <a:r>
              <a:rPr lang="es-UY" sz="1200" kern="1200" dirty="0">
                <a:solidFill>
                  <a:schemeClr val="tx1"/>
                </a:solidFill>
                <a:effectLst/>
                <a:latin typeface="+mn-lt"/>
                <a:ea typeface="+mn-ea"/>
                <a:cs typeface="+mn-cs"/>
              </a:rPr>
              <a:t>Patient Educ Couns. 2017 Aug;100(8):1432–46.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305. 	Jiménez Ruiz CA, Buljubasich D, Riesco Miranda JA, Acuña Izcaray A, de Granda Orive JI, Chatkin JM, et al. Preguntas y respuestas relacionadas con tabaquismo en pacientes con EPOC. Aplicación de metodología con formato PICO. Arch Bronconeumol. 2017 Nov;53(11):622–8.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306. 	Jiménez-Ruiz CA, Solano-Reina S, Signes-Costa J, de Higes-Martinez E, Granda-Orive JI, Lorza-Blasco JJ, et al. </a:t>
            </a:r>
            <a:r>
              <a:rPr lang="en-US" sz="1200" kern="1200" dirty="0">
                <a:solidFill>
                  <a:schemeClr val="tx1"/>
                </a:solidFill>
                <a:effectLst/>
                <a:latin typeface="+mn-lt"/>
                <a:ea typeface="+mn-ea"/>
                <a:cs typeface="+mn-cs"/>
              </a:rPr>
              <a:t>Budgetary impact analysis on funding smoking-cessation drugs in patients with COPD in Spain.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2015 Sep;10:2027–36.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307. 	</a:t>
            </a:r>
            <a:r>
              <a:rPr lang="en-US" sz="1200" kern="1200" dirty="0" err="1">
                <a:solidFill>
                  <a:schemeClr val="tx1"/>
                </a:solidFill>
                <a:effectLst/>
                <a:latin typeface="+mn-lt"/>
                <a:ea typeface="+mn-ea"/>
                <a:cs typeface="+mn-cs"/>
              </a:rPr>
              <a:t>Ellerbeck</a:t>
            </a:r>
            <a:r>
              <a:rPr lang="en-US" sz="1200" kern="1200" dirty="0">
                <a:solidFill>
                  <a:schemeClr val="tx1"/>
                </a:solidFill>
                <a:effectLst/>
                <a:latin typeface="+mn-lt"/>
                <a:ea typeface="+mn-ea"/>
                <a:cs typeface="+mn-cs"/>
              </a:rPr>
              <a:t> EF, </a:t>
            </a:r>
            <a:r>
              <a:rPr lang="en-US" sz="1200" kern="1200" dirty="0" err="1">
                <a:solidFill>
                  <a:schemeClr val="tx1"/>
                </a:solidFill>
                <a:effectLst/>
                <a:latin typeface="+mn-lt"/>
                <a:ea typeface="+mn-ea"/>
                <a:cs typeface="+mn-cs"/>
              </a:rPr>
              <a:t>Nollen</a:t>
            </a:r>
            <a:r>
              <a:rPr lang="en-US" sz="1200" kern="1200" dirty="0">
                <a:solidFill>
                  <a:schemeClr val="tx1"/>
                </a:solidFill>
                <a:effectLst/>
                <a:latin typeface="+mn-lt"/>
                <a:ea typeface="+mn-ea"/>
                <a:cs typeface="+mn-cs"/>
              </a:rPr>
              <a:t> N, Hutcheson TD, </a:t>
            </a:r>
            <a:r>
              <a:rPr lang="en-US" sz="1200" kern="1200" dirty="0" err="1">
                <a:solidFill>
                  <a:schemeClr val="tx1"/>
                </a:solidFill>
                <a:effectLst/>
                <a:latin typeface="+mn-lt"/>
                <a:ea typeface="+mn-ea"/>
                <a:cs typeface="+mn-cs"/>
              </a:rPr>
              <a:t>Phadnis</a:t>
            </a:r>
            <a:r>
              <a:rPr lang="en-US" sz="1200" kern="1200" dirty="0">
                <a:solidFill>
                  <a:schemeClr val="tx1"/>
                </a:solidFill>
                <a:effectLst/>
                <a:latin typeface="+mn-lt"/>
                <a:ea typeface="+mn-ea"/>
                <a:cs typeface="+mn-cs"/>
              </a:rPr>
              <a:t> M, Fitzgerald SA, </a:t>
            </a:r>
            <a:r>
              <a:rPr lang="en-US" sz="1200" kern="1200" dirty="0" err="1">
                <a:solidFill>
                  <a:schemeClr val="tx1"/>
                </a:solidFill>
                <a:effectLst/>
                <a:latin typeface="+mn-lt"/>
                <a:ea typeface="+mn-ea"/>
                <a:cs typeface="+mn-cs"/>
              </a:rPr>
              <a:t>Vacek</a:t>
            </a:r>
            <a:r>
              <a:rPr lang="en-US" sz="1200" kern="1200" dirty="0">
                <a:solidFill>
                  <a:schemeClr val="tx1"/>
                </a:solidFill>
                <a:effectLst/>
                <a:latin typeface="+mn-lt"/>
                <a:ea typeface="+mn-ea"/>
                <a:cs typeface="+mn-cs"/>
              </a:rPr>
              <a:t> J, et al. Effect of Long-term Nicotine Replacement Therapy vs Standard Smoking Cessation for Smokers With Chronic Lung Disease: A Randomized Clinical Trial. JAMA </a:t>
            </a:r>
            <a:r>
              <a:rPr lang="en-US" sz="1200" kern="1200" dirty="0" err="1">
                <a:solidFill>
                  <a:schemeClr val="tx1"/>
                </a:solidFill>
                <a:effectLst/>
                <a:latin typeface="+mn-lt"/>
                <a:ea typeface="+mn-ea"/>
                <a:cs typeface="+mn-cs"/>
              </a:rPr>
              <a:t>Netw</a:t>
            </a:r>
            <a:r>
              <a:rPr lang="en-US" sz="1200" kern="1200" dirty="0">
                <a:solidFill>
                  <a:schemeClr val="tx1"/>
                </a:solidFill>
                <a:effectLst/>
                <a:latin typeface="+mn-lt"/>
                <a:ea typeface="+mn-ea"/>
                <a:cs typeface="+mn-cs"/>
              </a:rPr>
              <a:t> open. 2018 Sep 7;1(5):e181843.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308. 	</a:t>
            </a:r>
            <a:r>
              <a:rPr lang="en-US" sz="1200" kern="1200" dirty="0" err="1">
                <a:solidFill>
                  <a:schemeClr val="tx1"/>
                </a:solidFill>
                <a:effectLst/>
                <a:latin typeface="+mn-lt"/>
                <a:ea typeface="+mn-ea"/>
                <a:cs typeface="+mn-cs"/>
              </a:rPr>
              <a:t>Schols</a:t>
            </a:r>
            <a:r>
              <a:rPr lang="en-US" sz="1200" kern="1200" dirty="0">
                <a:solidFill>
                  <a:schemeClr val="tx1"/>
                </a:solidFill>
                <a:effectLst/>
                <a:latin typeface="+mn-lt"/>
                <a:ea typeface="+mn-ea"/>
                <a:cs typeface="+mn-cs"/>
              </a:rPr>
              <a:t> AM, Ferreira IM, </a:t>
            </a:r>
            <a:r>
              <a:rPr lang="en-US" sz="1200" kern="1200" dirty="0" err="1">
                <a:solidFill>
                  <a:schemeClr val="tx1"/>
                </a:solidFill>
                <a:effectLst/>
                <a:latin typeface="+mn-lt"/>
                <a:ea typeface="+mn-ea"/>
                <a:cs typeface="+mn-cs"/>
              </a:rPr>
              <a:t>Franssen</a:t>
            </a:r>
            <a:r>
              <a:rPr lang="en-US" sz="1200" kern="1200" dirty="0">
                <a:solidFill>
                  <a:schemeClr val="tx1"/>
                </a:solidFill>
                <a:effectLst/>
                <a:latin typeface="+mn-lt"/>
                <a:ea typeface="+mn-ea"/>
                <a:cs typeface="+mn-cs"/>
              </a:rPr>
              <a:t> FM, </a:t>
            </a:r>
            <a:r>
              <a:rPr lang="en-US" sz="1200" kern="1200" dirty="0" err="1">
                <a:solidFill>
                  <a:schemeClr val="tx1"/>
                </a:solidFill>
                <a:effectLst/>
                <a:latin typeface="+mn-lt"/>
                <a:ea typeface="+mn-ea"/>
                <a:cs typeface="+mn-cs"/>
              </a:rPr>
              <a:t>Gosker</a:t>
            </a:r>
            <a:r>
              <a:rPr lang="en-US" sz="1200" kern="1200" dirty="0">
                <a:solidFill>
                  <a:schemeClr val="tx1"/>
                </a:solidFill>
                <a:effectLst/>
                <a:latin typeface="+mn-lt"/>
                <a:ea typeface="+mn-ea"/>
                <a:cs typeface="+mn-cs"/>
              </a:rPr>
              <a:t> HR, </a:t>
            </a:r>
            <a:r>
              <a:rPr lang="en-US" sz="1200" kern="1200" dirty="0" err="1">
                <a:solidFill>
                  <a:schemeClr val="tx1"/>
                </a:solidFill>
                <a:effectLst/>
                <a:latin typeface="+mn-lt"/>
                <a:ea typeface="+mn-ea"/>
                <a:cs typeface="+mn-cs"/>
              </a:rPr>
              <a:t>Janssens</a:t>
            </a:r>
            <a:r>
              <a:rPr lang="en-US" sz="1200" kern="1200" dirty="0">
                <a:solidFill>
                  <a:schemeClr val="tx1"/>
                </a:solidFill>
                <a:effectLst/>
                <a:latin typeface="+mn-lt"/>
                <a:ea typeface="+mn-ea"/>
                <a:cs typeface="+mn-cs"/>
              </a:rPr>
              <a:t> W, </a:t>
            </a:r>
            <a:r>
              <a:rPr lang="en-US" sz="1200" kern="1200" dirty="0" err="1">
                <a:solidFill>
                  <a:schemeClr val="tx1"/>
                </a:solidFill>
                <a:effectLst/>
                <a:latin typeface="+mn-lt"/>
                <a:ea typeface="+mn-ea"/>
                <a:cs typeface="+mn-cs"/>
              </a:rPr>
              <a:t>Muscaritoli</a:t>
            </a:r>
            <a:r>
              <a:rPr lang="en-US" sz="1200" kern="1200" dirty="0">
                <a:solidFill>
                  <a:schemeClr val="tx1"/>
                </a:solidFill>
                <a:effectLst/>
                <a:latin typeface="+mn-lt"/>
                <a:ea typeface="+mn-ea"/>
                <a:cs typeface="+mn-cs"/>
              </a:rPr>
              <a:t> M, et al. Nutritional assessment and therapy in COPD: a European Respiratory Society statement.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2014 Dec;44(6):1504–20.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309. 	</a:t>
            </a:r>
            <a:r>
              <a:rPr lang="en-US" sz="1200" kern="1200" dirty="0" err="1">
                <a:solidFill>
                  <a:schemeClr val="tx1"/>
                </a:solidFill>
                <a:effectLst/>
                <a:latin typeface="+mn-lt"/>
                <a:ea typeface="+mn-ea"/>
                <a:cs typeface="+mn-cs"/>
              </a:rPr>
              <a:t>Akner</a:t>
            </a:r>
            <a:r>
              <a:rPr lang="en-US" sz="1200" kern="1200" dirty="0">
                <a:solidFill>
                  <a:schemeClr val="tx1"/>
                </a:solidFill>
                <a:effectLst/>
                <a:latin typeface="+mn-lt"/>
                <a:ea typeface="+mn-ea"/>
                <a:cs typeface="+mn-cs"/>
              </a:rPr>
              <a:t> G, Larsson K. Undernutrition state in patients with chronic obstructive pulmonary disease. A critical appraisal on diagnostics and treatment.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2016 Aug;117:81–91.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310. 	</a:t>
            </a:r>
            <a:r>
              <a:rPr lang="en-US" sz="1200" kern="1200" dirty="0" err="1">
                <a:solidFill>
                  <a:schemeClr val="tx1"/>
                </a:solidFill>
                <a:effectLst/>
                <a:latin typeface="+mn-lt"/>
                <a:ea typeface="+mn-ea"/>
                <a:cs typeface="+mn-cs"/>
              </a:rPr>
              <a:t>Watz</a:t>
            </a:r>
            <a:r>
              <a:rPr lang="en-US" sz="1200" kern="1200" dirty="0">
                <a:solidFill>
                  <a:schemeClr val="tx1"/>
                </a:solidFill>
                <a:effectLst/>
                <a:latin typeface="+mn-lt"/>
                <a:ea typeface="+mn-ea"/>
                <a:cs typeface="+mn-cs"/>
              </a:rPr>
              <a:t> H, Pitta F, Rochester CL, Garcia-</a:t>
            </a:r>
            <a:r>
              <a:rPr lang="en-US" sz="1200" kern="1200" dirty="0" err="1">
                <a:solidFill>
                  <a:schemeClr val="tx1"/>
                </a:solidFill>
                <a:effectLst/>
                <a:latin typeface="+mn-lt"/>
                <a:ea typeface="+mn-ea"/>
                <a:cs typeface="+mn-cs"/>
              </a:rPr>
              <a:t>Aymerich</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ZuWallack</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Troosters</a:t>
            </a:r>
            <a:r>
              <a:rPr lang="en-US" sz="1200" kern="1200" dirty="0">
                <a:solidFill>
                  <a:schemeClr val="tx1"/>
                </a:solidFill>
                <a:effectLst/>
                <a:latin typeface="+mn-lt"/>
                <a:ea typeface="+mn-ea"/>
                <a:cs typeface="+mn-cs"/>
              </a:rPr>
              <a:t> T, et al. An official European Respiratory Society statement on physical activity in COPD.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2014 Dec;44(6):1521–37.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311. 	van </a:t>
            </a:r>
            <a:r>
              <a:rPr lang="en-US" sz="1200" kern="1200" dirty="0" err="1">
                <a:solidFill>
                  <a:schemeClr val="tx1"/>
                </a:solidFill>
                <a:effectLst/>
                <a:latin typeface="+mn-lt"/>
                <a:ea typeface="+mn-ea"/>
                <a:cs typeface="+mn-cs"/>
              </a:rPr>
              <a:t>Buul</a:t>
            </a:r>
            <a:r>
              <a:rPr lang="en-US" sz="1200" kern="1200" dirty="0">
                <a:solidFill>
                  <a:schemeClr val="tx1"/>
                </a:solidFill>
                <a:effectLst/>
                <a:latin typeface="+mn-lt"/>
                <a:ea typeface="+mn-ea"/>
                <a:cs typeface="+mn-cs"/>
              </a:rPr>
              <a:t> AR, </a:t>
            </a:r>
            <a:r>
              <a:rPr lang="en-US" sz="1200" kern="1200" dirty="0" err="1">
                <a:solidFill>
                  <a:schemeClr val="tx1"/>
                </a:solidFill>
                <a:effectLst/>
                <a:latin typeface="+mn-lt"/>
                <a:ea typeface="+mn-ea"/>
                <a:cs typeface="+mn-cs"/>
              </a:rPr>
              <a:t>Kasteleyn</a:t>
            </a:r>
            <a:r>
              <a:rPr lang="en-US" sz="1200" kern="1200" dirty="0">
                <a:solidFill>
                  <a:schemeClr val="tx1"/>
                </a:solidFill>
                <a:effectLst/>
                <a:latin typeface="+mn-lt"/>
                <a:ea typeface="+mn-ea"/>
                <a:cs typeface="+mn-cs"/>
              </a:rPr>
              <a:t> MJ, Chavannes NH, Taube C. Association between morning symptoms and physical activity in COPD: a systematic review.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Rev. 2017 Jan 31;26(143):160033.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312. 	Garcia-</a:t>
            </a:r>
            <a:r>
              <a:rPr lang="en-US" sz="1200" kern="1200" dirty="0" err="1">
                <a:solidFill>
                  <a:schemeClr val="tx1"/>
                </a:solidFill>
                <a:effectLst/>
                <a:latin typeface="+mn-lt"/>
                <a:ea typeface="+mn-ea"/>
                <a:cs typeface="+mn-cs"/>
              </a:rPr>
              <a:t>Aymerich</a:t>
            </a:r>
            <a:r>
              <a:rPr lang="en-US" sz="1200" kern="1200" dirty="0">
                <a:solidFill>
                  <a:schemeClr val="tx1"/>
                </a:solidFill>
                <a:effectLst/>
                <a:latin typeface="+mn-lt"/>
                <a:ea typeface="+mn-ea"/>
                <a:cs typeface="+mn-cs"/>
              </a:rPr>
              <a:t> J, Serra Pons I, </a:t>
            </a:r>
            <a:r>
              <a:rPr lang="en-US" sz="1200" kern="1200" dirty="0" err="1">
                <a:solidFill>
                  <a:schemeClr val="tx1"/>
                </a:solidFill>
                <a:effectLst/>
                <a:latin typeface="+mn-lt"/>
                <a:ea typeface="+mn-ea"/>
                <a:cs typeface="+mn-cs"/>
              </a:rPr>
              <a:t>Mannino</a:t>
            </a:r>
            <a:r>
              <a:rPr lang="en-US" sz="1200" kern="1200" dirty="0">
                <a:solidFill>
                  <a:schemeClr val="tx1"/>
                </a:solidFill>
                <a:effectLst/>
                <a:latin typeface="+mn-lt"/>
                <a:ea typeface="+mn-ea"/>
                <a:cs typeface="+mn-cs"/>
              </a:rPr>
              <a:t> DM, Maas AK, Miller DP, Davis KJ. Lung function impairment, COPD </a:t>
            </a:r>
            <a:r>
              <a:rPr lang="en-US" sz="1200" kern="1200" dirty="0" err="1">
                <a:solidFill>
                  <a:schemeClr val="tx1"/>
                </a:solidFill>
                <a:effectLst/>
                <a:latin typeface="+mn-lt"/>
                <a:ea typeface="+mn-ea"/>
                <a:cs typeface="+mn-cs"/>
              </a:rPr>
              <a:t>hospitalisations</a:t>
            </a:r>
            <a:r>
              <a:rPr lang="en-US" sz="1200" kern="1200" dirty="0">
                <a:solidFill>
                  <a:schemeClr val="tx1"/>
                </a:solidFill>
                <a:effectLst/>
                <a:latin typeface="+mn-lt"/>
                <a:ea typeface="+mn-ea"/>
                <a:cs typeface="+mn-cs"/>
              </a:rPr>
              <a:t> and subsequent mortality. Thorax. 2011 Jul 1;66(7):585–90.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313. 	</a:t>
            </a:r>
            <a:r>
              <a:rPr lang="en-US" sz="1200" kern="1200" dirty="0" err="1">
                <a:solidFill>
                  <a:schemeClr val="tx1"/>
                </a:solidFill>
                <a:effectLst/>
                <a:latin typeface="+mn-lt"/>
                <a:ea typeface="+mn-ea"/>
                <a:cs typeface="+mn-cs"/>
              </a:rPr>
              <a:t>Beeh</a:t>
            </a:r>
            <a:r>
              <a:rPr lang="en-US" sz="1200" kern="1200" dirty="0">
                <a:solidFill>
                  <a:schemeClr val="tx1"/>
                </a:solidFill>
                <a:effectLst/>
                <a:latin typeface="+mn-lt"/>
                <a:ea typeface="+mn-ea"/>
                <a:cs typeface="+mn-cs"/>
              </a:rPr>
              <a:t> KM, </a:t>
            </a:r>
            <a:r>
              <a:rPr lang="en-US" sz="1200" kern="1200" dirty="0" err="1">
                <a:solidFill>
                  <a:schemeClr val="tx1"/>
                </a:solidFill>
                <a:effectLst/>
                <a:latin typeface="+mn-lt"/>
                <a:ea typeface="+mn-ea"/>
                <a:cs typeface="+mn-cs"/>
              </a:rPr>
              <a:t>Beier</a:t>
            </a:r>
            <a:r>
              <a:rPr lang="en-US" sz="1200" kern="1200" dirty="0">
                <a:solidFill>
                  <a:schemeClr val="tx1"/>
                </a:solidFill>
                <a:effectLst/>
                <a:latin typeface="+mn-lt"/>
                <a:ea typeface="+mn-ea"/>
                <a:cs typeface="+mn-cs"/>
              </a:rPr>
              <a:t> J. The short, the long and the “ultra-long”: why duration of bronchodilator action matters in chronic obstructive pulmonary disease. </a:t>
            </a:r>
            <a:r>
              <a:rPr lang="en-US" sz="1200" kern="1200" dirty="0" err="1">
                <a:solidFill>
                  <a:schemeClr val="tx1"/>
                </a:solidFill>
                <a:effectLst/>
                <a:latin typeface="+mn-lt"/>
                <a:ea typeface="+mn-ea"/>
                <a:cs typeface="+mn-cs"/>
              </a:rPr>
              <a:t>Adv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Ther</a:t>
            </a:r>
            <a:r>
              <a:rPr lang="en-US" sz="1200" kern="1200" dirty="0">
                <a:solidFill>
                  <a:schemeClr val="tx1"/>
                </a:solidFill>
                <a:effectLst/>
                <a:latin typeface="+mn-lt"/>
                <a:ea typeface="+mn-ea"/>
                <a:cs typeface="+mn-cs"/>
              </a:rPr>
              <a:t>. 2010 Mar;27(3):150–9.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314. 	Cheyne L, Irvin-Sellers MJ, White J. Tiotropium versus ipratropium bromide for chronic obstructive pulmonary disease. Cochrane Database of Systematic Reviews. 2015. Sep 22;(9):CD009552.</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315. 	Appleton S, Jones T, Poole P, </a:t>
            </a:r>
            <a:r>
              <a:rPr lang="en-US" sz="1200" kern="1200" dirty="0" err="1">
                <a:solidFill>
                  <a:schemeClr val="tx1"/>
                </a:solidFill>
                <a:effectLst/>
                <a:latin typeface="+mn-lt"/>
                <a:ea typeface="+mn-ea"/>
                <a:cs typeface="+mn-cs"/>
              </a:rPr>
              <a:t>Pilotto</a:t>
            </a:r>
            <a:r>
              <a:rPr lang="en-US" sz="1200" kern="1200" dirty="0">
                <a:solidFill>
                  <a:schemeClr val="tx1"/>
                </a:solidFill>
                <a:effectLst/>
                <a:latin typeface="+mn-lt"/>
                <a:ea typeface="+mn-ea"/>
                <a:cs typeface="+mn-cs"/>
              </a:rPr>
              <a:t> L, Adams R, </a:t>
            </a:r>
            <a:r>
              <a:rPr lang="en-US" sz="1200" kern="1200" dirty="0" err="1">
                <a:solidFill>
                  <a:schemeClr val="tx1"/>
                </a:solidFill>
                <a:effectLst/>
                <a:latin typeface="+mn-lt"/>
                <a:ea typeface="+mn-ea"/>
                <a:cs typeface="+mn-cs"/>
              </a:rPr>
              <a:t>Lasserson</a:t>
            </a:r>
            <a:r>
              <a:rPr lang="en-US" sz="1200" kern="1200" dirty="0">
                <a:solidFill>
                  <a:schemeClr val="tx1"/>
                </a:solidFill>
                <a:effectLst/>
                <a:latin typeface="+mn-lt"/>
                <a:ea typeface="+mn-ea"/>
                <a:cs typeface="+mn-cs"/>
              </a:rPr>
              <a:t> TJ, et al. Ipratropium bromide versus long-acting beta-2 agonists for stable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2006 Jan;(3):CD006101.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316. 	Abdul Aziz MI, Tan LE, Wu DB-C, Pearce F, Chua GSW, Lin L, et al. Comparative efficacy of inhaled medications (ICS/LABA, LAMA, LAMA/LABA and SAMA) for COPD: a systematic review and network meta-analysis.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2018 </a:t>
            </a:r>
            <a:r>
              <a:rPr lang="en-US" sz="1200" kern="1200" dirty="0" err="1">
                <a:solidFill>
                  <a:schemeClr val="tx1"/>
                </a:solidFill>
                <a:effectLst/>
                <a:latin typeface="+mn-lt"/>
                <a:ea typeface="+mn-ea"/>
                <a:cs typeface="+mn-cs"/>
              </a:rPr>
              <a:t>Oct;Volume</a:t>
            </a:r>
            <a:r>
              <a:rPr lang="en-US" sz="1200" kern="1200" dirty="0">
                <a:solidFill>
                  <a:schemeClr val="tx1"/>
                </a:solidFill>
                <a:effectLst/>
                <a:latin typeface="+mn-lt"/>
                <a:ea typeface="+mn-ea"/>
                <a:cs typeface="+mn-cs"/>
              </a:rPr>
              <a:t> 13:3203–31.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317. 	</a:t>
            </a:r>
            <a:r>
              <a:rPr lang="en-US" sz="1200" kern="1200" dirty="0" err="1">
                <a:solidFill>
                  <a:schemeClr val="tx1"/>
                </a:solidFill>
                <a:effectLst/>
                <a:latin typeface="+mn-lt"/>
                <a:ea typeface="+mn-ea"/>
                <a:cs typeface="+mn-cs"/>
              </a:rPr>
              <a:t>Karner</a:t>
            </a:r>
            <a:r>
              <a:rPr lang="en-US" sz="1200" kern="1200" dirty="0">
                <a:solidFill>
                  <a:schemeClr val="tx1"/>
                </a:solidFill>
                <a:effectLst/>
                <a:latin typeface="+mn-lt"/>
                <a:ea typeface="+mn-ea"/>
                <a:cs typeface="+mn-cs"/>
              </a:rPr>
              <a:t> C, Chong J, Poole P. Tiotropium versus placebo for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2012 Jan;7:CD009285.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318. 	Wise R a, </a:t>
            </a:r>
            <a:r>
              <a:rPr lang="en-US" sz="1200" kern="1200" dirty="0" err="1">
                <a:solidFill>
                  <a:schemeClr val="tx1"/>
                </a:solidFill>
                <a:effectLst/>
                <a:latin typeface="+mn-lt"/>
                <a:ea typeface="+mn-ea"/>
                <a:cs typeface="+mn-cs"/>
              </a:rPr>
              <a:t>Anzueto</a:t>
            </a:r>
            <a:r>
              <a:rPr lang="en-US" sz="1200" kern="1200" dirty="0">
                <a:solidFill>
                  <a:schemeClr val="tx1"/>
                </a:solidFill>
                <a:effectLst/>
                <a:latin typeface="+mn-lt"/>
                <a:ea typeface="+mn-ea"/>
                <a:cs typeface="+mn-cs"/>
              </a:rPr>
              <a:t> A, Cotton D, Dahl R, </a:t>
            </a:r>
            <a:r>
              <a:rPr lang="en-US" sz="1200" kern="1200" dirty="0" err="1">
                <a:solidFill>
                  <a:schemeClr val="tx1"/>
                </a:solidFill>
                <a:effectLst/>
                <a:latin typeface="+mn-lt"/>
                <a:ea typeface="+mn-ea"/>
                <a:cs typeface="+mn-cs"/>
              </a:rPr>
              <a:t>Devins</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Disse</a:t>
            </a:r>
            <a:r>
              <a:rPr lang="en-US" sz="1200" kern="1200" dirty="0">
                <a:solidFill>
                  <a:schemeClr val="tx1"/>
                </a:solidFill>
                <a:effectLst/>
                <a:latin typeface="+mn-lt"/>
                <a:ea typeface="+mn-ea"/>
                <a:cs typeface="+mn-cs"/>
              </a:rPr>
              <a:t> B, et al. Tiotropium </a:t>
            </a:r>
            <a:r>
              <a:rPr lang="en-US" sz="1200" kern="1200" dirty="0" err="1">
                <a:solidFill>
                  <a:schemeClr val="tx1"/>
                </a:solidFill>
                <a:effectLst/>
                <a:latin typeface="+mn-lt"/>
                <a:ea typeface="+mn-ea"/>
                <a:cs typeface="+mn-cs"/>
              </a:rPr>
              <a:t>Respimat</a:t>
            </a:r>
            <a:r>
              <a:rPr lang="en-US" sz="1200" kern="1200" dirty="0">
                <a:solidFill>
                  <a:schemeClr val="tx1"/>
                </a:solidFill>
                <a:effectLst/>
                <a:latin typeface="+mn-lt"/>
                <a:ea typeface="+mn-ea"/>
                <a:cs typeface="+mn-cs"/>
              </a:rPr>
              <a:t> inhaler and the risk of death in COPD.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2013 Oct 17;369(16):1491–501.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319. 	</a:t>
            </a:r>
            <a:r>
              <a:rPr lang="en-US" sz="1200" kern="1200" dirty="0" err="1">
                <a:solidFill>
                  <a:schemeClr val="tx1"/>
                </a:solidFill>
                <a:effectLst/>
                <a:latin typeface="+mn-lt"/>
                <a:ea typeface="+mn-ea"/>
                <a:cs typeface="+mn-cs"/>
              </a:rPr>
              <a:t>Tashkin</a:t>
            </a:r>
            <a:r>
              <a:rPr lang="en-US" sz="1200" kern="1200" dirty="0">
                <a:solidFill>
                  <a:schemeClr val="tx1"/>
                </a:solidFill>
                <a:effectLst/>
                <a:latin typeface="+mn-lt"/>
                <a:ea typeface="+mn-ea"/>
                <a:cs typeface="+mn-cs"/>
              </a:rPr>
              <a:t> DP, Gross NJ. Inhaled </a:t>
            </a:r>
            <a:r>
              <a:rPr lang="en-US" sz="1200" kern="1200" dirty="0" err="1">
                <a:solidFill>
                  <a:schemeClr val="tx1"/>
                </a:solidFill>
                <a:effectLst/>
                <a:latin typeface="+mn-lt"/>
                <a:ea typeface="+mn-ea"/>
                <a:cs typeface="+mn-cs"/>
              </a:rPr>
              <a:t>glycopyrrolate</a:t>
            </a:r>
            <a:r>
              <a:rPr lang="en-US" sz="1200" kern="1200" dirty="0">
                <a:solidFill>
                  <a:schemeClr val="tx1"/>
                </a:solidFill>
                <a:effectLst/>
                <a:latin typeface="+mn-lt"/>
                <a:ea typeface="+mn-ea"/>
                <a:cs typeface="+mn-cs"/>
              </a:rPr>
              <a:t> for the treatment of chronic obstructive pulmonary disease.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2018 </a:t>
            </a:r>
            <a:r>
              <a:rPr lang="en-US" sz="1200" kern="1200" dirty="0" err="1">
                <a:solidFill>
                  <a:schemeClr val="tx1"/>
                </a:solidFill>
                <a:effectLst/>
                <a:latin typeface="+mn-lt"/>
                <a:ea typeface="+mn-ea"/>
                <a:cs typeface="+mn-cs"/>
              </a:rPr>
              <a:t>Jun;Volume</a:t>
            </a:r>
            <a:r>
              <a:rPr lang="en-US" sz="1200" kern="1200" dirty="0">
                <a:solidFill>
                  <a:schemeClr val="tx1"/>
                </a:solidFill>
                <a:effectLst/>
                <a:latin typeface="+mn-lt"/>
                <a:ea typeface="+mn-ea"/>
                <a:cs typeface="+mn-cs"/>
              </a:rPr>
              <a:t> 13:1873–88.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320. 	Wang J, </a:t>
            </a:r>
            <a:r>
              <a:rPr lang="en-US" sz="1200" kern="1200" dirty="0" err="1">
                <a:solidFill>
                  <a:schemeClr val="tx1"/>
                </a:solidFill>
                <a:effectLst/>
                <a:latin typeface="+mn-lt"/>
                <a:ea typeface="+mn-ea"/>
                <a:cs typeface="+mn-cs"/>
              </a:rPr>
              <a:t>Nie</a:t>
            </a:r>
            <a:r>
              <a:rPr lang="en-US" sz="1200" kern="1200" dirty="0">
                <a:solidFill>
                  <a:schemeClr val="tx1"/>
                </a:solidFill>
                <a:effectLst/>
                <a:latin typeface="+mn-lt"/>
                <a:ea typeface="+mn-ea"/>
                <a:cs typeface="+mn-cs"/>
              </a:rPr>
              <a:t> B, </a:t>
            </a:r>
            <a:r>
              <a:rPr lang="en-US" sz="1200" kern="1200" dirty="0" err="1">
                <a:solidFill>
                  <a:schemeClr val="tx1"/>
                </a:solidFill>
                <a:effectLst/>
                <a:latin typeface="+mn-lt"/>
                <a:ea typeface="+mn-ea"/>
                <a:cs typeface="+mn-cs"/>
              </a:rPr>
              <a:t>Xiong</a:t>
            </a:r>
            <a:r>
              <a:rPr lang="en-US" sz="1200" kern="1200" dirty="0">
                <a:solidFill>
                  <a:schemeClr val="tx1"/>
                </a:solidFill>
                <a:effectLst/>
                <a:latin typeface="+mn-lt"/>
                <a:ea typeface="+mn-ea"/>
                <a:cs typeface="+mn-cs"/>
              </a:rPr>
              <a:t> W, Xu Y. Effect of long-acting beta-agonists on the frequency of COPD exacerbations: a meta-analysis. J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Pharm </a:t>
            </a:r>
            <a:r>
              <a:rPr lang="en-US" sz="1200" kern="1200" dirty="0" err="1">
                <a:solidFill>
                  <a:schemeClr val="tx1"/>
                </a:solidFill>
                <a:effectLst/>
                <a:latin typeface="+mn-lt"/>
                <a:ea typeface="+mn-ea"/>
                <a:cs typeface="+mn-cs"/>
              </a:rPr>
              <a:t>Ther</a:t>
            </a:r>
            <a:r>
              <a:rPr lang="en-US" sz="1200" kern="1200" dirty="0">
                <a:solidFill>
                  <a:schemeClr val="tx1"/>
                </a:solidFill>
                <a:effectLst/>
                <a:latin typeface="+mn-lt"/>
                <a:ea typeface="+mn-ea"/>
                <a:cs typeface="+mn-cs"/>
              </a:rPr>
              <a:t>. 2012 Apr;37(2):204–11.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321. 	</a:t>
            </a:r>
            <a:r>
              <a:rPr lang="en-US" sz="1200" kern="1200" dirty="0" err="1">
                <a:solidFill>
                  <a:schemeClr val="tx1"/>
                </a:solidFill>
                <a:effectLst/>
                <a:latin typeface="+mn-lt"/>
                <a:ea typeface="+mn-ea"/>
                <a:cs typeface="+mn-cs"/>
              </a:rPr>
              <a:t>Decramer</a:t>
            </a:r>
            <a:r>
              <a:rPr lang="en-US" sz="1200" kern="1200" dirty="0">
                <a:solidFill>
                  <a:schemeClr val="tx1"/>
                </a:solidFill>
                <a:effectLst/>
                <a:latin typeface="+mn-lt"/>
                <a:ea typeface="+mn-ea"/>
                <a:cs typeface="+mn-cs"/>
              </a:rPr>
              <a:t> ML, </a:t>
            </a:r>
            <a:r>
              <a:rPr lang="en-US" sz="1200" kern="1200" dirty="0" err="1">
                <a:solidFill>
                  <a:schemeClr val="tx1"/>
                </a:solidFill>
                <a:effectLst/>
                <a:latin typeface="+mn-lt"/>
                <a:ea typeface="+mn-ea"/>
                <a:cs typeface="+mn-cs"/>
              </a:rPr>
              <a:t>Hanania</a:t>
            </a:r>
            <a:r>
              <a:rPr lang="en-US" sz="1200" kern="1200" dirty="0">
                <a:solidFill>
                  <a:schemeClr val="tx1"/>
                </a:solidFill>
                <a:effectLst/>
                <a:latin typeface="+mn-lt"/>
                <a:ea typeface="+mn-ea"/>
                <a:cs typeface="+mn-cs"/>
              </a:rPr>
              <a:t> NA, </a:t>
            </a:r>
            <a:r>
              <a:rPr lang="en-US" sz="1200" kern="1200" dirty="0" err="1">
                <a:solidFill>
                  <a:schemeClr val="tx1"/>
                </a:solidFill>
                <a:effectLst/>
                <a:latin typeface="+mn-lt"/>
                <a:ea typeface="+mn-ea"/>
                <a:cs typeface="+mn-cs"/>
              </a:rPr>
              <a:t>Lötvall</a:t>
            </a:r>
            <a:r>
              <a:rPr lang="en-US" sz="1200" kern="1200" dirty="0">
                <a:solidFill>
                  <a:schemeClr val="tx1"/>
                </a:solidFill>
                <a:effectLst/>
                <a:latin typeface="+mn-lt"/>
                <a:ea typeface="+mn-ea"/>
                <a:cs typeface="+mn-cs"/>
              </a:rPr>
              <a:t> JO, Yawn BP. The safety of long-acting </a:t>
            </a:r>
            <a:r>
              <a:rPr lang="es-UY" sz="1200" kern="1200" dirty="0">
                <a:solidFill>
                  <a:schemeClr val="tx1"/>
                </a:solidFill>
                <a:effectLst/>
                <a:latin typeface="+mn-lt"/>
                <a:ea typeface="+mn-ea"/>
                <a:cs typeface="+mn-cs"/>
              </a:rPr>
              <a:t>β</a:t>
            </a:r>
            <a:r>
              <a:rPr lang="en-US" sz="1200" kern="1200" dirty="0">
                <a:solidFill>
                  <a:schemeClr val="tx1"/>
                </a:solidFill>
                <a:effectLst/>
                <a:latin typeface="+mn-lt"/>
                <a:ea typeface="+mn-ea"/>
                <a:cs typeface="+mn-cs"/>
              </a:rPr>
              <a:t>2-agonists in the treatment of stable chronic obstructive pulmonary disease.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2013 Jan;8:53–64.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322. 	</a:t>
            </a:r>
            <a:r>
              <a:rPr lang="en-US" sz="1200" kern="1200" dirty="0" err="1">
                <a:solidFill>
                  <a:schemeClr val="tx1"/>
                </a:solidFill>
                <a:effectLst/>
                <a:latin typeface="+mn-lt"/>
                <a:ea typeface="+mn-ea"/>
                <a:cs typeface="+mn-cs"/>
              </a:rPr>
              <a:t>Hanania</a:t>
            </a:r>
            <a:r>
              <a:rPr lang="en-US" sz="1200" kern="1200" dirty="0">
                <a:solidFill>
                  <a:schemeClr val="tx1"/>
                </a:solidFill>
                <a:effectLst/>
                <a:latin typeface="+mn-lt"/>
                <a:ea typeface="+mn-ea"/>
                <a:cs typeface="+mn-cs"/>
              </a:rPr>
              <a:t> NA, Feldman G, </a:t>
            </a:r>
            <a:r>
              <a:rPr lang="en-US" sz="1200" kern="1200" dirty="0" err="1">
                <a:solidFill>
                  <a:schemeClr val="tx1"/>
                </a:solidFill>
                <a:effectLst/>
                <a:latin typeface="+mn-lt"/>
                <a:ea typeface="+mn-ea"/>
                <a:cs typeface="+mn-cs"/>
              </a:rPr>
              <a:t>Zachgo</a:t>
            </a:r>
            <a:r>
              <a:rPr lang="en-US" sz="1200" kern="1200" dirty="0">
                <a:solidFill>
                  <a:schemeClr val="tx1"/>
                </a:solidFill>
                <a:effectLst/>
                <a:latin typeface="+mn-lt"/>
                <a:ea typeface="+mn-ea"/>
                <a:cs typeface="+mn-cs"/>
              </a:rPr>
              <a:t> W, Shim J-J, </a:t>
            </a:r>
            <a:r>
              <a:rPr lang="en-US" sz="1200" kern="1200" dirty="0" err="1">
                <a:solidFill>
                  <a:schemeClr val="tx1"/>
                </a:solidFill>
                <a:effectLst/>
                <a:latin typeface="+mn-lt"/>
                <a:ea typeface="+mn-ea"/>
                <a:cs typeface="+mn-cs"/>
              </a:rPr>
              <a:t>Crim</a:t>
            </a:r>
            <a:r>
              <a:rPr lang="en-US" sz="1200" kern="1200" dirty="0">
                <a:solidFill>
                  <a:schemeClr val="tx1"/>
                </a:solidFill>
                <a:effectLst/>
                <a:latin typeface="+mn-lt"/>
                <a:ea typeface="+mn-ea"/>
                <a:cs typeface="+mn-cs"/>
              </a:rPr>
              <a:t> C, Sanford L, et al. The efficacy and safety of the novel long-acting </a:t>
            </a:r>
            <a:r>
              <a:rPr lang="es-UY" sz="1200" kern="1200" dirty="0">
                <a:solidFill>
                  <a:schemeClr val="tx1"/>
                </a:solidFill>
                <a:effectLst/>
                <a:latin typeface="+mn-lt"/>
                <a:ea typeface="+mn-ea"/>
                <a:cs typeface="+mn-cs"/>
              </a:rPr>
              <a:t>β</a:t>
            </a:r>
            <a:r>
              <a:rPr lang="en-US" sz="1200" kern="1200" dirty="0">
                <a:solidFill>
                  <a:schemeClr val="tx1"/>
                </a:solidFill>
                <a:effectLst/>
                <a:latin typeface="+mn-lt"/>
                <a:ea typeface="+mn-ea"/>
                <a:cs typeface="+mn-cs"/>
              </a:rPr>
              <a:t>2 agonist </a:t>
            </a:r>
            <a:r>
              <a:rPr lang="en-US" sz="1200" kern="1200" dirty="0" err="1">
                <a:solidFill>
                  <a:schemeClr val="tx1"/>
                </a:solidFill>
                <a:effectLst/>
                <a:latin typeface="+mn-lt"/>
                <a:ea typeface="+mn-ea"/>
                <a:cs typeface="+mn-cs"/>
              </a:rPr>
              <a:t>vilanterol</a:t>
            </a:r>
            <a:r>
              <a:rPr lang="en-US" sz="1200" kern="1200" dirty="0">
                <a:solidFill>
                  <a:schemeClr val="tx1"/>
                </a:solidFill>
                <a:effectLst/>
                <a:latin typeface="+mn-lt"/>
                <a:ea typeface="+mn-ea"/>
                <a:cs typeface="+mn-cs"/>
              </a:rPr>
              <a:t> in patients with COPD: a randomized placebo-controlled trial. Chest. 2012 Jul;142(1):119–27.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323. 	</a:t>
            </a:r>
            <a:r>
              <a:rPr lang="en-US" sz="1200" kern="1200" dirty="0" err="1">
                <a:solidFill>
                  <a:schemeClr val="tx1"/>
                </a:solidFill>
                <a:effectLst/>
                <a:latin typeface="+mn-lt"/>
                <a:ea typeface="+mn-ea"/>
                <a:cs typeface="+mn-cs"/>
              </a:rPr>
              <a:t>Girodet</a:t>
            </a:r>
            <a:r>
              <a:rPr lang="en-US" sz="1200" kern="1200" dirty="0">
                <a:solidFill>
                  <a:schemeClr val="tx1"/>
                </a:solidFill>
                <a:effectLst/>
                <a:latin typeface="+mn-lt"/>
                <a:ea typeface="+mn-ea"/>
                <a:cs typeface="+mn-cs"/>
              </a:rPr>
              <a:t> P-O, </a:t>
            </a:r>
            <a:r>
              <a:rPr lang="en-US" sz="1200" kern="1200" dirty="0" err="1">
                <a:solidFill>
                  <a:schemeClr val="tx1"/>
                </a:solidFill>
                <a:effectLst/>
                <a:latin typeface="+mn-lt"/>
                <a:ea typeface="+mn-ea"/>
                <a:cs typeface="+mn-cs"/>
              </a:rPr>
              <a:t>Jasnot</a:t>
            </a:r>
            <a:r>
              <a:rPr lang="en-US" sz="1200" kern="1200" dirty="0">
                <a:solidFill>
                  <a:schemeClr val="tx1"/>
                </a:solidFill>
                <a:effectLst/>
                <a:latin typeface="+mn-lt"/>
                <a:ea typeface="+mn-ea"/>
                <a:cs typeface="+mn-cs"/>
              </a:rPr>
              <a:t> J-Y, Le </a:t>
            </a:r>
            <a:r>
              <a:rPr lang="en-US" sz="1200" kern="1200" dirty="0" err="1">
                <a:solidFill>
                  <a:schemeClr val="tx1"/>
                </a:solidFill>
                <a:effectLst/>
                <a:latin typeface="+mn-lt"/>
                <a:ea typeface="+mn-ea"/>
                <a:cs typeface="+mn-cs"/>
              </a:rPr>
              <a:t>Gros</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Decuypère</a:t>
            </a:r>
            <a:r>
              <a:rPr lang="en-US" sz="1200" kern="1200" dirty="0">
                <a:solidFill>
                  <a:schemeClr val="tx1"/>
                </a:solidFill>
                <a:effectLst/>
                <a:latin typeface="+mn-lt"/>
                <a:ea typeface="+mn-ea"/>
                <a:cs typeface="+mn-cs"/>
              </a:rPr>
              <a:t> L, Cao W, </a:t>
            </a:r>
            <a:r>
              <a:rPr lang="en-US" sz="1200" kern="1200" dirty="0" err="1">
                <a:solidFill>
                  <a:schemeClr val="tx1"/>
                </a:solidFill>
                <a:effectLst/>
                <a:latin typeface="+mn-lt"/>
                <a:ea typeface="+mn-ea"/>
                <a:cs typeface="+mn-cs"/>
              </a:rPr>
              <a:t>Devouassoux</a:t>
            </a:r>
            <a:r>
              <a:rPr lang="en-US" sz="1200" kern="1200" dirty="0">
                <a:solidFill>
                  <a:schemeClr val="tx1"/>
                </a:solidFill>
                <a:effectLst/>
                <a:latin typeface="+mn-lt"/>
                <a:ea typeface="+mn-ea"/>
                <a:cs typeface="+mn-cs"/>
              </a:rPr>
              <a:t> G. Efficacy and safety of </a:t>
            </a:r>
            <a:r>
              <a:rPr lang="en-US" sz="1200" kern="1200" dirty="0" err="1">
                <a:solidFill>
                  <a:schemeClr val="tx1"/>
                </a:solidFill>
                <a:effectLst/>
                <a:latin typeface="+mn-lt"/>
                <a:ea typeface="+mn-ea"/>
                <a:cs typeface="+mn-cs"/>
              </a:rPr>
              <a:t>indacaterol</a:t>
            </a:r>
            <a:r>
              <a:rPr lang="en-US" sz="1200" kern="1200" dirty="0">
                <a:solidFill>
                  <a:schemeClr val="tx1"/>
                </a:solidFill>
                <a:effectLst/>
                <a:latin typeface="+mn-lt"/>
                <a:ea typeface="+mn-ea"/>
                <a:cs typeface="+mn-cs"/>
              </a:rPr>
              <a:t> in patients with chronic obstructive pulmonary disease aged over 65 years: A pooled analysis.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2017 Jul;128:92–101.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324. 	Geake JB, </a:t>
            </a:r>
            <a:r>
              <a:rPr lang="en-US" sz="1200" kern="1200" dirty="0" err="1">
                <a:solidFill>
                  <a:schemeClr val="tx1"/>
                </a:solidFill>
                <a:effectLst/>
                <a:latin typeface="+mn-lt"/>
                <a:ea typeface="+mn-ea"/>
                <a:cs typeface="+mn-cs"/>
              </a:rPr>
              <a:t>Dabscheck</a:t>
            </a:r>
            <a:r>
              <a:rPr lang="en-US" sz="1200" kern="1200" dirty="0">
                <a:solidFill>
                  <a:schemeClr val="tx1"/>
                </a:solidFill>
                <a:effectLst/>
                <a:latin typeface="+mn-lt"/>
                <a:ea typeface="+mn-ea"/>
                <a:cs typeface="+mn-cs"/>
              </a:rPr>
              <a:t> EJ, Wood-Baker R, Cates CJ. </a:t>
            </a:r>
            <a:r>
              <a:rPr lang="en-US" sz="1200" kern="1200" dirty="0" err="1">
                <a:solidFill>
                  <a:schemeClr val="tx1"/>
                </a:solidFill>
                <a:effectLst/>
                <a:latin typeface="+mn-lt"/>
                <a:ea typeface="+mn-ea"/>
                <a:cs typeface="+mn-cs"/>
              </a:rPr>
              <a:t>Indacaterol</a:t>
            </a:r>
            <a:r>
              <a:rPr lang="en-US" sz="1200" kern="1200" dirty="0">
                <a:solidFill>
                  <a:schemeClr val="tx1"/>
                </a:solidFill>
                <a:effectLst/>
                <a:latin typeface="+mn-lt"/>
                <a:ea typeface="+mn-ea"/>
                <a:cs typeface="+mn-cs"/>
              </a:rPr>
              <a:t>, a once-daily beta2-agonist, versus twice-daily beta₂-agonists or placebo for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2015 Jan 10;1:CD010139.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325. 	</a:t>
            </a:r>
            <a:r>
              <a:rPr lang="en-US" sz="1200" kern="1200" dirty="0" err="1">
                <a:solidFill>
                  <a:schemeClr val="tx1"/>
                </a:solidFill>
                <a:effectLst/>
                <a:latin typeface="+mn-lt"/>
                <a:ea typeface="+mn-ea"/>
                <a:cs typeface="+mn-cs"/>
              </a:rPr>
              <a:t>McGarvey</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Niewoehner</a:t>
            </a:r>
            <a:r>
              <a:rPr lang="en-US" sz="1200" kern="1200" dirty="0">
                <a:solidFill>
                  <a:schemeClr val="tx1"/>
                </a:solidFill>
                <a:effectLst/>
                <a:latin typeface="+mn-lt"/>
                <a:ea typeface="+mn-ea"/>
                <a:cs typeface="+mn-cs"/>
              </a:rPr>
              <a:t> D, </a:t>
            </a:r>
            <a:r>
              <a:rPr lang="en-US" sz="1200" kern="1200" dirty="0" err="1">
                <a:solidFill>
                  <a:schemeClr val="tx1"/>
                </a:solidFill>
                <a:effectLst/>
                <a:latin typeface="+mn-lt"/>
                <a:ea typeface="+mn-ea"/>
                <a:cs typeface="+mn-cs"/>
              </a:rPr>
              <a:t>Magder</a:t>
            </a:r>
            <a:r>
              <a:rPr lang="en-US" sz="1200" kern="1200" dirty="0">
                <a:solidFill>
                  <a:schemeClr val="tx1"/>
                </a:solidFill>
                <a:effectLst/>
                <a:latin typeface="+mn-lt"/>
                <a:ea typeface="+mn-ea"/>
                <a:cs typeface="+mn-cs"/>
              </a:rPr>
              <a:t> S, Sachs P, </a:t>
            </a:r>
            <a:r>
              <a:rPr lang="en-US" sz="1200" kern="1200" dirty="0" err="1">
                <a:solidFill>
                  <a:schemeClr val="tx1"/>
                </a:solidFill>
                <a:effectLst/>
                <a:latin typeface="+mn-lt"/>
                <a:ea typeface="+mn-ea"/>
                <a:cs typeface="+mn-cs"/>
              </a:rPr>
              <a:t>Tetzlaff</a:t>
            </a:r>
            <a:r>
              <a:rPr lang="en-US" sz="1200" kern="1200" dirty="0">
                <a:solidFill>
                  <a:schemeClr val="tx1"/>
                </a:solidFill>
                <a:effectLst/>
                <a:latin typeface="+mn-lt"/>
                <a:ea typeface="+mn-ea"/>
                <a:cs typeface="+mn-cs"/>
              </a:rPr>
              <a:t> K, Hamilton A, et al. One-Year Safety of </a:t>
            </a:r>
            <a:r>
              <a:rPr lang="en-US" sz="1200" kern="1200" dirty="0" err="1">
                <a:solidFill>
                  <a:schemeClr val="tx1"/>
                </a:solidFill>
                <a:effectLst/>
                <a:latin typeface="+mn-lt"/>
                <a:ea typeface="+mn-ea"/>
                <a:cs typeface="+mn-cs"/>
              </a:rPr>
              <a:t>Olodaterol</a:t>
            </a:r>
            <a:r>
              <a:rPr lang="en-US" sz="1200" kern="1200" dirty="0">
                <a:solidFill>
                  <a:schemeClr val="tx1"/>
                </a:solidFill>
                <a:effectLst/>
                <a:latin typeface="+mn-lt"/>
                <a:ea typeface="+mn-ea"/>
                <a:cs typeface="+mn-cs"/>
              </a:rPr>
              <a:t> Once Daily via </a:t>
            </a:r>
            <a:r>
              <a:rPr lang="en-US" sz="1200" kern="1200" dirty="0" err="1">
                <a:solidFill>
                  <a:schemeClr val="tx1"/>
                </a:solidFill>
                <a:effectLst/>
                <a:latin typeface="+mn-lt"/>
                <a:ea typeface="+mn-ea"/>
                <a:cs typeface="+mn-cs"/>
              </a:rPr>
              <a:t>Respimat</a:t>
            </a:r>
            <a:r>
              <a:rPr lang="en-US" sz="1200" kern="1200" dirty="0">
                <a:solidFill>
                  <a:schemeClr val="tx1"/>
                </a:solidFill>
                <a:effectLst/>
                <a:latin typeface="+mn-lt"/>
                <a:ea typeface="+mn-ea"/>
                <a:cs typeface="+mn-cs"/>
              </a:rPr>
              <a:t>® in Patients with GOLD 2-4 Chronic Obstructive Pulmonary Disease: Results of a Pre-Specified Pooled Analysis. COPD. 2015 Sep 3;12(5):484–93.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326. 	</a:t>
            </a:r>
            <a:r>
              <a:rPr lang="en-US" sz="1200" kern="1200" dirty="0" err="1">
                <a:solidFill>
                  <a:schemeClr val="tx1"/>
                </a:solidFill>
                <a:effectLst/>
                <a:latin typeface="+mn-lt"/>
                <a:ea typeface="+mn-ea"/>
                <a:cs typeface="+mn-cs"/>
              </a:rPr>
              <a:t>Halpin</a:t>
            </a:r>
            <a:r>
              <a:rPr lang="en-US" sz="1200" kern="1200" dirty="0">
                <a:solidFill>
                  <a:schemeClr val="tx1"/>
                </a:solidFill>
                <a:effectLst/>
                <a:latin typeface="+mn-lt"/>
                <a:ea typeface="+mn-ea"/>
                <a:cs typeface="+mn-cs"/>
              </a:rPr>
              <a:t> DMG, </a:t>
            </a:r>
            <a:r>
              <a:rPr lang="en-US" sz="1200" kern="1200" dirty="0" err="1">
                <a:solidFill>
                  <a:schemeClr val="tx1"/>
                </a:solidFill>
                <a:effectLst/>
                <a:latin typeface="+mn-lt"/>
                <a:ea typeface="+mn-ea"/>
                <a:cs typeface="+mn-cs"/>
              </a:rPr>
              <a:t>Vogelmeier</a:t>
            </a:r>
            <a:r>
              <a:rPr lang="en-US" sz="1200" kern="1200" dirty="0">
                <a:solidFill>
                  <a:schemeClr val="tx1"/>
                </a:solidFill>
                <a:effectLst/>
                <a:latin typeface="+mn-lt"/>
                <a:ea typeface="+mn-ea"/>
                <a:cs typeface="+mn-cs"/>
              </a:rPr>
              <a:t> C, Pieper MP, </a:t>
            </a:r>
            <a:r>
              <a:rPr lang="en-US" sz="1200" kern="1200" dirty="0" err="1">
                <a:solidFill>
                  <a:schemeClr val="tx1"/>
                </a:solidFill>
                <a:effectLst/>
                <a:latin typeface="+mn-lt"/>
                <a:ea typeface="+mn-ea"/>
                <a:cs typeface="+mn-cs"/>
              </a:rPr>
              <a:t>Metzdorf</a:t>
            </a:r>
            <a:r>
              <a:rPr lang="en-US" sz="1200" kern="1200" dirty="0">
                <a:solidFill>
                  <a:schemeClr val="tx1"/>
                </a:solidFill>
                <a:effectLst/>
                <a:latin typeface="+mn-lt"/>
                <a:ea typeface="+mn-ea"/>
                <a:cs typeface="+mn-cs"/>
              </a:rPr>
              <a:t> N, Richard F, </a:t>
            </a:r>
            <a:r>
              <a:rPr lang="en-US" sz="1200" kern="1200" dirty="0" err="1">
                <a:solidFill>
                  <a:schemeClr val="tx1"/>
                </a:solidFill>
                <a:effectLst/>
                <a:latin typeface="+mn-lt"/>
                <a:ea typeface="+mn-ea"/>
                <a:cs typeface="+mn-cs"/>
              </a:rPr>
              <a:t>Anzueto</a:t>
            </a:r>
            <a:r>
              <a:rPr lang="en-US" sz="1200" kern="1200" dirty="0">
                <a:solidFill>
                  <a:schemeClr val="tx1"/>
                </a:solidFill>
                <a:effectLst/>
                <a:latin typeface="+mn-lt"/>
                <a:ea typeface="+mn-ea"/>
                <a:cs typeface="+mn-cs"/>
              </a:rPr>
              <a:t> A. Effect of tiotropium on COPD exacerbations: A systematic review.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2016 May;114:1–8.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327. 	</a:t>
            </a:r>
            <a:r>
              <a:rPr lang="en-US" sz="1200" kern="1200" dirty="0" err="1">
                <a:solidFill>
                  <a:schemeClr val="tx1"/>
                </a:solidFill>
                <a:effectLst/>
                <a:latin typeface="+mn-lt"/>
                <a:ea typeface="+mn-ea"/>
                <a:cs typeface="+mn-cs"/>
              </a:rPr>
              <a:t>Ismaila</a:t>
            </a:r>
            <a:r>
              <a:rPr lang="en-US" sz="1200" kern="1200" dirty="0">
                <a:solidFill>
                  <a:schemeClr val="tx1"/>
                </a:solidFill>
                <a:effectLst/>
                <a:latin typeface="+mn-lt"/>
                <a:ea typeface="+mn-ea"/>
                <a:cs typeface="+mn-cs"/>
              </a:rPr>
              <a:t> AS, Huisman EL, </a:t>
            </a:r>
            <a:r>
              <a:rPr lang="en-US" sz="1200" kern="1200" dirty="0" err="1">
                <a:solidFill>
                  <a:schemeClr val="tx1"/>
                </a:solidFill>
                <a:effectLst/>
                <a:latin typeface="+mn-lt"/>
                <a:ea typeface="+mn-ea"/>
                <a:cs typeface="+mn-cs"/>
              </a:rPr>
              <a:t>Punekar</a:t>
            </a:r>
            <a:r>
              <a:rPr lang="en-US" sz="1200" kern="1200" dirty="0">
                <a:solidFill>
                  <a:schemeClr val="tx1"/>
                </a:solidFill>
                <a:effectLst/>
                <a:latin typeface="+mn-lt"/>
                <a:ea typeface="+mn-ea"/>
                <a:cs typeface="+mn-cs"/>
              </a:rPr>
              <a:t> YS, </a:t>
            </a:r>
            <a:r>
              <a:rPr lang="en-US" sz="1200" kern="1200" dirty="0" err="1">
                <a:solidFill>
                  <a:schemeClr val="tx1"/>
                </a:solidFill>
                <a:effectLst/>
                <a:latin typeface="+mn-lt"/>
                <a:ea typeface="+mn-ea"/>
                <a:cs typeface="+mn-cs"/>
              </a:rPr>
              <a:t>Karabis</a:t>
            </a:r>
            <a:r>
              <a:rPr lang="en-US" sz="1200" kern="1200" dirty="0">
                <a:solidFill>
                  <a:schemeClr val="tx1"/>
                </a:solidFill>
                <a:effectLst/>
                <a:latin typeface="+mn-lt"/>
                <a:ea typeface="+mn-ea"/>
                <a:cs typeface="+mn-cs"/>
              </a:rPr>
              <a:t> A. Comparative efficacy of long-acting muscarinic antagonist monotherapies in COPD: a systematic review and network meta-analysis.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2015 Nov;10:2495–517.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328. 	Ni H, </a:t>
            </a:r>
            <a:r>
              <a:rPr lang="en-US" sz="1200" kern="1200" dirty="0" err="1">
                <a:solidFill>
                  <a:schemeClr val="tx1"/>
                </a:solidFill>
                <a:effectLst/>
                <a:latin typeface="+mn-lt"/>
                <a:ea typeface="+mn-ea"/>
                <a:cs typeface="+mn-cs"/>
              </a:rPr>
              <a:t>Htet</a:t>
            </a:r>
            <a:r>
              <a:rPr lang="en-US" sz="1200" kern="1200" dirty="0">
                <a:solidFill>
                  <a:schemeClr val="tx1"/>
                </a:solidFill>
                <a:effectLst/>
                <a:latin typeface="+mn-lt"/>
                <a:ea typeface="+mn-ea"/>
                <a:cs typeface="+mn-cs"/>
              </a:rPr>
              <a:t> A, Moe S. </a:t>
            </a:r>
            <a:r>
              <a:rPr lang="en-US" sz="1200" kern="1200" dirty="0" err="1">
                <a:solidFill>
                  <a:schemeClr val="tx1"/>
                </a:solidFill>
                <a:effectLst/>
                <a:latin typeface="+mn-lt"/>
                <a:ea typeface="+mn-ea"/>
                <a:cs typeface="+mn-cs"/>
              </a:rPr>
              <a:t>Umeclidinium</a:t>
            </a:r>
            <a:r>
              <a:rPr lang="en-US" sz="1200" kern="1200" dirty="0">
                <a:solidFill>
                  <a:schemeClr val="tx1"/>
                </a:solidFill>
                <a:effectLst/>
                <a:latin typeface="+mn-lt"/>
                <a:ea typeface="+mn-ea"/>
                <a:cs typeface="+mn-cs"/>
              </a:rPr>
              <a:t> bromide versus placebo for people with chronic obstructive pulmonary disease (COPD).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2017 Jun 20;6:CD011897</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329. 	</a:t>
            </a:r>
            <a:r>
              <a:rPr lang="en-US" sz="1200" kern="1200" dirty="0" err="1">
                <a:solidFill>
                  <a:schemeClr val="tx1"/>
                </a:solidFill>
                <a:effectLst/>
                <a:latin typeface="+mn-lt"/>
                <a:ea typeface="+mn-ea"/>
                <a:cs typeface="+mn-cs"/>
              </a:rPr>
              <a:t>Wedzicha</a:t>
            </a:r>
            <a:r>
              <a:rPr lang="en-US" sz="1200" kern="1200" dirty="0">
                <a:solidFill>
                  <a:schemeClr val="tx1"/>
                </a:solidFill>
                <a:effectLst/>
                <a:latin typeface="+mn-lt"/>
                <a:ea typeface="+mn-ea"/>
                <a:cs typeface="+mn-cs"/>
              </a:rPr>
              <a:t> JA, </a:t>
            </a:r>
            <a:r>
              <a:rPr lang="en-US" sz="1200" kern="1200" dirty="0" err="1">
                <a:solidFill>
                  <a:schemeClr val="tx1"/>
                </a:solidFill>
                <a:effectLst/>
                <a:latin typeface="+mn-lt"/>
                <a:ea typeface="+mn-ea"/>
                <a:cs typeface="+mn-cs"/>
              </a:rPr>
              <a:t>Agusti</a:t>
            </a:r>
            <a:r>
              <a:rPr lang="en-US" sz="1200" kern="1200" dirty="0">
                <a:solidFill>
                  <a:schemeClr val="tx1"/>
                </a:solidFill>
                <a:effectLst/>
                <a:latin typeface="+mn-lt"/>
                <a:ea typeface="+mn-ea"/>
                <a:cs typeface="+mn-cs"/>
              </a:rPr>
              <a:t> A, Donaldson G, </a:t>
            </a:r>
            <a:r>
              <a:rPr lang="en-US" sz="1200" kern="1200" dirty="0" err="1">
                <a:solidFill>
                  <a:schemeClr val="tx1"/>
                </a:solidFill>
                <a:effectLst/>
                <a:latin typeface="+mn-lt"/>
                <a:ea typeface="+mn-ea"/>
                <a:cs typeface="+mn-cs"/>
              </a:rPr>
              <a:t>Chuecos</a:t>
            </a:r>
            <a:r>
              <a:rPr lang="en-US" sz="1200" kern="1200" dirty="0">
                <a:solidFill>
                  <a:schemeClr val="tx1"/>
                </a:solidFill>
                <a:effectLst/>
                <a:latin typeface="+mn-lt"/>
                <a:ea typeface="+mn-ea"/>
                <a:cs typeface="+mn-cs"/>
              </a:rPr>
              <a:t> F, </a:t>
            </a:r>
            <a:r>
              <a:rPr lang="en-US" sz="1200" kern="1200" dirty="0" err="1">
                <a:solidFill>
                  <a:schemeClr val="tx1"/>
                </a:solidFill>
                <a:effectLst/>
                <a:latin typeface="+mn-lt"/>
                <a:ea typeface="+mn-ea"/>
                <a:cs typeface="+mn-cs"/>
              </a:rPr>
              <a:t>Lamarca</a:t>
            </a:r>
            <a:r>
              <a:rPr lang="en-US" sz="1200" kern="1200" dirty="0">
                <a:solidFill>
                  <a:schemeClr val="tx1"/>
                </a:solidFill>
                <a:effectLst/>
                <a:latin typeface="+mn-lt"/>
                <a:ea typeface="+mn-ea"/>
                <a:cs typeface="+mn-cs"/>
              </a:rPr>
              <a:t> R, Garcia Gil E. Effect of </a:t>
            </a:r>
            <a:r>
              <a:rPr lang="en-US" sz="1200" kern="1200" dirty="0" err="1">
                <a:solidFill>
                  <a:schemeClr val="tx1"/>
                </a:solidFill>
                <a:effectLst/>
                <a:latin typeface="+mn-lt"/>
                <a:ea typeface="+mn-ea"/>
                <a:cs typeface="+mn-cs"/>
              </a:rPr>
              <a:t>Aclidinium</a:t>
            </a:r>
            <a:r>
              <a:rPr lang="en-US" sz="1200" kern="1200" dirty="0">
                <a:solidFill>
                  <a:schemeClr val="tx1"/>
                </a:solidFill>
                <a:effectLst/>
                <a:latin typeface="+mn-lt"/>
                <a:ea typeface="+mn-ea"/>
                <a:cs typeface="+mn-cs"/>
              </a:rPr>
              <a:t> Bromide on Exacerbations in Patients with Moderate-to-Severe COPD: A Pooled Analysis of Five Phase III, Randomized, Placebo-Controlled Studies. COPD. 2016 Nov 9;13(6):669–76.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330. 	Jones PW, Leidy NK, </a:t>
            </a:r>
            <a:r>
              <a:rPr lang="en-US" sz="1200" kern="1200" dirty="0" err="1">
                <a:solidFill>
                  <a:schemeClr val="tx1"/>
                </a:solidFill>
                <a:effectLst/>
                <a:latin typeface="+mn-lt"/>
                <a:ea typeface="+mn-ea"/>
                <a:cs typeface="+mn-cs"/>
              </a:rPr>
              <a:t>Hareendran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Lamarca</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Chuecos</a:t>
            </a:r>
            <a:r>
              <a:rPr lang="en-US" sz="1200" kern="1200" dirty="0">
                <a:solidFill>
                  <a:schemeClr val="tx1"/>
                </a:solidFill>
                <a:effectLst/>
                <a:latin typeface="+mn-lt"/>
                <a:ea typeface="+mn-ea"/>
                <a:cs typeface="+mn-cs"/>
              </a:rPr>
              <a:t> F, Garcia Gil E. The effect of </a:t>
            </a:r>
            <a:r>
              <a:rPr lang="en-US" sz="1200" kern="1200" dirty="0" err="1">
                <a:solidFill>
                  <a:schemeClr val="tx1"/>
                </a:solidFill>
                <a:effectLst/>
                <a:latin typeface="+mn-lt"/>
                <a:ea typeface="+mn-ea"/>
                <a:cs typeface="+mn-cs"/>
              </a:rPr>
              <a:t>aclidinium</a:t>
            </a:r>
            <a:r>
              <a:rPr lang="en-US" sz="1200" kern="1200" dirty="0">
                <a:solidFill>
                  <a:schemeClr val="tx1"/>
                </a:solidFill>
                <a:effectLst/>
                <a:latin typeface="+mn-lt"/>
                <a:ea typeface="+mn-ea"/>
                <a:cs typeface="+mn-cs"/>
              </a:rPr>
              <a:t> bromide on daily respiratory symptoms of COPD, measured using the Evaluating Respiratory Symptoms in COPD (E-RS: COPD) diary: pooled analysis of two 6-month Phase III studies.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Res. 2016 Dec 23;17(1):61.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331. 	Zou Y, Xiao J, Yang DH, Li J, Chen Q. Efficacy and Safety of an </a:t>
            </a:r>
            <a:r>
              <a:rPr lang="en-US" sz="1200" kern="1200" dirty="0" err="1">
                <a:solidFill>
                  <a:schemeClr val="tx1"/>
                </a:solidFill>
                <a:effectLst/>
                <a:latin typeface="+mn-lt"/>
                <a:ea typeface="+mn-ea"/>
                <a:cs typeface="+mn-cs"/>
              </a:rPr>
              <a:t>Aclidinium</a:t>
            </a:r>
            <a:r>
              <a:rPr lang="en-US" sz="1200" kern="1200" dirty="0">
                <a:solidFill>
                  <a:schemeClr val="tx1"/>
                </a:solidFill>
                <a:effectLst/>
                <a:latin typeface="+mn-lt"/>
                <a:ea typeface="+mn-ea"/>
                <a:cs typeface="+mn-cs"/>
              </a:rPr>
              <a:t> Bromide Treatment for 12 Weeks or Longer in Patients with Moderate-To-Severe COPD: A Meta-Analysis. COPD J Chronic </a:t>
            </a:r>
            <a:r>
              <a:rPr lang="en-US" sz="1200" kern="1200" dirty="0" err="1">
                <a:solidFill>
                  <a:schemeClr val="tx1"/>
                </a:solidFill>
                <a:effectLst/>
                <a:latin typeface="+mn-lt"/>
                <a:ea typeface="+mn-ea"/>
                <a:cs typeface="+mn-cs"/>
              </a:rPr>
              <a:t>Obstr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Dis. 2016 Jul 3;13(4):499–508.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332. 	</a:t>
            </a:r>
            <a:r>
              <a:rPr lang="en-US" sz="1200" kern="1200" dirty="0" err="1">
                <a:solidFill>
                  <a:schemeClr val="tx1"/>
                </a:solidFill>
                <a:effectLst/>
                <a:latin typeface="+mn-lt"/>
                <a:ea typeface="+mn-ea"/>
                <a:cs typeface="+mn-cs"/>
              </a:rPr>
              <a:t>Cazzola</a:t>
            </a:r>
            <a:r>
              <a:rPr lang="en-US" sz="1200" kern="1200" dirty="0">
                <a:solidFill>
                  <a:schemeClr val="tx1"/>
                </a:solidFill>
                <a:effectLst/>
                <a:latin typeface="+mn-lt"/>
                <a:ea typeface="+mn-ea"/>
                <a:cs typeface="+mn-cs"/>
              </a:rPr>
              <a:t> M, Page CP, </a:t>
            </a:r>
            <a:r>
              <a:rPr lang="en-US" sz="1200" kern="1200" dirty="0" err="1">
                <a:solidFill>
                  <a:schemeClr val="tx1"/>
                </a:solidFill>
                <a:effectLst/>
                <a:latin typeface="+mn-lt"/>
                <a:ea typeface="+mn-ea"/>
                <a:cs typeface="+mn-cs"/>
              </a:rPr>
              <a:t>Rogliani</a:t>
            </a:r>
            <a:r>
              <a:rPr lang="en-US" sz="1200" kern="1200" dirty="0">
                <a:solidFill>
                  <a:schemeClr val="tx1"/>
                </a:solidFill>
                <a:effectLst/>
                <a:latin typeface="+mn-lt"/>
                <a:ea typeface="+mn-ea"/>
                <a:cs typeface="+mn-cs"/>
              </a:rPr>
              <a:t> P, Matera MG. </a:t>
            </a:r>
            <a:r>
              <a:rPr lang="es-UY" sz="1200" kern="1200" dirty="0">
                <a:solidFill>
                  <a:schemeClr val="tx1"/>
                </a:solidFill>
                <a:effectLst/>
                <a:latin typeface="+mn-lt"/>
                <a:ea typeface="+mn-ea"/>
                <a:cs typeface="+mn-cs"/>
              </a:rPr>
              <a:t>β</a:t>
            </a:r>
            <a:r>
              <a:rPr lang="en-US" sz="1200" kern="1200" dirty="0">
                <a:solidFill>
                  <a:schemeClr val="tx1"/>
                </a:solidFill>
                <a:effectLst/>
                <a:latin typeface="+mn-lt"/>
                <a:ea typeface="+mn-ea"/>
                <a:cs typeface="+mn-cs"/>
              </a:rPr>
              <a:t>2-agonist therapy in lung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2013 Apr 1;187(7):690–6.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333. 	Kew KM, </a:t>
            </a:r>
            <a:r>
              <a:rPr lang="en-US" sz="1200" kern="1200" dirty="0" err="1">
                <a:solidFill>
                  <a:schemeClr val="tx1"/>
                </a:solidFill>
                <a:effectLst/>
                <a:latin typeface="+mn-lt"/>
                <a:ea typeface="+mn-ea"/>
                <a:cs typeface="+mn-cs"/>
              </a:rPr>
              <a:t>Mavergames</a:t>
            </a:r>
            <a:r>
              <a:rPr lang="en-US" sz="1200" kern="1200" dirty="0">
                <a:solidFill>
                  <a:schemeClr val="tx1"/>
                </a:solidFill>
                <a:effectLst/>
                <a:latin typeface="+mn-lt"/>
                <a:ea typeface="+mn-ea"/>
                <a:cs typeface="+mn-cs"/>
              </a:rPr>
              <a:t> C, Walters JAE. Long-acting beta2-agonists for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2013 Jan;10:CD010177.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334. 	Koch A, </a:t>
            </a:r>
            <a:r>
              <a:rPr lang="en-US" sz="1200" kern="1200" dirty="0" err="1">
                <a:solidFill>
                  <a:schemeClr val="tx1"/>
                </a:solidFill>
                <a:effectLst/>
                <a:latin typeface="+mn-lt"/>
                <a:ea typeface="+mn-ea"/>
                <a:cs typeface="+mn-cs"/>
              </a:rPr>
              <a:t>Watz</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Maleki-Yazdi</a:t>
            </a:r>
            <a:r>
              <a:rPr lang="en-US" sz="1200" kern="1200" dirty="0">
                <a:solidFill>
                  <a:schemeClr val="tx1"/>
                </a:solidFill>
                <a:effectLst/>
                <a:latin typeface="+mn-lt"/>
                <a:ea typeface="+mn-ea"/>
                <a:cs typeface="+mn-cs"/>
              </a:rPr>
              <a:t> MR, </a:t>
            </a:r>
            <a:r>
              <a:rPr lang="en-US" sz="1200" kern="1200" dirty="0" err="1">
                <a:solidFill>
                  <a:schemeClr val="tx1"/>
                </a:solidFill>
                <a:effectLst/>
                <a:latin typeface="+mn-lt"/>
                <a:ea typeface="+mn-ea"/>
                <a:cs typeface="+mn-cs"/>
              </a:rPr>
              <a:t>Bothner</a:t>
            </a:r>
            <a:r>
              <a:rPr lang="en-US" sz="1200" kern="1200" dirty="0">
                <a:solidFill>
                  <a:schemeClr val="tx1"/>
                </a:solidFill>
                <a:effectLst/>
                <a:latin typeface="+mn-lt"/>
                <a:ea typeface="+mn-ea"/>
                <a:cs typeface="+mn-cs"/>
              </a:rPr>
              <a:t> U, </a:t>
            </a:r>
            <a:r>
              <a:rPr lang="en-US" sz="1200" kern="1200" dirty="0" err="1">
                <a:solidFill>
                  <a:schemeClr val="tx1"/>
                </a:solidFill>
                <a:effectLst/>
                <a:latin typeface="+mn-lt"/>
                <a:ea typeface="+mn-ea"/>
                <a:cs typeface="+mn-cs"/>
              </a:rPr>
              <a:t>Tetzlaff</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Voß</a:t>
            </a:r>
            <a:r>
              <a:rPr lang="en-US" sz="1200" kern="1200" dirty="0">
                <a:solidFill>
                  <a:schemeClr val="tx1"/>
                </a:solidFill>
                <a:effectLst/>
                <a:latin typeface="+mn-lt"/>
                <a:ea typeface="+mn-ea"/>
                <a:cs typeface="+mn-cs"/>
              </a:rPr>
              <a:t> F, et al. Comprehensive assessment of the safety of </a:t>
            </a:r>
            <a:r>
              <a:rPr lang="en-US" sz="1200" kern="1200" dirty="0" err="1">
                <a:solidFill>
                  <a:schemeClr val="tx1"/>
                </a:solidFill>
                <a:effectLst/>
                <a:latin typeface="+mn-lt"/>
                <a:ea typeface="+mn-ea"/>
                <a:cs typeface="+mn-cs"/>
              </a:rPr>
              <a:t>olodaterol</a:t>
            </a:r>
            <a:r>
              <a:rPr lang="en-US" sz="1200" kern="1200" dirty="0">
                <a:solidFill>
                  <a:schemeClr val="tx1"/>
                </a:solidFill>
                <a:effectLst/>
                <a:latin typeface="+mn-lt"/>
                <a:ea typeface="+mn-ea"/>
                <a:cs typeface="+mn-cs"/>
              </a:rPr>
              <a:t> 5 µg in the </a:t>
            </a:r>
            <a:r>
              <a:rPr lang="en-US" sz="1200" kern="1200" dirty="0" err="1">
                <a:solidFill>
                  <a:schemeClr val="tx1"/>
                </a:solidFill>
                <a:effectLst/>
                <a:latin typeface="+mn-lt"/>
                <a:ea typeface="+mn-ea"/>
                <a:cs typeface="+mn-cs"/>
              </a:rPr>
              <a:t>Respimat</a:t>
            </a:r>
            <a:r>
              <a:rPr lang="en-US" sz="1200" kern="1200" dirty="0">
                <a:solidFill>
                  <a:schemeClr val="tx1"/>
                </a:solidFill>
                <a:effectLst/>
                <a:latin typeface="+mn-lt"/>
                <a:ea typeface="+mn-ea"/>
                <a:cs typeface="+mn-cs"/>
              </a:rPr>
              <a:t>® device for maintenance treatment of COPD: comparison with the long-acting </a:t>
            </a:r>
            <a:r>
              <a:rPr lang="es-UY" sz="1200" kern="1200" dirty="0">
                <a:solidFill>
                  <a:schemeClr val="tx1"/>
                </a:solidFill>
                <a:effectLst/>
                <a:latin typeface="+mn-lt"/>
                <a:ea typeface="+mn-ea"/>
                <a:cs typeface="+mn-cs"/>
              </a:rPr>
              <a:t>β</a:t>
            </a:r>
            <a:r>
              <a:rPr lang="en-US" sz="1200" kern="1200" dirty="0">
                <a:solidFill>
                  <a:schemeClr val="tx1"/>
                </a:solidFill>
                <a:effectLst/>
                <a:latin typeface="+mn-lt"/>
                <a:ea typeface="+mn-ea"/>
                <a:cs typeface="+mn-cs"/>
              </a:rPr>
              <a:t>2-agonist formoterol. NPJ Prim care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2017 Oct 23;27(1):60.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335. 	</a:t>
            </a:r>
            <a:r>
              <a:rPr lang="en-US" sz="1200" kern="1200" dirty="0" err="1">
                <a:solidFill>
                  <a:schemeClr val="tx1"/>
                </a:solidFill>
                <a:effectLst/>
                <a:latin typeface="+mn-lt"/>
                <a:ea typeface="+mn-ea"/>
                <a:cs typeface="+mn-cs"/>
              </a:rPr>
              <a:t>Tashkin</a:t>
            </a:r>
            <a:r>
              <a:rPr lang="en-US" sz="1200" kern="1200" dirty="0">
                <a:solidFill>
                  <a:schemeClr val="tx1"/>
                </a:solidFill>
                <a:effectLst/>
                <a:latin typeface="+mn-lt"/>
                <a:ea typeface="+mn-ea"/>
                <a:cs typeface="+mn-cs"/>
              </a:rPr>
              <a:t> DP. Long-acting anticholinergic use in chronic obstructive pulmonary disease: efficacy and safety. </a:t>
            </a:r>
            <a:r>
              <a:rPr lang="en-US" sz="1200" kern="1200" dirty="0" err="1">
                <a:solidFill>
                  <a:schemeClr val="tx1"/>
                </a:solidFill>
                <a:effectLst/>
                <a:latin typeface="+mn-lt"/>
                <a:ea typeface="+mn-ea"/>
                <a:cs typeface="+mn-cs"/>
              </a:rPr>
              <a:t>Curr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Med. 2010 Mar;16(2):97–105.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336. 	</a:t>
            </a:r>
            <a:r>
              <a:rPr lang="en-US" sz="1200" kern="1200" dirty="0" err="1">
                <a:solidFill>
                  <a:schemeClr val="tx1"/>
                </a:solidFill>
                <a:effectLst/>
                <a:latin typeface="+mn-lt"/>
                <a:ea typeface="+mn-ea"/>
                <a:cs typeface="+mn-cs"/>
              </a:rPr>
              <a:t>Melani</a:t>
            </a:r>
            <a:r>
              <a:rPr lang="en-US" sz="1200" kern="1200" dirty="0">
                <a:solidFill>
                  <a:schemeClr val="tx1"/>
                </a:solidFill>
                <a:effectLst/>
                <a:latin typeface="+mn-lt"/>
                <a:ea typeface="+mn-ea"/>
                <a:cs typeface="+mn-cs"/>
              </a:rPr>
              <a:t> AS. Long-acting muscarinic antagonists. Expert Rev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Pharmacol</a:t>
            </a:r>
            <a:r>
              <a:rPr lang="en-US" sz="1200" kern="1200" dirty="0">
                <a:solidFill>
                  <a:schemeClr val="tx1"/>
                </a:solidFill>
                <a:effectLst/>
                <a:latin typeface="+mn-lt"/>
                <a:ea typeface="+mn-ea"/>
                <a:cs typeface="+mn-cs"/>
              </a:rPr>
              <a:t>. 2015 Jul 4;8(4):479–501.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337. 	</a:t>
            </a:r>
            <a:r>
              <a:rPr lang="en-US" sz="1200" kern="1200" dirty="0" err="1">
                <a:solidFill>
                  <a:schemeClr val="tx1"/>
                </a:solidFill>
                <a:effectLst/>
                <a:latin typeface="+mn-lt"/>
                <a:ea typeface="+mn-ea"/>
                <a:cs typeface="+mn-cs"/>
              </a:rPr>
              <a:t>Kesten</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Jara</a:t>
            </a:r>
            <a:r>
              <a:rPr lang="en-US" sz="1200" kern="1200" dirty="0">
                <a:solidFill>
                  <a:schemeClr val="tx1"/>
                </a:solidFill>
                <a:effectLst/>
                <a:latin typeface="+mn-lt"/>
                <a:ea typeface="+mn-ea"/>
                <a:cs typeface="+mn-cs"/>
              </a:rPr>
              <a:t> M, Wentworth C, Lanes S. Pooled clinical trial analysis of tiotropium safety. Chest. 2006 Dec;130(6):1695–703.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338. 	Michele TM, </a:t>
            </a:r>
            <a:r>
              <a:rPr lang="en-US" sz="1200" kern="1200" dirty="0" err="1">
                <a:solidFill>
                  <a:schemeClr val="tx1"/>
                </a:solidFill>
                <a:effectLst/>
                <a:latin typeface="+mn-lt"/>
                <a:ea typeface="+mn-ea"/>
                <a:cs typeface="+mn-cs"/>
              </a:rPr>
              <a:t>Pinheiro</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Iyasu</a:t>
            </a:r>
            <a:r>
              <a:rPr lang="en-US" sz="1200" kern="1200" dirty="0">
                <a:solidFill>
                  <a:schemeClr val="tx1"/>
                </a:solidFill>
                <a:effectLst/>
                <a:latin typeface="+mn-lt"/>
                <a:ea typeface="+mn-ea"/>
                <a:cs typeface="+mn-cs"/>
              </a:rPr>
              <a:t> S. The Safety of Tiotropium — The FDA’s Conclusions.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2010 Sep 16;363(12):1097–9.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339. 	</a:t>
            </a:r>
            <a:r>
              <a:rPr lang="en-US" sz="1200" kern="1200" dirty="0" err="1">
                <a:solidFill>
                  <a:schemeClr val="tx1"/>
                </a:solidFill>
                <a:effectLst/>
                <a:latin typeface="+mn-lt"/>
                <a:ea typeface="+mn-ea"/>
                <a:cs typeface="+mn-cs"/>
              </a:rPr>
              <a:t>Verhamme</a:t>
            </a:r>
            <a:r>
              <a:rPr lang="en-US" sz="1200" kern="1200" dirty="0">
                <a:solidFill>
                  <a:schemeClr val="tx1"/>
                </a:solidFill>
                <a:effectLst/>
                <a:latin typeface="+mn-lt"/>
                <a:ea typeface="+mn-ea"/>
                <a:cs typeface="+mn-cs"/>
              </a:rPr>
              <a:t> KMC, </a:t>
            </a:r>
            <a:r>
              <a:rPr lang="en-US" sz="1200" kern="1200" dirty="0" err="1">
                <a:solidFill>
                  <a:schemeClr val="tx1"/>
                </a:solidFill>
                <a:effectLst/>
                <a:latin typeface="+mn-lt"/>
                <a:ea typeface="+mn-ea"/>
                <a:cs typeface="+mn-cs"/>
              </a:rPr>
              <a:t>Afonso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Romio</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Stricker</a:t>
            </a:r>
            <a:r>
              <a:rPr lang="en-US" sz="1200" kern="1200" dirty="0">
                <a:solidFill>
                  <a:schemeClr val="tx1"/>
                </a:solidFill>
                <a:effectLst/>
                <a:latin typeface="+mn-lt"/>
                <a:ea typeface="+mn-ea"/>
                <a:cs typeface="+mn-cs"/>
              </a:rPr>
              <a:t> BC, </a:t>
            </a:r>
            <a:r>
              <a:rPr lang="en-US" sz="1200" kern="1200" dirty="0" err="1">
                <a:solidFill>
                  <a:schemeClr val="tx1"/>
                </a:solidFill>
                <a:effectLst/>
                <a:latin typeface="+mn-lt"/>
                <a:ea typeface="+mn-ea"/>
                <a:cs typeface="+mn-cs"/>
              </a:rPr>
              <a:t>Brusselle</a:t>
            </a:r>
            <a:r>
              <a:rPr lang="en-US" sz="1200" kern="1200" dirty="0">
                <a:solidFill>
                  <a:schemeClr val="tx1"/>
                </a:solidFill>
                <a:effectLst/>
                <a:latin typeface="+mn-lt"/>
                <a:ea typeface="+mn-ea"/>
                <a:cs typeface="+mn-cs"/>
              </a:rPr>
              <a:t> GGO, </a:t>
            </a:r>
            <a:r>
              <a:rPr lang="en-US" sz="1200" kern="1200" dirty="0" err="1">
                <a:solidFill>
                  <a:schemeClr val="tx1"/>
                </a:solidFill>
                <a:effectLst/>
                <a:latin typeface="+mn-lt"/>
                <a:ea typeface="+mn-ea"/>
                <a:cs typeface="+mn-cs"/>
              </a:rPr>
              <a:t>Sturkenboom</a:t>
            </a:r>
            <a:r>
              <a:rPr lang="en-US" sz="1200" kern="1200" dirty="0">
                <a:solidFill>
                  <a:schemeClr val="tx1"/>
                </a:solidFill>
                <a:effectLst/>
                <a:latin typeface="+mn-lt"/>
                <a:ea typeface="+mn-ea"/>
                <a:cs typeface="+mn-cs"/>
              </a:rPr>
              <a:t> MCJM. Use of tiotropium </a:t>
            </a:r>
            <a:r>
              <a:rPr lang="en-US" sz="1200" kern="1200" dirty="0" err="1">
                <a:solidFill>
                  <a:schemeClr val="tx1"/>
                </a:solidFill>
                <a:effectLst/>
                <a:latin typeface="+mn-lt"/>
                <a:ea typeface="+mn-ea"/>
                <a:cs typeface="+mn-cs"/>
              </a:rPr>
              <a:t>Respimat</a:t>
            </a:r>
            <a:r>
              <a:rPr lang="en-US" sz="1200" kern="1200" dirty="0">
                <a:solidFill>
                  <a:schemeClr val="tx1"/>
                </a:solidFill>
                <a:effectLst/>
                <a:latin typeface="+mn-lt"/>
                <a:ea typeface="+mn-ea"/>
                <a:cs typeface="+mn-cs"/>
              </a:rPr>
              <a:t> Soft Mist Inhaler </a:t>
            </a:r>
            <a:r>
              <a:rPr lang="en-US" sz="1200" i="1" kern="1200" dirty="0">
                <a:solidFill>
                  <a:schemeClr val="tx1"/>
                </a:solidFill>
                <a:effectLst/>
                <a:latin typeface="+mn-lt"/>
                <a:ea typeface="+mn-ea"/>
                <a:cs typeface="+mn-cs"/>
              </a:rPr>
              <a:t>versus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HandiHaler</a:t>
            </a:r>
            <a:r>
              <a:rPr lang="en-US" sz="1200" kern="1200" dirty="0">
                <a:solidFill>
                  <a:schemeClr val="tx1"/>
                </a:solidFill>
                <a:effectLst/>
                <a:latin typeface="+mn-lt"/>
                <a:ea typeface="+mn-ea"/>
                <a:cs typeface="+mn-cs"/>
              </a:rPr>
              <a:t> and mortality in patients with COPD.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2013 Sep;42(3):606–15.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340. 	Ram FSF, </a:t>
            </a:r>
            <a:r>
              <a:rPr lang="en-US" sz="1200" kern="1200" dirty="0" err="1">
                <a:solidFill>
                  <a:schemeClr val="tx1"/>
                </a:solidFill>
                <a:effectLst/>
                <a:latin typeface="+mn-lt"/>
                <a:ea typeface="+mn-ea"/>
                <a:cs typeface="+mn-cs"/>
              </a:rPr>
              <a:t>Jardin</a:t>
            </a:r>
            <a:r>
              <a:rPr lang="en-US" sz="1200" kern="1200" dirty="0">
                <a:solidFill>
                  <a:schemeClr val="tx1"/>
                </a:solidFill>
                <a:effectLst/>
                <a:latin typeface="+mn-lt"/>
                <a:ea typeface="+mn-ea"/>
                <a:cs typeface="+mn-cs"/>
              </a:rPr>
              <a:t> JR, </a:t>
            </a:r>
            <a:r>
              <a:rPr lang="en-US" sz="1200" kern="1200" dirty="0" err="1">
                <a:solidFill>
                  <a:schemeClr val="tx1"/>
                </a:solidFill>
                <a:effectLst/>
                <a:latin typeface="+mn-lt"/>
                <a:ea typeface="+mn-ea"/>
                <a:cs typeface="+mn-cs"/>
              </a:rPr>
              <a:t>Atallah</a:t>
            </a:r>
            <a:r>
              <a:rPr lang="en-US" sz="1200" kern="1200" dirty="0">
                <a:solidFill>
                  <a:schemeClr val="tx1"/>
                </a:solidFill>
                <a:effectLst/>
                <a:latin typeface="+mn-lt"/>
                <a:ea typeface="+mn-ea"/>
                <a:cs typeface="+mn-cs"/>
              </a:rPr>
              <a:t> A, Castro AA, Mazzini R, Goldstein R, et al. Efficacy of theophylline in people with stable chronic obstructive pulmonary disease: a systematic review and meta-analysis. </a:t>
            </a:r>
            <a:r>
              <a:rPr lang="es-UY" sz="1200" kern="1200" dirty="0">
                <a:solidFill>
                  <a:schemeClr val="tx1"/>
                </a:solidFill>
                <a:effectLst/>
                <a:latin typeface="+mn-lt"/>
                <a:ea typeface="+mn-ea"/>
                <a:cs typeface="+mn-cs"/>
              </a:rPr>
              <a:t>Respir Med. 2005 Mar;99(2):135–44.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341. 	Ram FS, Jones PW, Castro AA, De Brito JA, Atallah AN, Lacasse Y, et al. </a:t>
            </a:r>
            <a:r>
              <a:rPr lang="en-US" sz="1200" kern="1200" dirty="0">
                <a:solidFill>
                  <a:schemeClr val="tx1"/>
                </a:solidFill>
                <a:effectLst/>
                <a:latin typeface="+mn-lt"/>
                <a:ea typeface="+mn-ea"/>
                <a:cs typeface="+mn-cs"/>
              </a:rPr>
              <a:t>Oral theophylline for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2002 Jan;(4):CD003902.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342. 	</a:t>
            </a:r>
            <a:r>
              <a:rPr lang="en-US" sz="1200" kern="1200" dirty="0" err="1">
                <a:solidFill>
                  <a:schemeClr val="tx1"/>
                </a:solidFill>
                <a:effectLst/>
                <a:latin typeface="+mn-lt"/>
                <a:ea typeface="+mn-ea"/>
                <a:cs typeface="+mn-cs"/>
              </a:rPr>
              <a:t>Molfino</a:t>
            </a:r>
            <a:r>
              <a:rPr lang="en-US" sz="1200" kern="1200" dirty="0">
                <a:solidFill>
                  <a:schemeClr val="tx1"/>
                </a:solidFill>
                <a:effectLst/>
                <a:latin typeface="+mn-lt"/>
                <a:ea typeface="+mn-ea"/>
                <a:cs typeface="+mn-cs"/>
              </a:rPr>
              <a:t> NA, Zhang P. A meta-analysis on the efficacy of oral theophylline in patients with stable COPD.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2006 Jan;1(3):261–6.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343. 	Hirano T, Yamagata T, </a:t>
            </a:r>
            <a:r>
              <a:rPr lang="en-US" sz="1200" kern="1200" dirty="0" err="1">
                <a:solidFill>
                  <a:schemeClr val="tx1"/>
                </a:solidFill>
                <a:effectLst/>
                <a:latin typeface="+mn-lt"/>
                <a:ea typeface="+mn-ea"/>
                <a:cs typeface="+mn-cs"/>
              </a:rPr>
              <a:t>Gohda</a:t>
            </a:r>
            <a:r>
              <a:rPr lang="en-US" sz="1200" kern="1200" dirty="0">
                <a:solidFill>
                  <a:schemeClr val="tx1"/>
                </a:solidFill>
                <a:effectLst/>
                <a:latin typeface="+mn-lt"/>
                <a:ea typeface="+mn-ea"/>
                <a:cs typeface="+mn-cs"/>
              </a:rPr>
              <a:t> M, Yamagata Y, Ichikawa T, Yanagisawa S, et al. Inhibition of reactive nitrogen species production in COPD airways: comparison of inhaled corticosteroid and oral theophylline. Thorax. 2006 Sep;61(9):761–6.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344. 	</a:t>
            </a:r>
            <a:r>
              <a:rPr lang="en-US" sz="1200" kern="1200" dirty="0" err="1">
                <a:solidFill>
                  <a:schemeClr val="tx1"/>
                </a:solidFill>
                <a:effectLst/>
                <a:latin typeface="+mn-lt"/>
                <a:ea typeface="+mn-ea"/>
                <a:cs typeface="+mn-cs"/>
              </a:rPr>
              <a:t>Culpitt</a:t>
            </a:r>
            <a:r>
              <a:rPr lang="en-US" sz="1200" kern="1200" dirty="0">
                <a:solidFill>
                  <a:schemeClr val="tx1"/>
                </a:solidFill>
                <a:effectLst/>
                <a:latin typeface="+mn-lt"/>
                <a:ea typeface="+mn-ea"/>
                <a:cs typeface="+mn-cs"/>
              </a:rPr>
              <a:t> S V, de Matos C, Russell RE, Donnelly LE, Rogers DF, Barnes PJ. Effect of theophylline on induced sputum inflammatory indices and neutrophil chemotaxis in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2002 May 15;165(10):1371–6.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345. 	Kobayashi M, </a:t>
            </a:r>
            <a:r>
              <a:rPr lang="en-US" sz="1200" kern="1200" dirty="0" err="1">
                <a:solidFill>
                  <a:schemeClr val="tx1"/>
                </a:solidFill>
                <a:effectLst/>
                <a:latin typeface="+mn-lt"/>
                <a:ea typeface="+mn-ea"/>
                <a:cs typeface="+mn-cs"/>
              </a:rPr>
              <a:t>Nasuhara</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Betsuyaku</a:t>
            </a:r>
            <a:r>
              <a:rPr lang="en-US" sz="1200" kern="1200" dirty="0">
                <a:solidFill>
                  <a:schemeClr val="tx1"/>
                </a:solidFill>
                <a:effectLst/>
                <a:latin typeface="+mn-lt"/>
                <a:ea typeface="+mn-ea"/>
                <a:cs typeface="+mn-cs"/>
              </a:rPr>
              <a:t> T, Shibuya E, </a:t>
            </a:r>
            <a:r>
              <a:rPr lang="en-US" sz="1200" kern="1200" dirty="0" err="1">
                <a:solidFill>
                  <a:schemeClr val="tx1"/>
                </a:solidFill>
                <a:effectLst/>
                <a:latin typeface="+mn-lt"/>
                <a:ea typeface="+mn-ea"/>
                <a:cs typeface="+mn-cs"/>
              </a:rPr>
              <a:t>Tanino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Tanino</a:t>
            </a:r>
            <a:r>
              <a:rPr lang="en-US" sz="1200" kern="1200" dirty="0">
                <a:solidFill>
                  <a:schemeClr val="tx1"/>
                </a:solidFill>
                <a:effectLst/>
                <a:latin typeface="+mn-lt"/>
                <a:ea typeface="+mn-ea"/>
                <a:cs typeface="+mn-cs"/>
              </a:rPr>
              <a:t> M, et al. Effect of low-dose theophylline on airway inflammation in COPD. </a:t>
            </a:r>
            <a:r>
              <a:rPr lang="en-US" sz="1200" kern="1200" dirty="0" err="1">
                <a:solidFill>
                  <a:schemeClr val="tx1"/>
                </a:solidFill>
                <a:effectLst/>
                <a:latin typeface="+mn-lt"/>
                <a:ea typeface="+mn-ea"/>
                <a:cs typeface="+mn-cs"/>
              </a:rPr>
              <a:t>Respirology</a:t>
            </a:r>
            <a:r>
              <a:rPr lang="en-US" sz="1200" kern="1200" dirty="0">
                <a:solidFill>
                  <a:schemeClr val="tx1"/>
                </a:solidFill>
                <a:effectLst/>
                <a:latin typeface="+mn-lt"/>
                <a:ea typeface="+mn-ea"/>
                <a:cs typeface="+mn-cs"/>
              </a:rPr>
              <a:t>. 2004 Jun;9(2):249–54.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346. 	Barnes PJ. Theophylline for COPD. Thorax. 2006 Sep;61(9):742–4.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347. 	Devereux G, Cotton S, Fielding S, </a:t>
            </a:r>
            <a:r>
              <a:rPr lang="en-US" sz="1200" kern="1200" dirty="0" err="1">
                <a:solidFill>
                  <a:schemeClr val="tx1"/>
                </a:solidFill>
                <a:effectLst/>
                <a:latin typeface="+mn-lt"/>
                <a:ea typeface="+mn-ea"/>
                <a:cs typeface="+mn-cs"/>
              </a:rPr>
              <a:t>McMeekin</a:t>
            </a:r>
            <a:r>
              <a:rPr lang="en-US" sz="1200" kern="1200" dirty="0">
                <a:solidFill>
                  <a:schemeClr val="tx1"/>
                </a:solidFill>
                <a:effectLst/>
                <a:latin typeface="+mn-lt"/>
                <a:ea typeface="+mn-ea"/>
                <a:cs typeface="+mn-cs"/>
              </a:rPr>
              <a:t> N, Barnes PJ, Briggs A, et al. Effect of Theophylline as Adjunct to Inhaled Corticosteroids on Exacerbations in Patients With COPD. JAMA. 2018 Oct 16;320(15):1548.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348. 	Gamble E, </a:t>
            </a:r>
            <a:r>
              <a:rPr lang="en-US" sz="1200" kern="1200" dirty="0" err="1">
                <a:solidFill>
                  <a:schemeClr val="tx1"/>
                </a:solidFill>
                <a:effectLst/>
                <a:latin typeface="+mn-lt"/>
                <a:ea typeface="+mn-ea"/>
                <a:cs typeface="+mn-cs"/>
              </a:rPr>
              <a:t>Grootendorst</a:t>
            </a:r>
            <a:r>
              <a:rPr lang="en-US" sz="1200" kern="1200" dirty="0">
                <a:solidFill>
                  <a:schemeClr val="tx1"/>
                </a:solidFill>
                <a:effectLst/>
                <a:latin typeface="+mn-lt"/>
                <a:ea typeface="+mn-ea"/>
                <a:cs typeface="+mn-cs"/>
              </a:rPr>
              <a:t> DC, </a:t>
            </a:r>
            <a:r>
              <a:rPr lang="en-US" sz="1200" kern="1200" dirty="0" err="1">
                <a:solidFill>
                  <a:schemeClr val="tx1"/>
                </a:solidFill>
                <a:effectLst/>
                <a:latin typeface="+mn-lt"/>
                <a:ea typeface="+mn-ea"/>
                <a:cs typeface="+mn-cs"/>
              </a:rPr>
              <a:t>Brightling</a:t>
            </a:r>
            <a:r>
              <a:rPr lang="en-US" sz="1200" kern="1200" dirty="0">
                <a:solidFill>
                  <a:schemeClr val="tx1"/>
                </a:solidFill>
                <a:effectLst/>
                <a:latin typeface="+mn-lt"/>
                <a:ea typeface="+mn-ea"/>
                <a:cs typeface="+mn-cs"/>
              </a:rPr>
              <a:t> CE, Troy S, </a:t>
            </a:r>
            <a:r>
              <a:rPr lang="en-US" sz="1200" kern="1200" dirty="0" err="1">
                <a:solidFill>
                  <a:schemeClr val="tx1"/>
                </a:solidFill>
                <a:effectLst/>
                <a:latin typeface="+mn-lt"/>
                <a:ea typeface="+mn-ea"/>
                <a:cs typeface="+mn-cs"/>
              </a:rPr>
              <a:t>Qiu</a:t>
            </a:r>
            <a:r>
              <a:rPr lang="en-US" sz="1200" kern="1200" dirty="0">
                <a:solidFill>
                  <a:schemeClr val="tx1"/>
                </a:solidFill>
                <a:effectLst/>
                <a:latin typeface="+mn-lt"/>
                <a:ea typeface="+mn-ea"/>
                <a:cs typeface="+mn-cs"/>
              </a:rPr>
              <a:t> Y, Zhu J, et al. </a:t>
            </a:r>
            <a:r>
              <a:rPr lang="en-US" sz="1200" kern="1200" dirty="0" err="1">
                <a:solidFill>
                  <a:schemeClr val="tx1"/>
                </a:solidFill>
                <a:effectLst/>
                <a:latin typeface="+mn-lt"/>
                <a:ea typeface="+mn-ea"/>
                <a:cs typeface="+mn-cs"/>
              </a:rPr>
              <a:t>Antiinflammatory</a:t>
            </a:r>
            <a:r>
              <a:rPr lang="en-US" sz="1200" kern="1200" dirty="0">
                <a:solidFill>
                  <a:schemeClr val="tx1"/>
                </a:solidFill>
                <a:effectLst/>
                <a:latin typeface="+mn-lt"/>
                <a:ea typeface="+mn-ea"/>
                <a:cs typeface="+mn-cs"/>
              </a:rPr>
              <a:t> effects of the phosphodiesterase-4 inhibitor </a:t>
            </a:r>
            <a:r>
              <a:rPr lang="en-US" sz="1200" kern="1200" dirty="0" err="1">
                <a:solidFill>
                  <a:schemeClr val="tx1"/>
                </a:solidFill>
                <a:effectLst/>
                <a:latin typeface="+mn-lt"/>
                <a:ea typeface="+mn-ea"/>
                <a:cs typeface="+mn-cs"/>
              </a:rPr>
              <a:t>cilomilast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Ariflo</a:t>
            </a:r>
            <a:r>
              <a:rPr lang="en-US" sz="1200" kern="1200" dirty="0">
                <a:solidFill>
                  <a:schemeClr val="tx1"/>
                </a:solidFill>
                <a:effectLst/>
                <a:latin typeface="+mn-lt"/>
                <a:ea typeface="+mn-ea"/>
                <a:cs typeface="+mn-cs"/>
              </a:rPr>
              <a:t>) in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2003 Oct 15;168(8):976–82.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349. 	Chong J, Leung B, Poole P. Phosphodiesterase 4 inhibitors for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2017 Sep 19;9:CD002309.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350. 	Yang IA, Clarke MS, Sim EH, Fong KM. </a:t>
            </a:r>
            <a:r>
              <a:rPr lang="en-GB" sz="1200" kern="1200" dirty="0">
                <a:solidFill>
                  <a:schemeClr val="tx1"/>
                </a:solidFill>
                <a:effectLst/>
                <a:latin typeface="+mn-lt"/>
                <a:ea typeface="+mn-ea"/>
                <a:cs typeface="+mn-cs"/>
              </a:rPr>
              <a:t>Inhaled corticosteroids for stable chronic obstructive pulmonary disease. Cochrane Database of Systematic Reviews. </a:t>
            </a:r>
            <a:r>
              <a:rPr lang="en-US" sz="1200" kern="1200" dirty="0">
                <a:solidFill>
                  <a:schemeClr val="tx1"/>
                </a:solidFill>
                <a:effectLst/>
                <a:latin typeface="+mn-lt"/>
                <a:ea typeface="+mn-ea"/>
                <a:cs typeface="+mn-cs"/>
              </a:rPr>
              <a:t>2011 Dec 7;(12):</a:t>
            </a:r>
            <a:r>
              <a:rPr lang="en-US" sz="1200" b="1" kern="1200" dirty="0">
                <a:solidFill>
                  <a:schemeClr val="tx1"/>
                </a:solidFill>
                <a:effectLst/>
                <a:latin typeface="+mn-lt"/>
                <a:ea typeface="+mn-ea"/>
                <a:cs typeface="+mn-cs"/>
              </a:rPr>
              <a:t>CD007033</a:t>
            </a:r>
            <a:r>
              <a:rPr lang="en-US" sz="1200" kern="1200" dirty="0">
                <a:solidFill>
                  <a:schemeClr val="tx1"/>
                </a:solidFill>
                <a:effectLst/>
                <a:latin typeface="+mn-lt"/>
                <a:ea typeface="+mn-ea"/>
                <a:cs typeface="+mn-cs"/>
              </a:rPr>
              <a:t>.</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351. 	</a:t>
            </a:r>
            <a:r>
              <a:rPr lang="en-US" sz="1200" kern="1200" dirty="0" err="1">
                <a:solidFill>
                  <a:schemeClr val="tx1"/>
                </a:solidFill>
                <a:effectLst/>
                <a:latin typeface="+mn-lt"/>
                <a:ea typeface="+mn-ea"/>
                <a:cs typeface="+mn-cs"/>
              </a:rPr>
              <a:t>Nannini</a:t>
            </a:r>
            <a:r>
              <a:rPr lang="en-US" sz="1200" kern="1200" dirty="0">
                <a:solidFill>
                  <a:schemeClr val="tx1"/>
                </a:solidFill>
                <a:effectLst/>
                <a:latin typeface="+mn-lt"/>
                <a:ea typeface="+mn-ea"/>
                <a:cs typeface="+mn-cs"/>
              </a:rPr>
              <a:t> LJ, Poole P, Milan SJ, Holmes R, </a:t>
            </a:r>
            <a:r>
              <a:rPr lang="en-US" sz="1200" kern="1200" dirty="0" err="1">
                <a:solidFill>
                  <a:schemeClr val="tx1"/>
                </a:solidFill>
                <a:effectLst/>
                <a:latin typeface="+mn-lt"/>
                <a:ea typeface="+mn-ea"/>
                <a:cs typeface="+mn-cs"/>
              </a:rPr>
              <a:t>Normansell</a:t>
            </a:r>
            <a:r>
              <a:rPr lang="en-US" sz="1200" kern="1200" dirty="0">
                <a:solidFill>
                  <a:schemeClr val="tx1"/>
                </a:solidFill>
                <a:effectLst/>
                <a:latin typeface="+mn-lt"/>
                <a:ea typeface="+mn-ea"/>
                <a:cs typeface="+mn-cs"/>
              </a:rPr>
              <a:t> R. Combined corticosteroid and long-acting beta₂-agonist in one inhaler versus placebo for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2013 Jan;11:CD003794.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352. 	</a:t>
            </a:r>
            <a:r>
              <a:rPr lang="en-US" sz="1200" kern="1200" dirty="0" err="1">
                <a:solidFill>
                  <a:schemeClr val="tx1"/>
                </a:solidFill>
                <a:effectLst/>
                <a:latin typeface="+mn-lt"/>
                <a:ea typeface="+mn-ea"/>
                <a:cs typeface="+mn-cs"/>
              </a:rPr>
              <a:t>Suissa</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Patenaude</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Lapi</a:t>
            </a:r>
            <a:r>
              <a:rPr lang="en-US" sz="1200" kern="1200" dirty="0">
                <a:solidFill>
                  <a:schemeClr val="tx1"/>
                </a:solidFill>
                <a:effectLst/>
                <a:latin typeface="+mn-lt"/>
                <a:ea typeface="+mn-ea"/>
                <a:cs typeface="+mn-cs"/>
              </a:rPr>
              <a:t> F, Ernst P. Inhaled corticosteroids in COPD and the risk of serious pneumonia. Thorax. 2013 Nov;68(11):1029–36.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353. 	Kew KM, </a:t>
            </a:r>
            <a:r>
              <a:rPr lang="en-US" sz="1200" kern="1200" dirty="0" err="1">
                <a:solidFill>
                  <a:schemeClr val="tx1"/>
                </a:solidFill>
                <a:effectLst/>
                <a:latin typeface="+mn-lt"/>
                <a:ea typeface="+mn-ea"/>
                <a:cs typeface="+mn-cs"/>
              </a:rPr>
              <a:t>Seniukovich</a:t>
            </a:r>
            <a:r>
              <a:rPr lang="en-US" sz="1200" kern="1200" dirty="0">
                <a:solidFill>
                  <a:schemeClr val="tx1"/>
                </a:solidFill>
                <a:effectLst/>
                <a:latin typeface="+mn-lt"/>
                <a:ea typeface="+mn-ea"/>
                <a:cs typeface="+mn-cs"/>
              </a:rPr>
              <a:t> A. Inhaled steroids and risk of pneumonia for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2014 Mar 10;(3):CD010115.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354. 	</a:t>
            </a:r>
            <a:r>
              <a:rPr lang="en-US" sz="1200" kern="1200" dirty="0" err="1">
                <a:solidFill>
                  <a:schemeClr val="tx1"/>
                </a:solidFill>
                <a:effectLst/>
                <a:latin typeface="+mn-lt"/>
                <a:ea typeface="+mn-ea"/>
                <a:cs typeface="+mn-cs"/>
              </a:rPr>
              <a:t>Nannini</a:t>
            </a:r>
            <a:r>
              <a:rPr lang="en-US" sz="1200" kern="1200" dirty="0">
                <a:solidFill>
                  <a:schemeClr val="tx1"/>
                </a:solidFill>
                <a:effectLst/>
                <a:latin typeface="+mn-lt"/>
                <a:ea typeface="+mn-ea"/>
                <a:cs typeface="+mn-cs"/>
              </a:rPr>
              <a:t> LJ, </a:t>
            </a:r>
            <a:r>
              <a:rPr lang="en-US" sz="1200" kern="1200" dirty="0" err="1">
                <a:solidFill>
                  <a:schemeClr val="tx1"/>
                </a:solidFill>
                <a:effectLst/>
                <a:latin typeface="+mn-lt"/>
                <a:ea typeface="+mn-ea"/>
                <a:cs typeface="+mn-cs"/>
              </a:rPr>
              <a:t>Lasserson</a:t>
            </a:r>
            <a:r>
              <a:rPr lang="en-US" sz="1200" kern="1200" dirty="0">
                <a:solidFill>
                  <a:schemeClr val="tx1"/>
                </a:solidFill>
                <a:effectLst/>
                <a:latin typeface="+mn-lt"/>
                <a:ea typeface="+mn-ea"/>
                <a:cs typeface="+mn-cs"/>
              </a:rPr>
              <a:t> TJ, Poole P. Combined corticosteroid and long-acting beta </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-agonist in one inhaler versus long-acting beta </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-agonists for chronic obstructive pulmonary disease.  Cochrane Database of Systematic Reviews.  2013 Nov 10;(11):CD003794</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355. 	Spencer S, </a:t>
            </a:r>
            <a:r>
              <a:rPr lang="en-US" sz="1200" kern="1200" dirty="0" err="1">
                <a:solidFill>
                  <a:schemeClr val="tx1"/>
                </a:solidFill>
                <a:effectLst/>
                <a:latin typeface="+mn-lt"/>
                <a:ea typeface="+mn-ea"/>
                <a:cs typeface="+mn-cs"/>
              </a:rPr>
              <a:t>Karner</a:t>
            </a:r>
            <a:r>
              <a:rPr lang="en-US" sz="1200" kern="1200" dirty="0">
                <a:solidFill>
                  <a:schemeClr val="tx1"/>
                </a:solidFill>
                <a:effectLst/>
                <a:latin typeface="+mn-lt"/>
                <a:ea typeface="+mn-ea"/>
                <a:cs typeface="+mn-cs"/>
              </a:rPr>
              <a:t> C, Cates CJ, Evans DJ. Inhaled corticosteroids versus long-acting beta(2)-agonists for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2011 Jan;(12):CD007033.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356. 	</a:t>
            </a:r>
            <a:r>
              <a:rPr lang="en-US" sz="1200" kern="1200" dirty="0" err="1">
                <a:solidFill>
                  <a:schemeClr val="tx1"/>
                </a:solidFill>
                <a:effectLst/>
                <a:latin typeface="+mn-lt"/>
                <a:ea typeface="+mn-ea"/>
                <a:cs typeface="+mn-cs"/>
              </a:rPr>
              <a:t>Negewo</a:t>
            </a:r>
            <a:r>
              <a:rPr lang="en-US" sz="1200" kern="1200" dirty="0">
                <a:solidFill>
                  <a:schemeClr val="tx1"/>
                </a:solidFill>
                <a:effectLst/>
                <a:latin typeface="+mn-lt"/>
                <a:ea typeface="+mn-ea"/>
                <a:cs typeface="+mn-cs"/>
              </a:rPr>
              <a:t> NA, McDonald VM, Baines KJ, </a:t>
            </a:r>
            <a:r>
              <a:rPr lang="en-US" sz="1200" kern="1200" dirty="0" err="1">
                <a:solidFill>
                  <a:schemeClr val="tx1"/>
                </a:solidFill>
                <a:effectLst/>
                <a:latin typeface="+mn-lt"/>
                <a:ea typeface="+mn-ea"/>
                <a:cs typeface="+mn-cs"/>
              </a:rPr>
              <a:t>Wark</a:t>
            </a:r>
            <a:r>
              <a:rPr lang="en-US" sz="1200" kern="1200" dirty="0">
                <a:solidFill>
                  <a:schemeClr val="tx1"/>
                </a:solidFill>
                <a:effectLst/>
                <a:latin typeface="+mn-lt"/>
                <a:ea typeface="+mn-ea"/>
                <a:cs typeface="+mn-cs"/>
              </a:rPr>
              <a:t> PA, Simpson JL, Jones PW, et al. Peripheral blood eosinophils: a surrogate marker for airway eosinophilia in stable COPD.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2016 Jul;11:1495–504.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357. 	Siddiqui SH, </a:t>
            </a:r>
            <a:r>
              <a:rPr lang="en-US" sz="1200" kern="1200" dirty="0" err="1">
                <a:solidFill>
                  <a:schemeClr val="tx1"/>
                </a:solidFill>
                <a:effectLst/>
                <a:latin typeface="+mn-lt"/>
                <a:ea typeface="+mn-ea"/>
                <a:cs typeface="+mn-cs"/>
              </a:rPr>
              <a:t>Guasconi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Jones P, </a:t>
            </a:r>
            <a:r>
              <a:rPr lang="en-US" sz="1200" kern="1200" dirty="0" err="1">
                <a:solidFill>
                  <a:schemeClr val="tx1"/>
                </a:solidFill>
                <a:effectLst/>
                <a:latin typeface="+mn-lt"/>
                <a:ea typeface="+mn-ea"/>
                <a:cs typeface="+mn-cs"/>
              </a:rPr>
              <a:t>Agusti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Paggiaro</a:t>
            </a:r>
            <a:r>
              <a:rPr lang="en-US" sz="1200" kern="1200" dirty="0">
                <a:solidFill>
                  <a:schemeClr val="tx1"/>
                </a:solidFill>
                <a:effectLst/>
                <a:latin typeface="+mn-lt"/>
                <a:ea typeface="+mn-ea"/>
                <a:cs typeface="+mn-cs"/>
              </a:rPr>
              <a:t> P, et al. Blood Eosinophils: A Biomarker of Response to </a:t>
            </a:r>
            <a:r>
              <a:rPr lang="en-US" sz="1200" kern="1200" dirty="0" err="1">
                <a:solidFill>
                  <a:schemeClr val="tx1"/>
                </a:solidFill>
                <a:effectLst/>
                <a:latin typeface="+mn-lt"/>
                <a:ea typeface="+mn-ea"/>
                <a:cs typeface="+mn-cs"/>
              </a:rPr>
              <a:t>Extrafine</a:t>
            </a:r>
            <a:r>
              <a:rPr lang="en-US" sz="1200" kern="1200" dirty="0">
                <a:solidFill>
                  <a:schemeClr val="tx1"/>
                </a:solidFill>
                <a:effectLst/>
                <a:latin typeface="+mn-lt"/>
                <a:ea typeface="+mn-ea"/>
                <a:cs typeface="+mn-cs"/>
              </a:rPr>
              <a:t> Beclomethasone/Formoterol in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2015 Aug 15;192(4):523–5.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358. 	Pascoe S, </a:t>
            </a:r>
            <a:r>
              <a:rPr lang="en-US" sz="1200" kern="1200" dirty="0" err="1">
                <a:solidFill>
                  <a:schemeClr val="tx1"/>
                </a:solidFill>
                <a:effectLst/>
                <a:latin typeface="+mn-lt"/>
                <a:ea typeface="+mn-ea"/>
                <a:cs typeface="+mn-cs"/>
              </a:rPr>
              <a:t>Locantore</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Dransfield</a:t>
            </a:r>
            <a:r>
              <a:rPr lang="en-US" sz="1200" kern="1200" dirty="0">
                <a:solidFill>
                  <a:schemeClr val="tx1"/>
                </a:solidFill>
                <a:effectLst/>
                <a:latin typeface="+mn-lt"/>
                <a:ea typeface="+mn-ea"/>
                <a:cs typeface="+mn-cs"/>
              </a:rPr>
              <a:t> MT, Barnes NC, </a:t>
            </a:r>
            <a:r>
              <a:rPr lang="en-US" sz="1200" kern="1200" dirty="0" err="1">
                <a:solidFill>
                  <a:schemeClr val="tx1"/>
                </a:solidFill>
                <a:effectLst/>
                <a:latin typeface="+mn-lt"/>
                <a:ea typeface="+mn-ea"/>
                <a:cs typeface="+mn-cs"/>
              </a:rPr>
              <a:t>Pavord</a:t>
            </a:r>
            <a:r>
              <a:rPr lang="en-US" sz="1200" kern="1200" dirty="0">
                <a:solidFill>
                  <a:schemeClr val="tx1"/>
                </a:solidFill>
                <a:effectLst/>
                <a:latin typeface="+mn-lt"/>
                <a:ea typeface="+mn-ea"/>
                <a:cs typeface="+mn-cs"/>
              </a:rPr>
              <a:t> ID. Blood eosinophil counts, exacerbations, and response to the addition of inhaled fluticasone </a:t>
            </a:r>
            <a:r>
              <a:rPr lang="en-US" sz="1200" kern="1200" dirty="0" err="1">
                <a:solidFill>
                  <a:schemeClr val="tx1"/>
                </a:solidFill>
                <a:effectLst/>
                <a:latin typeface="+mn-lt"/>
                <a:ea typeface="+mn-ea"/>
                <a:cs typeface="+mn-cs"/>
              </a:rPr>
              <a:t>furoate</a:t>
            </a:r>
            <a:r>
              <a:rPr lang="en-US" sz="1200" kern="1200" dirty="0">
                <a:solidFill>
                  <a:schemeClr val="tx1"/>
                </a:solidFill>
                <a:effectLst/>
                <a:latin typeface="+mn-lt"/>
                <a:ea typeface="+mn-ea"/>
                <a:cs typeface="+mn-cs"/>
              </a:rPr>
              <a:t> to </a:t>
            </a:r>
            <a:r>
              <a:rPr lang="en-US" sz="1200" kern="1200" dirty="0" err="1">
                <a:solidFill>
                  <a:schemeClr val="tx1"/>
                </a:solidFill>
                <a:effectLst/>
                <a:latin typeface="+mn-lt"/>
                <a:ea typeface="+mn-ea"/>
                <a:cs typeface="+mn-cs"/>
              </a:rPr>
              <a:t>vilanterol</a:t>
            </a:r>
            <a:r>
              <a:rPr lang="en-US" sz="1200" kern="1200" dirty="0">
                <a:solidFill>
                  <a:schemeClr val="tx1"/>
                </a:solidFill>
                <a:effectLst/>
                <a:latin typeface="+mn-lt"/>
                <a:ea typeface="+mn-ea"/>
                <a:cs typeface="+mn-cs"/>
              </a:rPr>
              <a:t> in patients with chronic obstructive pulmonary disease: a secondary analysis of data from two parallel </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 controlled trials. Lancet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2015 Jun;3(6):435–42.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359. 	</a:t>
            </a:r>
            <a:r>
              <a:rPr lang="en-US" sz="1200" kern="1200" dirty="0" err="1">
                <a:solidFill>
                  <a:schemeClr val="tx1"/>
                </a:solidFill>
                <a:effectLst/>
                <a:latin typeface="+mn-lt"/>
                <a:ea typeface="+mn-ea"/>
                <a:cs typeface="+mn-cs"/>
              </a:rPr>
              <a:t>Bafadhel</a:t>
            </a:r>
            <a:r>
              <a:rPr lang="en-US" sz="1200" kern="1200" dirty="0">
                <a:solidFill>
                  <a:schemeClr val="tx1"/>
                </a:solidFill>
                <a:effectLst/>
                <a:latin typeface="+mn-lt"/>
                <a:ea typeface="+mn-ea"/>
                <a:cs typeface="+mn-cs"/>
              </a:rPr>
              <a:t> M, Peterson S, De Blas MA, Calverley PM, </a:t>
            </a:r>
            <a:r>
              <a:rPr lang="en-US" sz="1200" kern="1200" dirty="0" err="1">
                <a:solidFill>
                  <a:schemeClr val="tx1"/>
                </a:solidFill>
                <a:effectLst/>
                <a:latin typeface="+mn-lt"/>
                <a:ea typeface="+mn-ea"/>
                <a:cs typeface="+mn-cs"/>
              </a:rPr>
              <a:t>Rennard</a:t>
            </a:r>
            <a:r>
              <a:rPr lang="en-US" sz="1200" kern="1200" dirty="0">
                <a:solidFill>
                  <a:schemeClr val="tx1"/>
                </a:solidFill>
                <a:effectLst/>
                <a:latin typeface="+mn-lt"/>
                <a:ea typeface="+mn-ea"/>
                <a:cs typeface="+mn-cs"/>
              </a:rPr>
              <a:t> SI, Richter K, et al. Predictors of exacerbation risk and response to budesonide in patients with chronic obstructive pulmonary disease: a post-hoc analysis of three </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 trials. Lancet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2018 Feb;6(2):117–26.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360.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Papi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Corradi</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Blazhko</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Montagna</a:t>
            </a:r>
            <a:r>
              <a:rPr lang="en-US" sz="1200" kern="1200" dirty="0">
                <a:solidFill>
                  <a:schemeClr val="tx1"/>
                </a:solidFill>
                <a:effectLst/>
                <a:latin typeface="+mn-lt"/>
                <a:ea typeface="+mn-ea"/>
                <a:cs typeface="+mn-cs"/>
              </a:rPr>
              <a:t> I, Francisco C, et al. Single inhaler </a:t>
            </a:r>
            <a:r>
              <a:rPr lang="en-US" sz="1200" kern="1200" dirty="0" err="1">
                <a:solidFill>
                  <a:schemeClr val="tx1"/>
                </a:solidFill>
                <a:effectLst/>
                <a:latin typeface="+mn-lt"/>
                <a:ea typeface="+mn-ea"/>
                <a:cs typeface="+mn-cs"/>
              </a:rPr>
              <a:t>extrafine</a:t>
            </a:r>
            <a:r>
              <a:rPr lang="en-US" sz="1200" kern="1200" dirty="0">
                <a:solidFill>
                  <a:schemeClr val="tx1"/>
                </a:solidFill>
                <a:effectLst/>
                <a:latin typeface="+mn-lt"/>
                <a:ea typeface="+mn-ea"/>
                <a:cs typeface="+mn-cs"/>
              </a:rPr>
              <a:t> triple therapy versus long-acting muscarinic antagonist therapy for chronic obstructive pulmonary disease (TRINITY): a double-blind, parallel group, </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 controlled trial. Lancet. 2017 May;389(10082):1919–29.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361. 	</a:t>
            </a:r>
            <a:r>
              <a:rPr lang="en-US" sz="1200" kern="1200" dirty="0" err="1">
                <a:solidFill>
                  <a:schemeClr val="tx1"/>
                </a:solidFill>
                <a:effectLst/>
                <a:latin typeface="+mn-lt"/>
                <a:ea typeface="+mn-ea"/>
                <a:cs typeface="+mn-cs"/>
              </a:rPr>
              <a:t>Papi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Fabbri</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Corradi</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Prunier</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Cohuet</a:t>
            </a:r>
            <a:r>
              <a:rPr lang="en-US" sz="1200" kern="1200" dirty="0">
                <a:solidFill>
                  <a:schemeClr val="tx1"/>
                </a:solidFill>
                <a:effectLst/>
                <a:latin typeface="+mn-lt"/>
                <a:ea typeface="+mn-ea"/>
                <a:cs typeface="+mn-cs"/>
              </a:rPr>
              <a:t> G, et al. </a:t>
            </a:r>
            <a:r>
              <a:rPr lang="en-US" sz="1200" kern="1200" dirty="0" err="1">
                <a:solidFill>
                  <a:schemeClr val="tx1"/>
                </a:solidFill>
                <a:effectLst/>
                <a:latin typeface="+mn-lt"/>
                <a:ea typeface="+mn-ea"/>
                <a:cs typeface="+mn-cs"/>
              </a:rPr>
              <a:t>Extrafine</a:t>
            </a:r>
            <a:r>
              <a:rPr lang="en-US" sz="1200" kern="1200" dirty="0">
                <a:solidFill>
                  <a:schemeClr val="tx1"/>
                </a:solidFill>
                <a:effectLst/>
                <a:latin typeface="+mn-lt"/>
                <a:ea typeface="+mn-ea"/>
                <a:cs typeface="+mn-cs"/>
              </a:rPr>
              <a:t> inhaled triple therapy versus dual bronchodilator therapy in chronic obstructive pulmonary disease (TRIBUTE): a double-blind, parallel group, </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 controlled trial. Lancet (London, England). 2018 Mar 17;391(10125):1076–84.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362. 	Lipson DA, Barnhart F, </a:t>
            </a:r>
            <a:r>
              <a:rPr lang="en-US" sz="1200" kern="1200" dirty="0" err="1">
                <a:solidFill>
                  <a:schemeClr val="tx1"/>
                </a:solidFill>
                <a:effectLst/>
                <a:latin typeface="+mn-lt"/>
                <a:ea typeface="+mn-ea"/>
                <a:cs typeface="+mn-cs"/>
              </a:rPr>
              <a:t>Brealey</a:t>
            </a:r>
            <a:r>
              <a:rPr lang="en-US" sz="1200" kern="1200" dirty="0">
                <a:solidFill>
                  <a:schemeClr val="tx1"/>
                </a:solidFill>
                <a:effectLst/>
                <a:latin typeface="+mn-lt"/>
                <a:ea typeface="+mn-ea"/>
                <a:cs typeface="+mn-cs"/>
              </a:rPr>
              <a:t> N, Brooks J, </a:t>
            </a:r>
            <a:r>
              <a:rPr lang="en-US" sz="1200" kern="1200" dirty="0" err="1">
                <a:solidFill>
                  <a:schemeClr val="tx1"/>
                </a:solidFill>
                <a:effectLst/>
                <a:latin typeface="+mn-lt"/>
                <a:ea typeface="+mn-ea"/>
                <a:cs typeface="+mn-cs"/>
              </a:rPr>
              <a:t>Criner</a:t>
            </a:r>
            <a:r>
              <a:rPr lang="en-US" sz="1200" kern="1200" dirty="0">
                <a:solidFill>
                  <a:schemeClr val="tx1"/>
                </a:solidFill>
                <a:effectLst/>
                <a:latin typeface="+mn-lt"/>
                <a:ea typeface="+mn-ea"/>
                <a:cs typeface="+mn-cs"/>
              </a:rPr>
              <a:t> GJ, Day NC, et al. Once-Daily Single-Inhaler Triple versus Dual Therapy in Patients with COPD.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2018 May 3;378(18):1671–80.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363. 	Roche N, Chapman KR, </a:t>
            </a:r>
            <a:r>
              <a:rPr lang="en-US" sz="1200" kern="1200" dirty="0" err="1">
                <a:solidFill>
                  <a:schemeClr val="tx1"/>
                </a:solidFill>
                <a:effectLst/>
                <a:latin typeface="+mn-lt"/>
                <a:ea typeface="+mn-ea"/>
                <a:cs typeface="+mn-cs"/>
              </a:rPr>
              <a:t>Vogelmeier</a:t>
            </a:r>
            <a:r>
              <a:rPr lang="en-US" sz="1200" kern="1200" dirty="0">
                <a:solidFill>
                  <a:schemeClr val="tx1"/>
                </a:solidFill>
                <a:effectLst/>
                <a:latin typeface="+mn-lt"/>
                <a:ea typeface="+mn-ea"/>
                <a:cs typeface="+mn-cs"/>
              </a:rPr>
              <a:t> CF, </a:t>
            </a:r>
            <a:r>
              <a:rPr lang="en-US" sz="1200" kern="1200" dirty="0" err="1">
                <a:solidFill>
                  <a:schemeClr val="tx1"/>
                </a:solidFill>
                <a:effectLst/>
                <a:latin typeface="+mn-lt"/>
                <a:ea typeface="+mn-ea"/>
                <a:cs typeface="+mn-cs"/>
              </a:rPr>
              <a:t>Herth</a:t>
            </a:r>
            <a:r>
              <a:rPr lang="en-US" sz="1200" kern="1200" dirty="0">
                <a:solidFill>
                  <a:schemeClr val="tx1"/>
                </a:solidFill>
                <a:effectLst/>
                <a:latin typeface="+mn-lt"/>
                <a:ea typeface="+mn-ea"/>
                <a:cs typeface="+mn-cs"/>
              </a:rPr>
              <a:t> FJF, Thach C, </a:t>
            </a:r>
            <a:r>
              <a:rPr lang="en-US" sz="1200" kern="1200" dirty="0" err="1">
                <a:solidFill>
                  <a:schemeClr val="tx1"/>
                </a:solidFill>
                <a:effectLst/>
                <a:latin typeface="+mn-lt"/>
                <a:ea typeface="+mn-ea"/>
                <a:cs typeface="+mn-cs"/>
              </a:rPr>
              <a:t>Fogel</a:t>
            </a:r>
            <a:r>
              <a:rPr lang="en-US" sz="1200" kern="1200" dirty="0">
                <a:solidFill>
                  <a:schemeClr val="tx1"/>
                </a:solidFill>
                <a:effectLst/>
                <a:latin typeface="+mn-lt"/>
                <a:ea typeface="+mn-ea"/>
                <a:cs typeface="+mn-cs"/>
              </a:rPr>
              <a:t> R, et al. Blood Eosinophils and Response to Maintenance Chronic Obstructive Pulmonary Disease Treatment. Data from the FLAME Trial.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2017 May;195(9):1189–97.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364. 	</a:t>
            </a:r>
            <a:r>
              <a:rPr lang="en-US" sz="1200" kern="1200" dirty="0" err="1">
                <a:solidFill>
                  <a:schemeClr val="tx1"/>
                </a:solidFill>
                <a:effectLst/>
                <a:latin typeface="+mn-lt"/>
                <a:ea typeface="+mn-ea"/>
                <a:cs typeface="+mn-cs"/>
              </a:rPr>
              <a:t>Watz</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Tetzlaff</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Wouters</a:t>
            </a:r>
            <a:r>
              <a:rPr lang="en-US" sz="1200" kern="1200" dirty="0">
                <a:solidFill>
                  <a:schemeClr val="tx1"/>
                </a:solidFill>
                <a:effectLst/>
                <a:latin typeface="+mn-lt"/>
                <a:ea typeface="+mn-ea"/>
                <a:cs typeface="+mn-cs"/>
              </a:rPr>
              <a:t> EFM, Kirsten A, Magnussen H, Rodriguez-Roisin R, et al. Blood eosinophil count and exacerbations in severe chronic obstructive pulmonary disease after withdrawal of inhaled corticosteroids: a post-hoc analysis of the WISDOM trial. Lancet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2016 May;4(5):390–8.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365. 	Chapman KR, Hurst JR, </a:t>
            </a:r>
            <a:r>
              <a:rPr lang="en-US" sz="1200" kern="1200" dirty="0" err="1">
                <a:solidFill>
                  <a:schemeClr val="tx1"/>
                </a:solidFill>
                <a:effectLst/>
                <a:latin typeface="+mn-lt"/>
                <a:ea typeface="+mn-ea"/>
                <a:cs typeface="+mn-cs"/>
              </a:rPr>
              <a:t>Frent</a:t>
            </a:r>
            <a:r>
              <a:rPr lang="en-US" sz="1200" kern="1200" dirty="0">
                <a:solidFill>
                  <a:schemeClr val="tx1"/>
                </a:solidFill>
                <a:effectLst/>
                <a:latin typeface="+mn-lt"/>
                <a:ea typeface="+mn-ea"/>
                <a:cs typeface="+mn-cs"/>
              </a:rPr>
              <a:t> S-M, </a:t>
            </a:r>
            <a:r>
              <a:rPr lang="en-US" sz="1200" kern="1200" dirty="0" err="1">
                <a:solidFill>
                  <a:schemeClr val="tx1"/>
                </a:solidFill>
                <a:effectLst/>
                <a:latin typeface="+mn-lt"/>
                <a:ea typeface="+mn-ea"/>
                <a:cs typeface="+mn-cs"/>
              </a:rPr>
              <a:t>Larbig</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Fogel</a:t>
            </a:r>
            <a:r>
              <a:rPr lang="en-US" sz="1200" kern="1200" dirty="0">
                <a:solidFill>
                  <a:schemeClr val="tx1"/>
                </a:solidFill>
                <a:effectLst/>
                <a:latin typeface="+mn-lt"/>
                <a:ea typeface="+mn-ea"/>
                <a:cs typeface="+mn-cs"/>
              </a:rPr>
              <a:t> R, Guerin T, et al. Long-Term Triple Therapy De-escalation to </a:t>
            </a:r>
            <a:r>
              <a:rPr lang="en-US" sz="1200" kern="1200" dirty="0" err="1">
                <a:solidFill>
                  <a:schemeClr val="tx1"/>
                </a:solidFill>
                <a:effectLst/>
                <a:latin typeface="+mn-lt"/>
                <a:ea typeface="+mn-ea"/>
                <a:cs typeface="+mn-cs"/>
              </a:rPr>
              <a:t>Indacaterol</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Glycopyrronium</a:t>
            </a:r>
            <a:r>
              <a:rPr lang="en-US" sz="1200" kern="1200" dirty="0">
                <a:solidFill>
                  <a:schemeClr val="tx1"/>
                </a:solidFill>
                <a:effectLst/>
                <a:latin typeface="+mn-lt"/>
                <a:ea typeface="+mn-ea"/>
                <a:cs typeface="+mn-cs"/>
              </a:rPr>
              <a:t> in Patients with Chronic Obstructive Pulmonary Disease (SUNSET): A Randomized, Double-Blind, Triple-Dummy Clinical Trial.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2018 Aug 1;198(3):329–39.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366. 	Calverley PMA, </a:t>
            </a:r>
            <a:r>
              <a:rPr lang="en-US" sz="1200" kern="1200" dirty="0" err="1">
                <a:solidFill>
                  <a:schemeClr val="tx1"/>
                </a:solidFill>
                <a:effectLst/>
                <a:latin typeface="+mn-lt"/>
                <a:ea typeface="+mn-ea"/>
                <a:cs typeface="+mn-cs"/>
              </a:rPr>
              <a:t>Tetzlaff</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Vogelmeier</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Fabbri</a:t>
            </a:r>
            <a:r>
              <a:rPr lang="en-US" sz="1200" kern="1200" dirty="0">
                <a:solidFill>
                  <a:schemeClr val="tx1"/>
                </a:solidFill>
                <a:effectLst/>
                <a:latin typeface="+mn-lt"/>
                <a:ea typeface="+mn-ea"/>
                <a:cs typeface="+mn-cs"/>
              </a:rPr>
              <a:t> LM, Magnussen H, </a:t>
            </a:r>
            <a:r>
              <a:rPr lang="en-US" sz="1200" kern="1200" dirty="0" err="1">
                <a:solidFill>
                  <a:schemeClr val="tx1"/>
                </a:solidFill>
                <a:effectLst/>
                <a:latin typeface="+mn-lt"/>
                <a:ea typeface="+mn-ea"/>
                <a:cs typeface="+mn-cs"/>
              </a:rPr>
              <a:t>Wouters</a:t>
            </a:r>
            <a:r>
              <a:rPr lang="en-US" sz="1200" kern="1200" dirty="0">
                <a:solidFill>
                  <a:schemeClr val="tx1"/>
                </a:solidFill>
                <a:effectLst/>
                <a:latin typeface="+mn-lt"/>
                <a:ea typeface="+mn-ea"/>
                <a:cs typeface="+mn-cs"/>
              </a:rPr>
              <a:t> EFM, et al. Eosinophilia, Frequent Exacerbations, and Steroid Response in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2017 Nov 1;196(9):1219–21.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367. 	Zhou Y, </a:t>
            </a:r>
            <a:r>
              <a:rPr lang="en-US" sz="1200" kern="1200" dirty="0" err="1">
                <a:solidFill>
                  <a:schemeClr val="tx1"/>
                </a:solidFill>
                <a:effectLst/>
                <a:latin typeface="+mn-lt"/>
                <a:ea typeface="+mn-ea"/>
                <a:cs typeface="+mn-cs"/>
              </a:rPr>
              <a:t>Zhong</a:t>
            </a:r>
            <a:r>
              <a:rPr lang="en-US" sz="1200" kern="1200" dirty="0">
                <a:solidFill>
                  <a:schemeClr val="tx1"/>
                </a:solidFill>
                <a:effectLst/>
                <a:latin typeface="+mn-lt"/>
                <a:ea typeface="+mn-ea"/>
                <a:cs typeface="+mn-cs"/>
              </a:rPr>
              <a:t> N, Li X, Chen S, Zheng J, Zhao D, et al. Tiotropium in Early-Stage Chronic Obstructive Pulmonary Disease.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2017 Sep 7;377(10):923–35.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368. 	Calverley PMA, Anderson JA, Brook RD, </a:t>
            </a:r>
            <a:r>
              <a:rPr lang="en-US" sz="1200" kern="1200" dirty="0" err="1">
                <a:solidFill>
                  <a:schemeClr val="tx1"/>
                </a:solidFill>
                <a:effectLst/>
                <a:latin typeface="+mn-lt"/>
                <a:ea typeface="+mn-ea"/>
                <a:cs typeface="+mn-cs"/>
              </a:rPr>
              <a:t>Crim</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Gallot</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Kilbride</a:t>
            </a:r>
            <a:r>
              <a:rPr lang="en-US" sz="1200" kern="1200" dirty="0">
                <a:solidFill>
                  <a:schemeClr val="tx1"/>
                </a:solidFill>
                <a:effectLst/>
                <a:latin typeface="+mn-lt"/>
                <a:ea typeface="+mn-ea"/>
                <a:cs typeface="+mn-cs"/>
              </a:rPr>
              <a:t> S, et al. Fluticasone </a:t>
            </a:r>
            <a:r>
              <a:rPr lang="en-US" sz="1200" kern="1200" dirty="0" err="1">
                <a:solidFill>
                  <a:schemeClr val="tx1"/>
                </a:solidFill>
                <a:effectLst/>
                <a:latin typeface="+mn-lt"/>
                <a:ea typeface="+mn-ea"/>
                <a:cs typeface="+mn-cs"/>
              </a:rPr>
              <a:t>Furoate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Vilanterol</a:t>
            </a:r>
            <a:r>
              <a:rPr lang="en-US" sz="1200" kern="1200" dirty="0">
                <a:solidFill>
                  <a:schemeClr val="tx1"/>
                </a:solidFill>
                <a:effectLst/>
                <a:latin typeface="+mn-lt"/>
                <a:ea typeface="+mn-ea"/>
                <a:cs typeface="+mn-cs"/>
              </a:rPr>
              <a:t>, and Lung Function Decline in Patients with Moderate Chronic Obstructive Pulmonary Disease and Heightened Cardiovascular Risk.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2018 Jan 1;197(1):47–55.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369. 	Kew KM, Dias S, Cates CJ. Long-acting inhaled therapy (beta-agonists, anticholinergics and steroids) for COPD: a network meta-analysis.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2014 Mar 26;(3):CD010844.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370. 	Oba Y, Keeney E, </a:t>
            </a:r>
            <a:r>
              <a:rPr lang="en-US" sz="1200" kern="1200" dirty="0" err="1">
                <a:solidFill>
                  <a:schemeClr val="tx1"/>
                </a:solidFill>
                <a:effectLst/>
                <a:latin typeface="+mn-lt"/>
                <a:ea typeface="+mn-ea"/>
                <a:cs typeface="+mn-cs"/>
              </a:rPr>
              <a:t>Ghatehorde</a:t>
            </a:r>
            <a:r>
              <a:rPr lang="en-US" sz="1200" kern="1200" dirty="0">
                <a:solidFill>
                  <a:schemeClr val="tx1"/>
                </a:solidFill>
                <a:effectLst/>
                <a:latin typeface="+mn-lt"/>
                <a:ea typeface="+mn-ea"/>
                <a:cs typeface="+mn-cs"/>
              </a:rPr>
              <a:t> N, Dias S. Dual combination therapy versus long-acting bronchodilators alone for chronic obstructive pulmonary disease (COPD): a systematic review and network meta-analysis.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2018 Dec 3;12:CD012620.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371. 	Rodrigo GJ, Price D, </a:t>
            </a:r>
            <a:r>
              <a:rPr lang="en-US" sz="1200" kern="1200" dirty="0" err="1">
                <a:solidFill>
                  <a:schemeClr val="tx1"/>
                </a:solidFill>
                <a:effectLst/>
                <a:latin typeface="+mn-lt"/>
                <a:ea typeface="+mn-ea"/>
                <a:cs typeface="+mn-cs"/>
              </a:rPr>
              <a:t>Anzueto</a:t>
            </a:r>
            <a:r>
              <a:rPr lang="en-US" sz="1200" kern="1200" dirty="0">
                <a:solidFill>
                  <a:schemeClr val="tx1"/>
                </a:solidFill>
                <a:effectLst/>
                <a:latin typeface="+mn-lt"/>
                <a:ea typeface="+mn-ea"/>
                <a:cs typeface="+mn-cs"/>
              </a:rPr>
              <a:t> A, Singh D, Altman P, Bader G, et al. LABA/LAMA combinations versus LAMA monotherapy or LABA/ICS in COPD: a systematic review and meta-analysis.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2017 </a:t>
            </a:r>
            <a:r>
              <a:rPr lang="en-US" sz="1200" kern="1200" dirty="0" err="1">
                <a:solidFill>
                  <a:schemeClr val="tx1"/>
                </a:solidFill>
                <a:effectLst/>
                <a:latin typeface="+mn-lt"/>
                <a:ea typeface="+mn-ea"/>
                <a:cs typeface="+mn-cs"/>
              </a:rPr>
              <a:t>Mar;Volume</a:t>
            </a:r>
            <a:r>
              <a:rPr lang="en-US" sz="1200" kern="1200" dirty="0">
                <a:solidFill>
                  <a:schemeClr val="tx1"/>
                </a:solidFill>
                <a:effectLst/>
                <a:latin typeface="+mn-lt"/>
                <a:ea typeface="+mn-ea"/>
                <a:cs typeface="+mn-cs"/>
              </a:rPr>
              <a:t> 12:907–22.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372. 	</a:t>
            </a:r>
            <a:r>
              <a:rPr lang="en-US" sz="1200" kern="1200" dirty="0" err="1">
                <a:solidFill>
                  <a:schemeClr val="tx1"/>
                </a:solidFill>
                <a:effectLst/>
                <a:latin typeface="+mn-lt"/>
                <a:ea typeface="+mn-ea"/>
                <a:cs typeface="+mn-cs"/>
              </a:rPr>
              <a:t>Barrecheguren</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Monteagudo</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Population-based study of LAMA monotherapy effectiveness compared with LABA/LAMA as initial treatment for COPD in primary care. NPJ Prim care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2018 Sep 28;28(1):36.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373. 	Calverley PMA, Anderson JA, Celli B, Ferguson GT, Jenkins C, Jones PW, et al. Salmeterol and fluticasone propionate and survival in chronic obstructive pulmonary disease.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2007 Feb 22;356(8):775–89.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374. 	</a:t>
            </a:r>
            <a:r>
              <a:rPr lang="en-US" sz="1200" kern="1200" dirty="0" err="1">
                <a:solidFill>
                  <a:schemeClr val="tx1"/>
                </a:solidFill>
                <a:effectLst/>
                <a:latin typeface="+mn-lt"/>
                <a:ea typeface="+mn-ea"/>
                <a:cs typeface="+mn-cs"/>
              </a:rPr>
              <a:t>Ficker</a:t>
            </a:r>
            <a:r>
              <a:rPr lang="en-US" sz="1200" kern="1200" dirty="0">
                <a:solidFill>
                  <a:schemeClr val="tx1"/>
                </a:solidFill>
                <a:effectLst/>
                <a:latin typeface="+mn-lt"/>
                <a:ea typeface="+mn-ea"/>
                <a:cs typeface="+mn-cs"/>
              </a:rPr>
              <a:t> JH, </a:t>
            </a:r>
            <a:r>
              <a:rPr lang="en-US" sz="1200" kern="1200" dirty="0" err="1">
                <a:solidFill>
                  <a:schemeClr val="tx1"/>
                </a:solidFill>
                <a:effectLst/>
                <a:latin typeface="+mn-lt"/>
                <a:ea typeface="+mn-ea"/>
                <a:cs typeface="+mn-cs"/>
              </a:rPr>
              <a:t>Rabe</a:t>
            </a:r>
            <a:r>
              <a:rPr lang="en-US" sz="1200" kern="1200" dirty="0">
                <a:solidFill>
                  <a:schemeClr val="tx1"/>
                </a:solidFill>
                <a:effectLst/>
                <a:latin typeface="+mn-lt"/>
                <a:ea typeface="+mn-ea"/>
                <a:cs typeface="+mn-cs"/>
              </a:rPr>
              <a:t> KF, </a:t>
            </a:r>
            <a:r>
              <a:rPr lang="en-US" sz="1200" kern="1200" dirty="0" err="1">
                <a:solidFill>
                  <a:schemeClr val="tx1"/>
                </a:solidFill>
                <a:effectLst/>
                <a:latin typeface="+mn-lt"/>
                <a:ea typeface="+mn-ea"/>
                <a:cs typeface="+mn-cs"/>
              </a:rPr>
              <a:t>Welte</a:t>
            </a:r>
            <a:r>
              <a:rPr lang="en-US" sz="1200" kern="1200" dirty="0">
                <a:solidFill>
                  <a:schemeClr val="tx1"/>
                </a:solidFill>
                <a:effectLst/>
                <a:latin typeface="+mn-lt"/>
                <a:ea typeface="+mn-ea"/>
                <a:cs typeface="+mn-cs"/>
              </a:rPr>
              <a:t> T. Role of dual bronchodilators in COPD: A review of the current evidence for </a:t>
            </a:r>
            <a:r>
              <a:rPr lang="en-US" sz="1200" kern="1200" dirty="0" err="1">
                <a:solidFill>
                  <a:schemeClr val="tx1"/>
                </a:solidFill>
                <a:effectLst/>
                <a:latin typeface="+mn-lt"/>
                <a:ea typeface="+mn-ea"/>
                <a:cs typeface="+mn-cs"/>
              </a:rPr>
              <a:t>indacaterol</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glycopyrronium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Pharmacol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Ther</a:t>
            </a:r>
            <a:r>
              <a:rPr lang="en-US" sz="1200" kern="1200" dirty="0">
                <a:solidFill>
                  <a:schemeClr val="tx1"/>
                </a:solidFill>
                <a:effectLst/>
                <a:latin typeface="+mn-lt"/>
                <a:ea typeface="+mn-ea"/>
                <a:cs typeface="+mn-cs"/>
              </a:rPr>
              <a:t>. 2017 Aug;45:19–33.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375. 	Cohen JS, Miles MC, Donohue JF, </a:t>
            </a:r>
            <a:r>
              <a:rPr lang="en-US" sz="1200" kern="1200" dirty="0" err="1">
                <a:solidFill>
                  <a:schemeClr val="tx1"/>
                </a:solidFill>
                <a:effectLst/>
                <a:latin typeface="+mn-lt"/>
                <a:ea typeface="+mn-ea"/>
                <a:cs typeface="+mn-cs"/>
              </a:rPr>
              <a:t>Ohar</a:t>
            </a:r>
            <a:r>
              <a:rPr lang="en-US" sz="1200" kern="1200" dirty="0">
                <a:solidFill>
                  <a:schemeClr val="tx1"/>
                </a:solidFill>
                <a:effectLst/>
                <a:latin typeface="+mn-lt"/>
                <a:ea typeface="+mn-ea"/>
                <a:cs typeface="+mn-cs"/>
              </a:rPr>
              <a:t> JA. Dual therapy strategies for COPD: the scientific rationale for LAMA + LABA.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2016 Apr;11:785–97.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376.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Urrutia</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Mathioudakis</a:t>
            </a:r>
            <a:r>
              <a:rPr lang="en-US" sz="1200" kern="1200" dirty="0">
                <a:solidFill>
                  <a:schemeClr val="tx1"/>
                </a:solidFill>
                <a:effectLst/>
                <a:latin typeface="+mn-lt"/>
                <a:ea typeface="+mn-ea"/>
                <a:cs typeface="+mn-cs"/>
              </a:rPr>
              <a:t> AG, </a:t>
            </a:r>
            <a:r>
              <a:rPr lang="en-US" sz="1200" kern="1200" dirty="0" err="1">
                <a:solidFill>
                  <a:schemeClr val="tx1"/>
                </a:solidFill>
                <a:effectLst/>
                <a:latin typeface="+mn-lt"/>
                <a:ea typeface="+mn-ea"/>
                <a:cs typeface="+mn-cs"/>
              </a:rPr>
              <a:t>Ancochea</a:t>
            </a:r>
            <a:r>
              <a:rPr lang="en-US" sz="1200" kern="1200" dirty="0">
                <a:solidFill>
                  <a:schemeClr val="tx1"/>
                </a:solidFill>
                <a:effectLst/>
                <a:latin typeface="+mn-lt"/>
                <a:ea typeface="+mn-ea"/>
                <a:cs typeface="+mn-cs"/>
              </a:rPr>
              <a:t> J. Efficacy and safety of tiotropium and </a:t>
            </a:r>
            <a:r>
              <a:rPr lang="en-US" sz="1200" kern="1200" dirty="0" err="1">
                <a:solidFill>
                  <a:schemeClr val="tx1"/>
                </a:solidFill>
                <a:effectLst/>
                <a:latin typeface="+mn-lt"/>
                <a:ea typeface="+mn-ea"/>
                <a:cs typeface="+mn-cs"/>
              </a:rPr>
              <a:t>olodaterol</a:t>
            </a:r>
            <a:r>
              <a:rPr lang="en-US" sz="1200" kern="1200" dirty="0">
                <a:solidFill>
                  <a:schemeClr val="tx1"/>
                </a:solidFill>
                <a:effectLst/>
                <a:latin typeface="+mn-lt"/>
                <a:ea typeface="+mn-ea"/>
                <a:cs typeface="+mn-cs"/>
              </a:rPr>
              <a:t> in COPD: a systematic review and meta-analysis.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Res. 2017 Dec 25;18(1):196.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377. 	Rodrigo GJ, </a:t>
            </a:r>
            <a:r>
              <a:rPr lang="en-US" sz="1200" kern="1200" dirty="0" err="1">
                <a:solidFill>
                  <a:schemeClr val="tx1"/>
                </a:solidFill>
                <a:effectLst/>
                <a:latin typeface="+mn-lt"/>
                <a:ea typeface="+mn-ea"/>
                <a:cs typeface="+mn-cs"/>
              </a:rPr>
              <a:t>Neffen</a:t>
            </a:r>
            <a:r>
              <a:rPr lang="en-US" sz="1200" kern="1200" dirty="0">
                <a:solidFill>
                  <a:schemeClr val="tx1"/>
                </a:solidFill>
                <a:effectLst/>
                <a:latin typeface="+mn-lt"/>
                <a:ea typeface="+mn-ea"/>
                <a:cs typeface="+mn-cs"/>
              </a:rPr>
              <a:t> H. A Systematic Review of the Efficacy and Safety of a Fixed-Dose Combination of </a:t>
            </a:r>
            <a:r>
              <a:rPr lang="en-US" sz="1200" kern="1200" dirty="0" err="1">
                <a:solidFill>
                  <a:schemeClr val="tx1"/>
                </a:solidFill>
                <a:effectLst/>
                <a:latin typeface="+mn-lt"/>
                <a:ea typeface="+mn-ea"/>
                <a:cs typeface="+mn-cs"/>
              </a:rPr>
              <a:t>Umeclidinium</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Vilanterol</a:t>
            </a:r>
            <a:r>
              <a:rPr lang="en-US" sz="1200" kern="1200" dirty="0">
                <a:solidFill>
                  <a:schemeClr val="tx1"/>
                </a:solidFill>
                <a:effectLst/>
                <a:latin typeface="+mn-lt"/>
                <a:ea typeface="+mn-ea"/>
                <a:cs typeface="+mn-cs"/>
              </a:rPr>
              <a:t> for the Treatment of COPD. Chest. 2015 Aug;148(2):397–407.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378. 	Oba Y, </a:t>
            </a:r>
            <a:r>
              <a:rPr lang="en-US" sz="1200" kern="1200" dirty="0" err="1">
                <a:solidFill>
                  <a:schemeClr val="tx1"/>
                </a:solidFill>
                <a:effectLst/>
                <a:latin typeface="+mn-lt"/>
                <a:ea typeface="+mn-ea"/>
                <a:cs typeface="+mn-cs"/>
              </a:rPr>
              <a:t>Sarva</a:t>
            </a:r>
            <a:r>
              <a:rPr lang="en-US" sz="1200" kern="1200" dirty="0">
                <a:solidFill>
                  <a:schemeClr val="tx1"/>
                </a:solidFill>
                <a:effectLst/>
                <a:latin typeface="+mn-lt"/>
                <a:ea typeface="+mn-ea"/>
                <a:cs typeface="+mn-cs"/>
              </a:rPr>
              <a:t> ST, Dias S. Efficacy and safety of long-acting </a:t>
            </a:r>
            <a:r>
              <a:rPr lang="es-UY" sz="1200" kern="1200" dirty="0">
                <a:solidFill>
                  <a:schemeClr val="tx1"/>
                </a:solidFill>
                <a:effectLst/>
                <a:latin typeface="+mn-lt"/>
                <a:ea typeface="+mn-ea"/>
                <a:cs typeface="+mn-cs"/>
              </a:rPr>
              <a:t>β</a:t>
            </a:r>
            <a:r>
              <a:rPr lang="en-US" sz="1200" kern="1200" dirty="0">
                <a:solidFill>
                  <a:schemeClr val="tx1"/>
                </a:solidFill>
                <a:effectLst/>
                <a:latin typeface="+mn-lt"/>
                <a:ea typeface="+mn-ea"/>
                <a:cs typeface="+mn-cs"/>
              </a:rPr>
              <a:t>-agonist/long-acting muscarinic antagonist combinations in COPD: a network meta-analysis. Thorax. 2016 Jan;71(1):15–25.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379. 	</a:t>
            </a:r>
            <a:r>
              <a:rPr lang="en-US" sz="1200" kern="1200" dirty="0" err="1">
                <a:solidFill>
                  <a:schemeClr val="tx1"/>
                </a:solidFill>
                <a:effectLst/>
                <a:latin typeface="+mn-lt"/>
                <a:ea typeface="+mn-ea"/>
                <a:cs typeface="+mn-cs"/>
              </a:rPr>
              <a:t>Derom</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Brusselle</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Joos</a:t>
            </a:r>
            <a:r>
              <a:rPr lang="en-US" sz="1200" kern="1200" dirty="0">
                <a:solidFill>
                  <a:schemeClr val="tx1"/>
                </a:solidFill>
                <a:effectLst/>
                <a:latin typeface="+mn-lt"/>
                <a:ea typeface="+mn-ea"/>
                <a:cs typeface="+mn-cs"/>
              </a:rPr>
              <a:t> G. Efficacy of tiotropium–</a:t>
            </a:r>
            <a:r>
              <a:rPr lang="en-US" sz="1200" kern="1200" dirty="0" err="1">
                <a:solidFill>
                  <a:schemeClr val="tx1"/>
                </a:solidFill>
                <a:effectLst/>
                <a:latin typeface="+mn-lt"/>
                <a:ea typeface="+mn-ea"/>
                <a:cs typeface="+mn-cs"/>
              </a:rPr>
              <a:t>olodaterol</a:t>
            </a:r>
            <a:r>
              <a:rPr lang="en-US" sz="1200" kern="1200" dirty="0">
                <a:solidFill>
                  <a:schemeClr val="tx1"/>
                </a:solidFill>
                <a:effectLst/>
                <a:latin typeface="+mn-lt"/>
                <a:ea typeface="+mn-ea"/>
                <a:cs typeface="+mn-cs"/>
              </a:rPr>
              <a:t> fixed-dose combination in COPD. </a:t>
            </a:r>
            <a:r>
              <a:rPr lang="es-UY" sz="1200" kern="1200" dirty="0">
                <a:solidFill>
                  <a:schemeClr val="tx1"/>
                </a:solidFill>
                <a:effectLst/>
                <a:latin typeface="+mn-lt"/>
                <a:ea typeface="+mn-ea"/>
                <a:cs typeface="+mn-cs"/>
              </a:rPr>
              <a:t>Int J Chron Obstruct Pulmon Dis. 2016 Dec;Volume 11:3163–77.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380. 	Lopez-Campos JL, Calero-Acuña C, Márquez-Martín E, Quintana Gallego E, Carrasco-Hernández L, Abad Arranz M, et al. </a:t>
            </a:r>
            <a:r>
              <a:rPr lang="en-US" sz="1200" kern="1200" dirty="0">
                <a:solidFill>
                  <a:schemeClr val="tx1"/>
                </a:solidFill>
                <a:effectLst/>
                <a:latin typeface="+mn-lt"/>
                <a:ea typeface="+mn-ea"/>
                <a:cs typeface="+mn-cs"/>
              </a:rPr>
              <a:t>Double bronchodilation in chronic obstructive pulmonary disease: a crude analysis from a systematic review.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2017 Jun;12:1867–76.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381. 	Banerji D, Mahler DA, </a:t>
            </a:r>
            <a:r>
              <a:rPr lang="en-US" sz="1200" kern="1200" dirty="0" err="1">
                <a:solidFill>
                  <a:schemeClr val="tx1"/>
                </a:solidFill>
                <a:effectLst/>
                <a:latin typeface="+mn-lt"/>
                <a:ea typeface="+mn-ea"/>
                <a:cs typeface="+mn-cs"/>
              </a:rPr>
              <a:t>Hanania</a:t>
            </a:r>
            <a:r>
              <a:rPr lang="en-US" sz="1200" kern="1200" dirty="0">
                <a:solidFill>
                  <a:schemeClr val="tx1"/>
                </a:solidFill>
                <a:effectLst/>
                <a:latin typeface="+mn-lt"/>
                <a:ea typeface="+mn-ea"/>
                <a:cs typeface="+mn-cs"/>
              </a:rPr>
              <a:t> NA. Efficacy and safety of LABA/LAMA fixed-dose combinations approved in the US for the management of COPD. Expert Rev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2016 Jul 2;10(7):767–80.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382. 	</a:t>
            </a:r>
            <a:r>
              <a:rPr lang="en-US" sz="1200" kern="1200" dirty="0" err="1">
                <a:solidFill>
                  <a:schemeClr val="tx1"/>
                </a:solidFill>
                <a:effectLst/>
                <a:latin typeface="+mn-lt"/>
                <a:ea typeface="+mn-ea"/>
                <a:cs typeface="+mn-cs"/>
              </a:rPr>
              <a:t>Anzueto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The Role of Fixed-Dose Dual Bronchodilator Therapy in Treating COPD. Am J Med. 2018 Jun;131(6):608–22.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383. 	Price DB, </a:t>
            </a:r>
            <a:r>
              <a:rPr lang="en-US" sz="1200" kern="1200" dirty="0" err="1">
                <a:solidFill>
                  <a:schemeClr val="tx1"/>
                </a:solidFill>
                <a:effectLst/>
                <a:latin typeface="+mn-lt"/>
                <a:ea typeface="+mn-ea"/>
                <a:cs typeface="+mn-cs"/>
              </a:rPr>
              <a:t>Østrem</a:t>
            </a:r>
            <a:r>
              <a:rPr lang="en-US" sz="1200" kern="1200" dirty="0">
                <a:solidFill>
                  <a:schemeClr val="tx1"/>
                </a:solidFill>
                <a:effectLst/>
                <a:latin typeface="+mn-lt"/>
                <a:ea typeface="+mn-ea"/>
                <a:cs typeface="+mn-cs"/>
              </a:rPr>
              <a:t> A, Thomas M, </a:t>
            </a:r>
            <a:r>
              <a:rPr lang="en-US" sz="1200" kern="1200" dirty="0" err="1">
                <a:solidFill>
                  <a:schemeClr val="tx1"/>
                </a:solidFill>
                <a:effectLst/>
                <a:latin typeface="+mn-lt"/>
                <a:ea typeface="+mn-ea"/>
                <a:cs typeface="+mn-cs"/>
              </a:rPr>
              <a:t>Welte</a:t>
            </a:r>
            <a:r>
              <a:rPr lang="en-US" sz="1200" kern="1200" dirty="0">
                <a:solidFill>
                  <a:schemeClr val="tx1"/>
                </a:solidFill>
                <a:effectLst/>
                <a:latin typeface="+mn-lt"/>
                <a:ea typeface="+mn-ea"/>
                <a:cs typeface="+mn-cs"/>
              </a:rPr>
              <a:t> T. Dual bronchodilation in COPD: lung function and patient-reported outcomes – a review.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2016 </a:t>
            </a:r>
            <a:r>
              <a:rPr lang="en-US" sz="1200" kern="1200" dirty="0" err="1">
                <a:solidFill>
                  <a:schemeClr val="tx1"/>
                </a:solidFill>
                <a:effectLst/>
                <a:latin typeface="+mn-lt"/>
                <a:ea typeface="+mn-ea"/>
                <a:cs typeface="+mn-cs"/>
              </a:rPr>
              <a:t>Dec;Volume</a:t>
            </a:r>
            <a:r>
              <a:rPr lang="en-US" sz="1200" kern="1200" dirty="0">
                <a:solidFill>
                  <a:schemeClr val="tx1"/>
                </a:solidFill>
                <a:effectLst/>
                <a:latin typeface="+mn-lt"/>
                <a:ea typeface="+mn-ea"/>
                <a:cs typeface="+mn-cs"/>
              </a:rPr>
              <a:t> 12:141–68.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384. 	Welsh EJ, Cates CJ, Poole P. Combination inhaled steroid and long-acting beta2-agonist versus tiotropium for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2013 Jan;5:CD007891.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385. 	</a:t>
            </a:r>
            <a:r>
              <a:rPr lang="en-US" sz="1200" kern="1200" dirty="0" err="1">
                <a:solidFill>
                  <a:schemeClr val="tx1"/>
                </a:solidFill>
                <a:effectLst/>
                <a:latin typeface="+mn-lt"/>
                <a:ea typeface="+mn-ea"/>
                <a:cs typeface="+mn-cs"/>
              </a:rPr>
              <a:t>Wedzicha</a:t>
            </a:r>
            <a:r>
              <a:rPr lang="en-US" sz="1200" kern="1200" dirty="0">
                <a:solidFill>
                  <a:schemeClr val="tx1"/>
                </a:solidFill>
                <a:effectLst/>
                <a:latin typeface="+mn-lt"/>
                <a:ea typeface="+mn-ea"/>
                <a:cs typeface="+mn-cs"/>
              </a:rPr>
              <a:t> JA, Calverley PMA, </a:t>
            </a:r>
            <a:r>
              <a:rPr lang="en-US" sz="1200" kern="1200" dirty="0" err="1">
                <a:solidFill>
                  <a:schemeClr val="tx1"/>
                </a:solidFill>
                <a:effectLst/>
                <a:latin typeface="+mn-lt"/>
                <a:ea typeface="+mn-ea"/>
                <a:cs typeface="+mn-cs"/>
              </a:rPr>
              <a:t>Seemungal</a:t>
            </a:r>
            <a:r>
              <a:rPr lang="en-US" sz="1200" kern="1200" dirty="0">
                <a:solidFill>
                  <a:schemeClr val="tx1"/>
                </a:solidFill>
                <a:effectLst/>
                <a:latin typeface="+mn-lt"/>
                <a:ea typeface="+mn-ea"/>
                <a:cs typeface="+mn-cs"/>
              </a:rPr>
              <a:t> TA, Hagan G, Ansari Z, </a:t>
            </a:r>
            <a:r>
              <a:rPr lang="en-US" sz="1200" kern="1200" dirty="0" err="1">
                <a:solidFill>
                  <a:schemeClr val="tx1"/>
                </a:solidFill>
                <a:effectLst/>
                <a:latin typeface="+mn-lt"/>
                <a:ea typeface="+mn-ea"/>
                <a:cs typeface="+mn-cs"/>
              </a:rPr>
              <a:t>Stockley</a:t>
            </a:r>
            <a:r>
              <a:rPr lang="en-US" sz="1200" kern="1200" dirty="0">
                <a:solidFill>
                  <a:schemeClr val="tx1"/>
                </a:solidFill>
                <a:effectLst/>
                <a:latin typeface="+mn-lt"/>
                <a:ea typeface="+mn-ea"/>
                <a:cs typeface="+mn-cs"/>
              </a:rPr>
              <a:t> RA. The prevention of chronic obstructive pulmonary disease exacerbations by salmeterol/fluticasone propionate or tiotropium bromide.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2008 Jan 1;177(1):19–26.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386. 	Rodrigo GJ, Plaza V, Castro-</a:t>
            </a:r>
            <a:r>
              <a:rPr lang="en-US" sz="1200" kern="1200" dirty="0" err="1">
                <a:solidFill>
                  <a:schemeClr val="tx1"/>
                </a:solidFill>
                <a:effectLst/>
                <a:latin typeface="+mn-lt"/>
                <a:ea typeface="+mn-ea"/>
                <a:cs typeface="+mn-cs"/>
              </a:rPr>
              <a:t>rodríguez</a:t>
            </a:r>
            <a:r>
              <a:rPr lang="en-US" sz="1200" kern="1200" dirty="0">
                <a:solidFill>
                  <a:schemeClr val="tx1"/>
                </a:solidFill>
                <a:effectLst/>
                <a:latin typeface="+mn-lt"/>
                <a:ea typeface="+mn-ea"/>
                <a:cs typeface="+mn-cs"/>
              </a:rPr>
              <a:t> J a. Comparison of three combined pharmacological approaches with tiotropium monotherapy in stable moderate to severe COPD: a systematic review. </a:t>
            </a:r>
            <a:r>
              <a:rPr lang="es-UY" sz="1200" kern="1200" dirty="0">
                <a:solidFill>
                  <a:schemeClr val="tx1"/>
                </a:solidFill>
                <a:effectLst/>
                <a:latin typeface="+mn-lt"/>
                <a:ea typeface="+mn-ea"/>
                <a:cs typeface="+mn-cs"/>
              </a:rPr>
              <a:t>Pulm Pharmacol Ther. 2012 Feb;25(1):40–7.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387. 	Horita N, Goto A, Shibata Y, Ota E, Nakashima K, Nagai K, et al. </a:t>
            </a:r>
            <a:r>
              <a:rPr lang="en-US" sz="1200" kern="1200" dirty="0">
                <a:solidFill>
                  <a:schemeClr val="tx1"/>
                </a:solidFill>
                <a:effectLst/>
                <a:latin typeface="+mn-lt"/>
                <a:ea typeface="+mn-ea"/>
                <a:cs typeface="+mn-cs"/>
              </a:rPr>
              <a:t>Long-acting muscarinic antagonist (LAMA) plus long-acting beta-agonist (LABA) versus LABA plus inhaled corticosteroid (ICS) for stable chronic obstructive pulmonary disease (COPD). Cochrane Database of Systematic Reviews.  2017 Feb 10;2:CD012066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388. 	</a:t>
            </a:r>
            <a:r>
              <a:rPr lang="en-US" sz="1200" kern="1200" dirty="0" err="1">
                <a:solidFill>
                  <a:schemeClr val="tx1"/>
                </a:solidFill>
                <a:effectLst/>
                <a:latin typeface="+mn-lt"/>
                <a:ea typeface="+mn-ea"/>
                <a:cs typeface="+mn-cs"/>
              </a:rPr>
              <a:t>Sliwka</a:t>
            </a:r>
            <a:r>
              <a:rPr lang="en-US" sz="1200" kern="1200" dirty="0">
                <a:solidFill>
                  <a:schemeClr val="tx1"/>
                </a:solidFill>
                <a:effectLst/>
                <a:latin typeface="+mn-lt"/>
                <a:ea typeface="+mn-ea"/>
                <a:cs typeface="+mn-cs"/>
              </a:rPr>
              <a:t> A, Jankowski M, Gross-</a:t>
            </a:r>
            <a:r>
              <a:rPr lang="en-US" sz="1200" kern="1200" dirty="0" err="1">
                <a:solidFill>
                  <a:schemeClr val="tx1"/>
                </a:solidFill>
                <a:effectLst/>
                <a:latin typeface="+mn-lt"/>
                <a:ea typeface="+mn-ea"/>
                <a:cs typeface="+mn-cs"/>
              </a:rPr>
              <a:t>Sondej</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Storman</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Nowobilski</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Bala</a:t>
            </a:r>
            <a:r>
              <a:rPr lang="en-US" sz="1200" kern="1200" dirty="0">
                <a:solidFill>
                  <a:schemeClr val="tx1"/>
                </a:solidFill>
                <a:effectLst/>
                <a:latin typeface="+mn-lt"/>
                <a:ea typeface="+mn-ea"/>
                <a:cs typeface="+mn-cs"/>
              </a:rPr>
              <a:t> MM. Once-daily long-acting beta₂-agonists/inhaled corticosteroids combined inhalers versus inhaled long-acting muscarinic antagonists for people with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2018 Aug 24;8:CD012355.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389. 	Rojas-Reyes MX </a:t>
            </a:r>
            <a:r>
              <a:rPr lang="en-US" sz="1200" kern="1200" dirty="0" err="1">
                <a:solidFill>
                  <a:schemeClr val="tx1"/>
                </a:solidFill>
                <a:effectLst/>
                <a:latin typeface="+mn-lt"/>
                <a:ea typeface="+mn-ea"/>
                <a:cs typeface="+mn-cs"/>
              </a:rPr>
              <a:t>imena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García</a:t>
            </a:r>
            <a:r>
              <a:rPr lang="en-US" sz="1200" kern="1200" dirty="0">
                <a:solidFill>
                  <a:schemeClr val="tx1"/>
                </a:solidFill>
                <a:effectLst/>
                <a:latin typeface="+mn-lt"/>
                <a:ea typeface="+mn-ea"/>
                <a:cs typeface="+mn-cs"/>
              </a:rPr>
              <a:t> Morales OM, Dennis RJ, </a:t>
            </a:r>
            <a:r>
              <a:rPr lang="en-US" sz="1200" kern="1200" dirty="0" err="1">
                <a:solidFill>
                  <a:schemeClr val="tx1"/>
                </a:solidFill>
                <a:effectLst/>
                <a:latin typeface="+mn-lt"/>
                <a:ea typeface="+mn-ea"/>
                <a:cs typeface="+mn-cs"/>
              </a:rPr>
              <a:t>Karner</a:t>
            </a:r>
            <a:r>
              <a:rPr lang="en-US" sz="1200" kern="1200" dirty="0">
                <a:solidFill>
                  <a:schemeClr val="tx1"/>
                </a:solidFill>
                <a:effectLst/>
                <a:latin typeface="+mn-lt"/>
                <a:ea typeface="+mn-ea"/>
                <a:cs typeface="+mn-cs"/>
              </a:rPr>
              <a:t> C. Combination inhaled steroid and long-acting beta₂-agonist in addition to tiotropium versus tiotropium or combination alone for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2016; 6: CD008532.</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390. 	</a:t>
            </a:r>
            <a:r>
              <a:rPr lang="en-US" sz="1200" kern="1200" dirty="0" err="1">
                <a:solidFill>
                  <a:schemeClr val="tx1"/>
                </a:solidFill>
                <a:effectLst/>
                <a:latin typeface="+mn-lt"/>
                <a:ea typeface="+mn-ea"/>
                <a:cs typeface="+mn-cs"/>
              </a:rPr>
              <a:t>Kwak</a:t>
            </a:r>
            <a:r>
              <a:rPr lang="en-US" sz="1200" kern="1200" dirty="0">
                <a:solidFill>
                  <a:schemeClr val="tx1"/>
                </a:solidFill>
                <a:effectLst/>
                <a:latin typeface="+mn-lt"/>
                <a:ea typeface="+mn-ea"/>
                <a:cs typeface="+mn-cs"/>
              </a:rPr>
              <a:t> M-S, Kim E, </a:t>
            </a:r>
            <a:r>
              <a:rPr lang="en-US" sz="1200" kern="1200" dirty="0" err="1">
                <a:solidFill>
                  <a:schemeClr val="tx1"/>
                </a:solidFill>
                <a:effectLst/>
                <a:latin typeface="+mn-lt"/>
                <a:ea typeface="+mn-ea"/>
                <a:cs typeface="+mn-cs"/>
              </a:rPr>
              <a:t>Jin</a:t>
            </a:r>
            <a:r>
              <a:rPr lang="en-US" sz="1200" kern="1200" dirty="0">
                <a:solidFill>
                  <a:schemeClr val="tx1"/>
                </a:solidFill>
                <a:effectLst/>
                <a:latin typeface="+mn-lt"/>
                <a:ea typeface="+mn-ea"/>
                <a:cs typeface="+mn-cs"/>
              </a:rPr>
              <a:t> Jang  </a:t>
            </a:r>
            <a:r>
              <a:rPr lang="en-US" sz="1200" kern="1200" dirty="0" err="1">
                <a:solidFill>
                  <a:schemeClr val="tx1"/>
                </a:solidFill>
                <a:effectLst/>
                <a:latin typeface="+mn-lt"/>
                <a:ea typeface="+mn-ea"/>
                <a:cs typeface="+mn-cs"/>
              </a:rPr>
              <a:t>eun</a:t>
            </a:r>
            <a:r>
              <a:rPr lang="en-US" sz="1200" kern="1200" dirty="0">
                <a:solidFill>
                  <a:schemeClr val="tx1"/>
                </a:solidFill>
                <a:effectLst/>
                <a:latin typeface="+mn-lt"/>
                <a:ea typeface="+mn-ea"/>
                <a:cs typeface="+mn-cs"/>
              </a:rPr>
              <a:t>, Jung Kim H, Lee C-H. The efficacy and safety of triple inhaled treatment in patients with chronic obstructive pulmonary disease: a systematic review and meta-analysis using Bayesian methods.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COPD. 2015;10:2365–76.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391. 	Singh D, </a:t>
            </a:r>
            <a:r>
              <a:rPr lang="en-US" sz="1200" kern="1200" dirty="0" err="1">
                <a:solidFill>
                  <a:schemeClr val="tx1"/>
                </a:solidFill>
                <a:effectLst/>
                <a:latin typeface="+mn-lt"/>
                <a:ea typeface="+mn-ea"/>
                <a:cs typeface="+mn-cs"/>
              </a:rPr>
              <a:t>Papi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Corradi</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Pavlišová</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Montagna</a:t>
            </a:r>
            <a:r>
              <a:rPr lang="en-US" sz="1200" kern="1200" dirty="0">
                <a:solidFill>
                  <a:schemeClr val="tx1"/>
                </a:solidFill>
                <a:effectLst/>
                <a:latin typeface="+mn-lt"/>
                <a:ea typeface="+mn-ea"/>
                <a:cs typeface="+mn-cs"/>
              </a:rPr>
              <a:t> I, Francisco C, et al. Single inhaler triple therapy versus inhaled corticosteroid plus long-acting </a:t>
            </a:r>
            <a:r>
              <a:rPr lang="es-UY" sz="1200" kern="1200" dirty="0">
                <a:solidFill>
                  <a:schemeClr val="tx1"/>
                </a:solidFill>
                <a:effectLst/>
                <a:latin typeface="+mn-lt"/>
                <a:ea typeface="+mn-ea"/>
                <a:cs typeface="+mn-cs"/>
              </a:rPr>
              <a:t>β</a:t>
            </a:r>
            <a:r>
              <a:rPr lang="en-US" sz="1200" kern="1200" dirty="0">
                <a:solidFill>
                  <a:schemeClr val="tx1"/>
                </a:solidFill>
                <a:effectLst/>
                <a:latin typeface="+mn-lt"/>
                <a:ea typeface="+mn-ea"/>
                <a:cs typeface="+mn-cs"/>
              </a:rPr>
              <a:t>2-agonist therapy for chronic obstructive pulmonary disease (TRILOGY): a double-blind, parallel group, </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 controlled trial. </a:t>
            </a:r>
            <a:r>
              <a:rPr lang="es-UY" sz="1200" kern="1200" dirty="0">
                <a:solidFill>
                  <a:schemeClr val="tx1"/>
                </a:solidFill>
                <a:effectLst/>
                <a:latin typeface="+mn-lt"/>
                <a:ea typeface="+mn-ea"/>
                <a:cs typeface="+mn-cs"/>
              </a:rPr>
              <a:t>Lancet. 2016 Sep;388(10048):963–73.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392. 	Lipson DA, Barnacle H, Birk R, Brealey N, Locantore N, Lomas DA, et al. </a:t>
            </a:r>
            <a:r>
              <a:rPr lang="en-US" sz="1200" kern="1200" dirty="0">
                <a:solidFill>
                  <a:schemeClr val="tx1"/>
                </a:solidFill>
                <a:effectLst/>
                <a:latin typeface="+mn-lt"/>
                <a:ea typeface="+mn-ea"/>
                <a:cs typeface="+mn-cs"/>
              </a:rPr>
              <a:t>FULFIL Trial: Once-Daily Triple Therapy for Patients with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2017 Aug 15;196(4):438–46.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393. 	Casas Herrera A, Montes de </a:t>
            </a:r>
            <a:r>
              <a:rPr lang="en-US" sz="1200" kern="1200" dirty="0" err="1">
                <a:solidFill>
                  <a:schemeClr val="tx1"/>
                </a:solidFill>
                <a:effectLst/>
                <a:latin typeface="+mn-lt"/>
                <a:ea typeface="+mn-ea"/>
                <a:cs typeface="+mn-cs"/>
              </a:rPr>
              <a:t>Oca</a:t>
            </a:r>
            <a:r>
              <a:rPr lang="en-US" sz="1200" kern="1200" dirty="0">
                <a:solidFill>
                  <a:schemeClr val="tx1"/>
                </a:solidFill>
                <a:effectLst/>
                <a:latin typeface="+mn-lt"/>
                <a:ea typeface="+mn-ea"/>
                <a:cs typeface="+mn-cs"/>
              </a:rPr>
              <a:t> M, Menezes A, </a:t>
            </a:r>
            <a:r>
              <a:rPr lang="en-US" sz="1200" kern="1200" dirty="0" err="1">
                <a:solidFill>
                  <a:schemeClr val="tx1"/>
                </a:solidFill>
                <a:effectLst/>
                <a:latin typeface="+mn-lt"/>
                <a:ea typeface="+mn-ea"/>
                <a:cs typeface="+mn-cs"/>
              </a:rPr>
              <a:t>Wehrmeister</a:t>
            </a:r>
            <a:r>
              <a:rPr lang="en-US" sz="1200" kern="1200" dirty="0">
                <a:solidFill>
                  <a:schemeClr val="tx1"/>
                </a:solidFill>
                <a:effectLst/>
                <a:latin typeface="+mn-lt"/>
                <a:ea typeface="+mn-ea"/>
                <a:cs typeface="+mn-cs"/>
              </a:rPr>
              <a:t> FC, Lopez Varela MV, Mendoza L, et al. Respiratory medication used in COPD patients from seven Latin American countries: the LASSYC study.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2018 May;13:1545–56.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394. 	Price D, West D, </a:t>
            </a:r>
            <a:r>
              <a:rPr lang="en-US" sz="1200" kern="1200" dirty="0" err="1">
                <a:solidFill>
                  <a:schemeClr val="tx1"/>
                </a:solidFill>
                <a:effectLst/>
                <a:latin typeface="+mn-lt"/>
                <a:ea typeface="+mn-ea"/>
                <a:cs typeface="+mn-cs"/>
              </a:rPr>
              <a:t>Brusselle</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Gruffydd</a:t>
            </a:r>
            <a:r>
              <a:rPr lang="en-US" sz="1200" kern="1200" dirty="0">
                <a:solidFill>
                  <a:schemeClr val="tx1"/>
                </a:solidFill>
                <a:effectLst/>
                <a:latin typeface="+mn-lt"/>
                <a:ea typeface="+mn-ea"/>
                <a:cs typeface="+mn-cs"/>
              </a:rPr>
              <a:t>-Jones K, Jones R,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et al. Management of COPD in the UK primary-care setting: an analysis of real-life prescribing patterns.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2014 Aug;9:889–904.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395. 	</a:t>
            </a:r>
            <a:r>
              <a:rPr lang="en-US" sz="1200" kern="1200" dirty="0" err="1">
                <a:solidFill>
                  <a:schemeClr val="tx1"/>
                </a:solidFill>
                <a:effectLst/>
                <a:latin typeface="+mn-lt"/>
                <a:ea typeface="+mn-ea"/>
                <a:cs typeface="+mn-cs"/>
              </a:rPr>
              <a:t>Burgel</a:t>
            </a:r>
            <a:r>
              <a:rPr lang="en-US" sz="1200" kern="1200" dirty="0">
                <a:solidFill>
                  <a:schemeClr val="tx1"/>
                </a:solidFill>
                <a:effectLst/>
                <a:latin typeface="+mn-lt"/>
                <a:ea typeface="+mn-ea"/>
                <a:cs typeface="+mn-cs"/>
              </a:rPr>
              <a:t> P-R, </a:t>
            </a:r>
            <a:r>
              <a:rPr lang="en-US" sz="1200" kern="1200" dirty="0" err="1">
                <a:solidFill>
                  <a:schemeClr val="tx1"/>
                </a:solidFill>
                <a:effectLst/>
                <a:latin typeface="+mn-lt"/>
                <a:ea typeface="+mn-ea"/>
                <a:cs typeface="+mn-cs"/>
              </a:rPr>
              <a:t>Deslée</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Jebrak</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Brinchault</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Caillaud</a:t>
            </a:r>
            <a:r>
              <a:rPr lang="en-US" sz="1200" kern="1200" dirty="0">
                <a:solidFill>
                  <a:schemeClr val="tx1"/>
                </a:solidFill>
                <a:effectLst/>
                <a:latin typeface="+mn-lt"/>
                <a:ea typeface="+mn-ea"/>
                <a:cs typeface="+mn-cs"/>
              </a:rPr>
              <a:t> D, </a:t>
            </a:r>
            <a:r>
              <a:rPr lang="en-US" sz="1200" kern="1200" dirty="0" err="1">
                <a:solidFill>
                  <a:schemeClr val="tx1"/>
                </a:solidFill>
                <a:effectLst/>
                <a:latin typeface="+mn-lt"/>
                <a:ea typeface="+mn-ea"/>
                <a:cs typeface="+mn-cs"/>
              </a:rPr>
              <a:t>Chanez</a:t>
            </a:r>
            <a:r>
              <a:rPr lang="en-US" sz="1200" kern="1200" dirty="0">
                <a:solidFill>
                  <a:schemeClr val="tx1"/>
                </a:solidFill>
                <a:effectLst/>
                <a:latin typeface="+mn-lt"/>
                <a:ea typeface="+mn-ea"/>
                <a:cs typeface="+mn-cs"/>
              </a:rPr>
              <a:t> P, et al. Real-life use of inhaled corticosteroids in COPD patients versus the GOLD proposals: a paradigm shift in GOLD 2011?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2014 Apr 1;43(4):1201–3.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396. 	White P, Thornton H, Pinnock H, </a:t>
            </a:r>
            <a:r>
              <a:rPr lang="en-US" sz="1200" kern="1200" dirty="0" err="1">
                <a:solidFill>
                  <a:schemeClr val="tx1"/>
                </a:solidFill>
                <a:effectLst/>
                <a:latin typeface="+mn-lt"/>
                <a:ea typeface="+mn-ea"/>
                <a:cs typeface="+mn-cs"/>
              </a:rPr>
              <a:t>Georgopoulou</a:t>
            </a:r>
            <a:r>
              <a:rPr lang="en-US" sz="1200" kern="1200" dirty="0">
                <a:solidFill>
                  <a:schemeClr val="tx1"/>
                </a:solidFill>
                <a:effectLst/>
                <a:latin typeface="+mn-lt"/>
                <a:ea typeface="+mn-ea"/>
                <a:cs typeface="+mn-cs"/>
              </a:rPr>
              <a:t> S, Booth HP. Overtreatment of COPD with inhaled corticosteroids--implications for safety and costs: cross-sectional observational study. de Torres JP, editor.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One. 2013 Oct 23;8(10):e75221.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397. 	Han MK, </a:t>
            </a:r>
            <a:r>
              <a:rPr lang="en-US" sz="1200" kern="1200" dirty="0" err="1">
                <a:solidFill>
                  <a:schemeClr val="tx1"/>
                </a:solidFill>
                <a:effectLst/>
                <a:latin typeface="+mn-lt"/>
                <a:ea typeface="+mn-ea"/>
                <a:cs typeface="+mn-cs"/>
              </a:rPr>
              <a:t>Quibrera</a:t>
            </a:r>
            <a:r>
              <a:rPr lang="en-US" sz="1200" kern="1200" dirty="0">
                <a:solidFill>
                  <a:schemeClr val="tx1"/>
                </a:solidFill>
                <a:effectLst/>
                <a:latin typeface="+mn-lt"/>
                <a:ea typeface="+mn-ea"/>
                <a:cs typeface="+mn-cs"/>
              </a:rPr>
              <a:t> PM, </a:t>
            </a:r>
            <a:r>
              <a:rPr lang="en-US" sz="1200" kern="1200" dirty="0" err="1">
                <a:solidFill>
                  <a:schemeClr val="tx1"/>
                </a:solidFill>
                <a:effectLst/>
                <a:latin typeface="+mn-lt"/>
                <a:ea typeface="+mn-ea"/>
                <a:cs typeface="+mn-cs"/>
              </a:rPr>
              <a:t>Carretta</a:t>
            </a:r>
            <a:r>
              <a:rPr lang="en-US" sz="1200" kern="1200" dirty="0">
                <a:solidFill>
                  <a:schemeClr val="tx1"/>
                </a:solidFill>
                <a:effectLst/>
                <a:latin typeface="+mn-lt"/>
                <a:ea typeface="+mn-ea"/>
                <a:cs typeface="+mn-cs"/>
              </a:rPr>
              <a:t> EE, Barr RG, Bleecker ER, Bowler RP, et al. Frequency of exacerbations in patients with chronic obstructive pulmonary disease: an analysis of the SPIROMICS cohort. Lancet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2017 Aug;5(8):619–26.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398. 	</a:t>
            </a:r>
            <a:r>
              <a:rPr lang="en-US" sz="1200" kern="1200" dirty="0" err="1">
                <a:solidFill>
                  <a:schemeClr val="tx1"/>
                </a:solidFill>
                <a:effectLst/>
                <a:latin typeface="+mn-lt"/>
                <a:ea typeface="+mn-ea"/>
                <a:cs typeface="+mn-cs"/>
              </a:rPr>
              <a:t>Wilkie</a:t>
            </a:r>
            <a:r>
              <a:rPr lang="en-US" sz="1200" kern="1200" dirty="0">
                <a:solidFill>
                  <a:schemeClr val="tx1"/>
                </a:solidFill>
                <a:effectLst/>
                <a:latin typeface="+mn-lt"/>
                <a:ea typeface="+mn-ea"/>
                <a:cs typeface="+mn-cs"/>
              </a:rPr>
              <a:t> M, Finch S, </a:t>
            </a:r>
            <a:r>
              <a:rPr lang="en-US" sz="1200" kern="1200" dirty="0" err="1">
                <a:solidFill>
                  <a:schemeClr val="tx1"/>
                </a:solidFill>
                <a:effectLst/>
                <a:latin typeface="+mn-lt"/>
                <a:ea typeface="+mn-ea"/>
                <a:cs typeface="+mn-cs"/>
              </a:rPr>
              <a:t>Schembri</a:t>
            </a:r>
            <a:r>
              <a:rPr lang="en-US" sz="1200" kern="1200" dirty="0">
                <a:solidFill>
                  <a:schemeClr val="tx1"/>
                </a:solidFill>
                <a:effectLst/>
                <a:latin typeface="+mn-lt"/>
                <a:ea typeface="+mn-ea"/>
                <a:cs typeface="+mn-cs"/>
              </a:rPr>
              <a:t> S. Inhaled Corticosteroids for Chronic Obstructive Pulmonary Disease--The Shifting Treatment Paradigm. </a:t>
            </a:r>
            <a:r>
              <a:rPr lang="es-UY" sz="1200" kern="1200" dirty="0">
                <a:solidFill>
                  <a:schemeClr val="tx1"/>
                </a:solidFill>
                <a:effectLst/>
                <a:latin typeface="+mn-lt"/>
                <a:ea typeface="+mn-ea"/>
                <a:cs typeface="+mn-cs"/>
              </a:rPr>
              <a:t>COPD. 2015 Sep 3;12(5):582–90.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399. 	Calzetta L, Matera MG, Braido F, Contoli M, Corsico A, Di Marco F, et al. </a:t>
            </a:r>
            <a:r>
              <a:rPr lang="en-US" sz="1200" kern="1200" dirty="0">
                <a:solidFill>
                  <a:schemeClr val="tx1"/>
                </a:solidFill>
                <a:effectLst/>
                <a:latin typeface="+mn-lt"/>
                <a:ea typeface="+mn-ea"/>
                <a:cs typeface="+mn-cs"/>
              </a:rPr>
              <a:t>Withdrawal of inhaled corticosteroids in COPD: A meta-analysis.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Pharmacol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Ther</a:t>
            </a:r>
            <a:r>
              <a:rPr lang="en-US" sz="1200" kern="1200" dirty="0">
                <a:solidFill>
                  <a:schemeClr val="tx1"/>
                </a:solidFill>
                <a:effectLst/>
                <a:latin typeface="+mn-lt"/>
                <a:ea typeface="+mn-ea"/>
                <a:cs typeface="+mn-cs"/>
              </a:rPr>
              <a:t>. 2017; 45:148-58</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400. 	Kunz LIZ, Ten </a:t>
            </a:r>
            <a:r>
              <a:rPr lang="en-US" sz="1200" kern="1200" dirty="0" err="1">
                <a:solidFill>
                  <a:schemeClr val="tx1"/>
                </a:solidFill>
                <a:effectLst/>
                <a:latin typeface="+mn-lt"/>
                <a:ea typeface="+mn-ea"/>
                <a:cs typeface="+mn-cs"/>
              </a:rPr>
              <a:t>Hacken</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Lapperre</a:t>
            </a:r>
            <a:r>
              <a:rPr lang="en-US" sz="1200" kern="1200" dirty="0">
                <a:solidFill>
                  <a:schemeClr val="tx1"/>
                </a:solidFill>
                <a:effectLst/>
                <a:latin typeface="+mn-lt"/>
                <a:ea typeface="+mn-ea"/>
                <a:cs typeface="+mn-cs"/>
              </a:rPr>
              <a:t> TS, </a:t>
            </a:r>
            <a:r>
              <a:rPr lang="en-US" sz="1200" kern="1200" dirty="0" err="1">
                <a:solidFill>
                  <a:schemeClr val="tx1"/>
                </a:solidFill>
                <a:effectLst/>
                <a:latin typeface="+mn-lt"/>
                <a:ea typeface="+mn-ea"/>
                <a:cs typeface="+mn-cs"/>
              </a:rPr>
              <a:t>Timens</a:t>
            </a:r>
            <a:r>
              <a:rPr lang="en-US" sz="1200" kern="1200" dirty="0">
                <a:solidFill>
                  <a:schemeClr val="tx1"/>
                </a:solidFill>
                <a:effectLst/>
                <a:latin typeface="+mn-lt"/>
                <a:ea typeface="+mn-ea"/>
                <a:cs typeface="+mn-cs"/>
              </a:rPr>
              <a:t> W, </a:t>
            </a:r>
            <a:r>
              <a:rPr lang="en-US" sz="1200" kern="1200" dirty="0" err="1">
                <a:solidFill>
                  <a:schemeClr val="tx1"/>
                </a:solidFill>
                <a:effectLst/>
                <a:latin typeface="+mn-lt"/>
                <a:ea typeface="+mn-ea"/>
                <a:cs typeface="+mn-cs"/>
              </a:rPr>
              <a:t>Kerstjens</a:t>
            </a:r>
            <a:r>
              <a:rPr lang="en-US" sz="1200" kern="1200" dirty="0">
                <a:solidFill>
                  <a:schemeClr val="tx1"/>
                </a:solidFill>
                <a:effectLst/>
                <a:latin typeface="+mn-lt"/>
                <a:ea typeface="+mn-ea"/>
                <a:cs typeface="+mn-cs"/>
              </a:rPr>
              <a:t> HAM, Van </a:t>
            </a:r>
            <a:r>
              <a:rPr lang="en-US" sz="1200" kern="1200" dirty="0" err="1">
                <a:solidFill>
                  <a:schemeClr val="tx1"/>
                </a:solidFill>
                <a:effectLst/>
                <a:latin typeface="+mn-lt"/>
                <a:ea typeface="+mn-ea"/>
                <a:cs typeface="+mn-cs"/>
              </a:rPr>
              <a:t>Schadewijk</a:t>
            </a:r>
            <a:r>
              <a:rPr lang="en-US" sz="1200" kern="1200" dirty="0">
                <a:solidFill>
                  <a:schemeClr val="tx1"/>
                </a:solidFill>
                <a:effectLst/>
                <a:latin typeface="+mn-lt"/>
                <a:ea typeface="+mn-ea"/>
                <a:cs typeface="+mn-cs"/>
              </a:rPr>
              <a:t> A, et al. Airway inflammation in COPD after long-term withdrawal of inhaled corticosteroids.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2017; 49:1</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401. 	</a:t>
            </a:r>
            <a:r>
              <a:rPr lang="en-US" sz="1200" kern="1200" dirty="0" err="1">
                <a:solidFill>
                  <a:schemeClr val="tx1"/>
                </a:solidFill>
                <a:effectLst/>
                <a:latin typeface="+mn-lt"/>
                <a:ea typeface="+mn-ea"/>
                <a:cs typeface="+mn-cs"/>
              </a:rPr>
              <a:t>Pavord</a:t>
            </a:r>
            <a:r>
              <a:rPr lang="en-US" sz="1200" kern="1200" dirty="0">
                <a:solidFill>
                  <a:schemeClr val="tx1"/>
                </a:solidFill>
                <a:effectLst/>
                <a:latin typeface="+mn-lt"/>
                <a:ea typeface="+mn-ea"/>
                <a:cs typeface="+mn-cs"/>
              </a:rPr>
              <a:t> ID, </a:t>
            </a:r>
            <a:r>
              <a:rPr lang="en-US" sz="1200" kern="1200" dirty="0" err="1">
                <a:solidFill>
                  <a:schemeClr val="tx1"/>
                </a:solidFill>
                <a:effectLst/>
                <a:latin typeface="+mn-lt"/>
                <a:ea typeface="+mn-ea"/>
                <a:cs typeface="+mn-cs"/>
              </a:rPr>
              <a:t>Lettis</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Locantore</a:t>
            </a:r>
            <a:r>
              <a:rPr lang="en-US" sz="1200" kern="1200" dirty="0">
                <a:solidFill>
                  <a:schemeClr val="tx1"/>
                </a:solidFill>
                <a:effectLst/>
                <a:latin typeface="+mn-lt"/>
                <a:ea typeface="+mn-ea"/>
                <a:cs typeface="+mn-cs"/>
              </a:rPr>
              <a:t> N, Pascoe S, Jones PW, </a:t>
            </a:r>
            <a:r>
              <a:rPr lang="en-US" sz="1200" kern="1200" dirty="0" err="1">
                <a:solidFill>
                  <a:schemeClr val="tx1"/>
                </a:solidFill>
                <a:effectLst/>
                <a:latin typeface="+mn-lt"/>
                <a:ea typeface="+mn-ea"/>
                <a:cs typeface="+mn-cs"/>
              </a:rPr>
              <a:t>Wedzicha</a:t>
            </a:r>
            <a:r>
              <a:rPr lang="en-US" sz="1200" kern="1200" dirty="0">
                <a:solidFill>
                  <a:schemeClr val="tx1"/>
                </a:solidFill>
                <a:effectLst/>
                <a:latin typeface="+mn-lt"/>
                <a:ea typeface="+mn-ea"/>
                <a:cs typeface="+mn-cs"/>
              </a:rPr>
              <a:t> JA, et al. Blood eosinophils and inhaled corticosteroid/long-acting </a:t>
            </a:r>
            <a:r>
              <a:rPr lang="es-UY" sz="1200" kern="1200" dirty="0">
                <a:solidFill>
                  <a:schemeClr val="tx1"/>
                </a:solidFill>
                <a:effectLst/>
                <a:latin typeface="+mn-lt"/>
                <a:ea typeface="+mn-ea"/>
                <a:cs typeface="+mn-cs"/>
              </a:rPr>
              <a:t>β</a:t>
            </a:r>
            <a:r>
              <a:rPr lang="en-US" sz="1200" kern="1200" dirty="0">
                <a:solidFill>
                  <a:schemeClr val="tx1"/>
                </a:solidFill>
                <a:effectLst/>
                <a:latin typeface="+mn-lt"/>
                <a:ea typeface="+mn-ea"/>
                <a:cs typeface="+mn-cs"/>
              </a:rPr>
              <a:t>-2 agonist efficacy in COPD. Thorax. 2016 Feb;71(2):118–25.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402. 	</a:t>
            </a:r>
            <a:r>
              <a:rPr lang="en-US" sz="1200" kern="1200" dirty="0" err="1">
                <a:solidFill>
                  <a:schemeClr val="tx1"/>
                </a:solidFill>
                <a:effectLst/>
                <a:latin typeface="+mn-lt"/>
                <a:ea typeface="+mn-ea"/>
                <a:cs typeface="+mn-cs"/>
              </a:rPr>
              <a:t>Cazzola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Calzetta</a:t>
            </a:r>
            <a:r>
              <a:rPr lang="en-US" sz="1200" kern="1200" dirty="0">
                <a:solidFill>
                  <a:schemeClr val="tx1"/>
                </a:solidFill>
                <a:effectLst/>
                <a:latin typeface="+mn-lt"/>
                <a:ea typeface="+mn-ea"/>
                <a:cs typeface="+mn-cs"/>
              </a:rPr>
              <a:t> L, Page C, </a:t>
            </a:r>
            <a:r>
              <a:rPr lang="en-US" sz="1200" kern="1200" dirty="0" err="1">
                <a:solidFill>
                  <a:schemeClr val="tx1"/>
                </a:solidFill>
                <a:effectLst/>
                <a:latin typeface="+mn-lt"/>
                <a:ea typeface="+mn-ea"/>
                <a:cs typeface="+mn-cs"/>
              </a:rPr>
              <a:t>Jardim</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Chuchalin</a:t>
            </a:r>
            <a:r>
              <a:rPr lang="en-US" sz="1200" kern="1200" dirty="0">
                <a:solidFill>
                  <a:schemeClr val="tx1"/>
                </a:solidFill>
                <a:effectLst/>
                <a:latin typeface="+mn-lt"/>
                <a:ea typeface="+mn-ea"/>
                <a:cs typeface="+mn-cs"/>
              </a:rPr>
              <a:t> AG, </a:t>
            </a:r>
            <a:r>
              <a:rPr lang="en-US" sz="1200" kern="1200" dirty="0" err="1">
                <a:solidFill>
                  <a:schemeClr val="tx1"/>
                </a:solidFill>
                <a:effectLst/>
                <a:latin typeface="+mn-lt"/>
                <a:ea typeface="+mn-ea"/>
                <a:cs typeface="+mn-cs"/>
              </a:rPr>
              <a:t>Rogliani</a:t>
            </a:r>
            <a:r>
              <a:rPr lang="en-US" sz="1200" kern="1200" dirty="0">
                <a:solidFill>
                  <a:schemeClr val="tx1"/>
                </a:solidFill>
                <a:effectLst/>
                <a:latin typeface="+mn-lt"/>
                <a:ea typeface="+mn-ea"/>
                <a:cs typeface="+mn-cs"/>
              </a:rPr>
              <a:t> P, et al. Influence of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-acetylcysteine on chronic bronchitis or COPD exacerbations: a meta-analysis.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Rev. 2015 Sep;24(137):451–61.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403. 	Poole P, Chong J, Cates CJ. Mucolytic agents versus placebo for chronic bronchitis or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2015 Jul 29;(7):CD001287.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404. 	</a:t>
            </a:r>
            <a:r>
              <a:rPr lang="en-US" sz="1200" kern="1200" dirty="0" err="1">
                <a:solidFill>
                  <a:schemeClr val="tx1"/>
                </a:solidFill>
                <a:effectLst/>
                <a:latin typeface="+mn-lt"/>
                <a:ea typeface="+mn-ea"/>
                <a:cs typeface="+mn-cs"/>
              </a:rPr>
              <a:t>Anthonisen</a:t>
            </a:r>
            <a:r>
              <a:rPr lang="en-US" sz="1200" kern="1200" dirty="0">
                <a:solidFill>
                  <a:schemeClr val="tx1"/>
                </a:solidFill>
                <a:effectLst/>
                <a:latin typeface="+mn-lt"/>
                <a:ea typeface="+mn-ea"/>
                <a:cs typeface="+mn-cs"/>
              </a:rPr>
              <a:t> NR, </a:t>
            </a:r>
            <a:r>
              <a:rPr lang="en-US" sz="1200" kern="1200" dirty="0" err="1">
                <a:solidFill>
                  <a:schemeClr val="tx1"/>
                </a:solidFill>
                <a:effectLst/>
                <a:latin typeface="+mn-lt"/>
                <a:ea typeface="+mn-ea"/>
                <a:cs typeface="+mn-cs"/>
              </a:rPr>
              <a:t>Manfreda</a:t>
            </a:r>
            <a:r>
              <a:rPr lang="en-US" sz="1200" kern="1200" dirty="0">
                <a:solidFill>
                  <a:schemeClr val="tx1"/>
                </a:solidFill>
                <a:effectLst/>
                <a:latin typeface="+mn-lt"/>
                <a:ea typeface="+mn-ea"/>
                <a:cs typeface="+mn-cs"/>
              </a:rPr>
              <a:t> J, Warren CP, </a:t>
            </a:r>
            <a:r>
              <a:rPr lang="en-US" sz="1200" kern="1200" dirty="0" err="1">
                <a:solidFill>
                  <a:schemeClr val="tx1"/>
                </a:solidFill>
                <a:effectLst/>
                <a:latin typeface="+mn-lt"/>
                <a:ea typeface="+mn-ea"/>
                <a:cs typeface="+mn-cs"/>
              </a:rPr>
              <a:t>Hershfield</a:t>
            </a:r>
            <a:r>
              <a:rPr lang="en-US" sz="1200" kern="1200" dirty="0">
                <a:solidFill>
                  <a:schemeClr val="tx1"/>
                </a:solidFill>
                <a:effectLst/>
                <a:latin typeface="+mn-lt"/>
                <a:ea typeface="+mn-ea"/>
                <a:cs typeface="+mn-cs"/>
              </a:rPr>
              <a:t> ES, Harding GK, Nelson NA. Antibiotic therapy in exacerbations of chronic obstructive pulmonary disease. Ann Intern Med. 1987 Feb;106(2):196–204.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405. 	Lopez-Campos JL, </a:t>
            </a:r>
            <a:r>
              <a:rPr lang="en-US" sz="1200" kern="1200" dirty="0" err="1">
                <a:solidFill>
                  <a:schemeClr val="tx1"/>
                </a:solidFill>
                <a:effectLst/>
                <a:latin typeface="+mn-lt"/>
                <a:ea typeface="+mn-ea"/>
                <a:cs typeface="+mn-cs"/>
              </a:rPr>
              <a:t>Agustí</a:t>
            </a:r>
            <a:r>
              <a:rPr lang="en-US" sz="1200" kern="1200" dirty="0">
                <a:solidFill>
                  <a:schemeClr val="tx1"/>
                </a:solidFill>
                <a:effectLst/>
                <a:latin typeface="+mn-lt"/>
                <a:ea typeface="+mn-ea"/>
                <a:cs typeface="+mn-cs"/>
              </a:rPr>
              <a:t> A. Heterogeneity of chronic obstructive pulmonary disease exacerbations: a two-axes classification proposal. Lancet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2015 Sep;3(9):729–34.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406. 	Aaron SD, Donaldson GC, Whitmore GA, Hurst JR, Ramsay T, </a:t>
            </a:r>
            <a:r>
              <a:rPr lang="en-US" sz="1200" kern="1200" dirty="0" err="1">
                <a:solidFill>
                  <a:schemeClr val="tx1"/>
                </a:solidFill>
                <a:effectLst/>
                <a:latin typeface="+mn-lt"/>
                <a:ea typeface="+mn-ea"/>
                <a:cs typeface="+mn-cs"/>
              </a:rPr>
              <a:t>Wedzicha</a:t>
            </a:r>
            <a:r>
              <a:rPr lang="en-US" sz="1200" kern="1200" dirty="0">
                <a:solidFill>
                  <a:schemeClr val="tx1"/>
                </a:solidFill>
                <a:effectLst/>
                <a:latin typeface="+mn-lt"/>
                <a:ea typeface="+mn-ea"/>
                <a:cs typeface="+mn-cs"/>
              </a:rPr>
              <a:t> JA. Time course and pattern of COPD exacerbation onset. Thorax. 2012 Mar;67(3):238–43.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407. 	</a:t>
            </a:r>
            <a:r>
              <a:rPr lang="en-US" sz="1200" kern="1200" dirty="0" err="1">
                <a:solidFill>
                  <a:schemeClr val="tx1"/>
                </a:solidFill>
                <a:effectLst/>
                <a:latin typeface="+mn-lt"/>
                <a:ea typeface="+mn-ea"/>
                <a:cs typeface="+mn-cs"/>
              </a:rPr>
              <a:t>Hoogendoorn</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Feenstra</a:t>
            </a:r>
            <a:r>
              <a:rPr lang="en-US" sz="1200" kern="1200" dirty="0">
                <a:solidFill>
                  <a:schemeClr val="tx1"/>
                </a:solidFill>
                <a:effectLst/>
                <a:latin typeface="+mn-lt"/>
                <a:ea typeface="+mn-ea"/>
                <a:cs typeface="+mn-cs"/>
              </a:rPr>
              <a:t> TL, Boland M, Briggs AH, Borg S, </a:t>
            </a:r>
            <a:r>
              <a:rPr lang="en-US" sz="1200" kern="1200" dirty="0" err="1">
                <a:solidFill>
                  <a:schemeClr val="tx1"/>
                </a:solidFill>
                <a:effectLst/>
                <a:latin typeface="+mn-lt"/>
                <a:ea typeface="+mn-ea"/>
                <a:cs typeface="+mn-cs"/>
              </a:rPr>
              <a:t>Jansson</a:t>
            </a:r>
            <a:r>
              <a:rPr lang="en-US" sz="1200" kern="1200" dirty="0">
                <a:solidFill>
                  <a:schemeClr val="tx1"/>
                </a:solidFill>
                <a:effectLst/>
                <a:latin typeface="+mn-lt"/>
                <a:ea typeface="+mn-ea"/>
                <a:cs typeface="+mn-cs"/>
              </a:rPr>
              <a:t> S-A, et al. Prediction models for exacerbations in different COPD patient populations: comparing results of five large data sources.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2017 Nov;12:3183–94.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408. 	</a:t>
            </a:r>
            <a:r>
              <a:rPr lang="en-US" sz="1200" kern="1200" dirty="0" err="1">
                <a:solidFill>
                  <a:schemeClr val="tx1"/>
                </a:solidFill>
                <a:effectLst/>
                <a:latin typeface="+mn-lt"/>
                <a:ea typeface="+mn-ea"/>
                <a:cs typeface="+mn-cs"/>
              </a:rPr>
              <a:t>Rothnie</a:t>
            </a:r>
            <a:r>
              <a:rPr lang="en-US" sz="1200" kern="1200" dirty="0">
                <a:solidFill>
                  <a:schemeClr val="tx1"/>
                </a:solidFill>
                <a:effectLst/>
                <a:latin typeface="+mn-lt"/>
                <a:ea typeface="+mn-ea"/>
                <a:cs typeface="+mn-cs"/>
              </a:rPr>
              <a:t> KJ, </a:t>
            </a:r>
            <a:r>
              <a:rPr lang="en-US" sz="1200" kern="1200" dirty="0" err="1">
                <a:solidFill>
                  <a:schemeClr val="tx1"/>
                </a:solidFill>
                <a:effectLst/>
                <a:latin typeface="+mn-lt"/>
                <a:ea typeface="+mn-ea"/>
                <a:cs typeface="+mn-cs"/>
              </a:rPr>
              <a:t>Müllerová</a:t>
            </a:r>
            <a:r>
              <a:rPr lang="en-US" sz="1200" kern="1200" dirty="0">
                <a:solidFill>
                  <a:schemeClr val="tx1"/>
                </a:solidFill>
                <a:effectLst/>
                <a:latin typeface="+mn-lt"/>
                <a:ea typeface="+mn-ea"/>
                <a:cs typeface="+mn-cs"/>
              </a:rPr>
              <a:t> H, Smeeth L, Quint JK. Natural History of Chronic Obstructive Pulmonary Disease Exacerbations in a General Practice-based Population with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2018 Aug 15;198(4):464–71.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409. 	Wells JM, </a:t>
            </a:r>
            <a:r>
              <a:rPr lang="en-US" sz="1200" kern="1200" dirty="0" err="1">
                <a:solidFill>
                  <a:schemeClr val="tx1"/>
                </a:solidFill>
                <a:effectLst/>
                <a:latin typeface="+mn-lt"/>
                <a:ea typeface="+mn-ea"/>
                <a:cs typeface="+mn-cs"/>
              </a:rPr>
              <a:t>Washko</a:t>
            </a:r>
            <a:r>
              <a:rPr lang="en-US" sz="1200" kern="1200" dirty="0">
                <a:solidFill>
                  <a:schemeClr val="tx1"/>
                </a:solidFill>
                <a:effectLst/>
                <a:latin typeface="+mn-lt"/>
                <a:ea typeface="+mn-ea"/>
                <a:cs typeface="+mn-cs"/>
              </a:rPr>
              <a:t> GR, Han MK, Abbas N, </a:t>
            </a:r>
            <a:r>
              <a:rPr lang="en-US" sz="1200" kern="1200" dirty="0" err="1">
                <a:solidFill>
                  <a:schemeClr val="tx1"/>
                </a:solidFill>
                <a:effectLst/>
                <a:latin typeface="+mn-lt"/>
                <a:ea typeface="+mn-ea"/>
                <a:cs typeface="+mn-cs"/>
              </a:rPr>
              <a:t>Nath</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Mamary</a:t>
            </a:r>
            <a:r>
              <a:rPr lang="en-US" sz="1200" kern="1200" dirty="0">
                <a:solidFill>
                  <a:schemeClr val="tx1"/>
                </a:solidFill>
                <a:effectLst/>
                <a:latin typeface="+mn-lt"/>
                <a:ea typeface="+mn-ea"/>
                <a:cs typeface="+mn-cs"/>
              </a:rPr>
              <a:t> AJ, et al. Pulmonary Arterial Enlargement and Acute Exacerbations of COPD. NEJM  </a:t>
            </a:r>
            <a:r>
              <a:rPr lang="en-GB" sz="1200" kern="1200" dirty="0">
                <a:solidFill>
                  <a:schemeClr val="tx1"/>
                </a:solidFill>
                <a:effectLst/>
                <a:latin typeface="+mn-lt"/>
                <a:ea typeface="+mn-ea"/>
                <a:cs typeface="+mn-cs"/>
              </a:rPr>
              <a:t>2012; 367: 913–21. </a:t>
            </a:r>
            <a:endParaRPr lang="es-ES_trad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410. 	Rho JY, Lynch DA, Suh YJ, Nah JW, Zach JA, Schroeder JD, et al. CT measurements of central p</a:t>
            </a:r>
            <a:r>
              <a:rPr lang="en-US" sz="1200" kern="1200" dirty="0" err="1">
                <a:solidFill>
                  <a:schemeClr val="tx1"/>
                </a:solidFill>
                <a:effectLst/>
                <a:latin typeface="+mn-lt"/>
                <a:ea typeface="+mn-ea"/>
                <a:cs typeface="+mn-cs"/>
              </a:rPr>
              <a:t>ulmonary</a:t>
            </a:r>
            <a:r>
              <a:rPr lang="en-US" sz="1200" kern="1200" dirty="0">
                <a:solidFill>
                  <a:schemeClr val="tx1"/>
                </a:solidFill>
                <a:effectLst/>
                <a:latin typeface="+mn-lt"/>
                <a:ea typeface="+mn-ea"/>
                <a:cs typeface="+mn-cs"/>
              </a:rPr>
              <a:t> vasculature as predictors of severe exacerbation in COPD. Medicine (Baltimore). 2018 Jan;97(3):e9542.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411. 	</a:t>
            </a:r>
            <a:r>
              <a:rPr lang="en-US" sz="1200" kern="1200" dirty="0" err="1">
                <a:solidFill>
                  <a:schemeClr val="tx1"/>
                </a:solidFill>
                <a:effectLst/>
                <a:latin typeface="+mn-lt"/>
                <a:ea typeface="+mn-ea"/>
                <a:cs typeface="+mn-cs"/>
              </a:rPr>
              <a:t>Papaioannou</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Bartziokas</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Papiris</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Loukides</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Kostikas</a:t>
            </a:r>
            <a:r>
              <a:rPr lang="en-US" sz="1200" kern="1200" dirty="0">
                <a:solidFill>
                  <a:schemeClr val="tx1"/>
                </a:solidFill>
                <a:effectLst/>
                <a:latin typeface="+mn-lt"/>
                <a:ea typeface="+mn-ea"/>
                <a:cs typeface="+mn-cs"/>
              </a:rPr>
              <a:t> K. Duration of Hospitalization and Lung Function Deterioration as Predictors of Future Chronic Obstructive Pulmonary Disease Exacerbations.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2016 Mar 15;193(6):698–700.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412. 	</a:t>
            </a:r>
            <a:r>
              <a:rPr lang="en-US" sz="1200" kern="1200" dirty="0" err="1">
                <a:solidFill>
                  <a:schemeClr val="tx1"/>
                </a:solidFill>
                <a:effectLst/>
                <a:latin typeface="+mn-lt"/>
                <a:ea typeface="+mn-ea"/>
                <a:cs typeface="+mn-cs"/>
              </a:rPr>
              <a:t>Papaioannou</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Bartziokas</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Loukides</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Tsikrika</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Karakontaki</a:t>
            </a:r>
            <a:r>
              <a:rPr lang="en-US" sz="1200" kern="1200" dirty="0">
                <a:solidFill>
                  <a:schemeClr val="tx1"/>
                </a:solidFill>
                <a:effectLst/>
                <a:latin typeface="+mn-lt"/>
                <a:ea typeface="+mn-ea"/>
                <a:cs typeface="+mn-cs"/>
              </a:rPr>
              <a:t> F, </a:t>
            </a:r>
            <a:r>
              <a:rPr lang="en-US" sz="1200" kern="1200" dirty="0" err="1">
                <a:solidFill>
                  <a:schemeClr val="tx1"/>
                </a:solidFill>
                <a:effectLst/>
                <a:latin typeface="+mn-lt"/>
                <a:ea typeface="+mn-ea"/>
                <a:cs typeface="+mn-cs"/>
              </a:rPr>
              <a:t>Haniotou</a:t>
            </a:r>
            <a:r>
              <a:rPr lang="en-US" sz="1200" kern="1200" dirty="0">
                <a:solidFill>
                  <a:schemeClr val="tx1"/>
                </a:solidFill>
                <a:effectLst/>
                <a:latin typeface="+mn-lt"/>
                <a:ea typeface="+mn-ea"/>
                <a:cs typeface="+mn-cs"/>
              </a:rPr>
              <a:t> A, et al. Cardiovascular comorbidities in </a:t>
            </a:r>
            <a:r>
              <a:rPr lang="en-US" sz="1200" kern="1200" dirty="0" err="1">
                <a:solidFill>
                  <a:schemeClr val="tx1"/>
                </a:solidFill>
                <a:effectLst/>
                <a:latin typeface="+mn-lt"/>
                <a:ea typeface="+mn-ea"/>
                <a:cs typeface="+mn-cs"/>
              </a:rPr>
              <a:t>hospitalised</a:t>
            </a:r>
            <a:r>
              <a:rPr lang="en-US" sz="1200" kern="1200" dirty="0">
                <a:solidFill>
                  <a:schemeClr val="tx1"/>
                </a:solidFill>
                <a:effectLst/>
                <a:latin typeface="+mn-lt"/>
                <a:ea typeface="+mn-ea"/>
                <a:cs typeface="+mn-cs"/>
              </a:rPr>
              <a:t> COPD patients: a determinant of future risk?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2015 Sep;46(3):846–9.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413. 	Keene JD, Jacobson S, </a:t>
            </a:r>
            <a:r>
              <a:rPr lang="en-US" sz="1200" kern="1200" dirty="0" err="1">
                <a:solidFill>
                  <a:schemeClr val="tx1"/>
                </a:solidFill>
                <a:effectLst/>
                <a:latin typeface="+mn-lt"/>
                <a:ea typeface="+mn-ea"/>
                <a:cs typeface="+mn-cs"/>
              </a:rPr>
              <a:t>Kechris</a:t>
            </a:r>
            <a:r>
              <a:rPr lang="en-US" sz="1200" kern="1200" dirty="0">
                <a:solidFill>
                  <a:schemeClr val="tx1"/>
                </a:solidFill>
                <a:effectLst/>
                <a:latin typeface="+mn-lt"/>
                <a:ea typeface="+mn-ea"/>
                <a:cs typeface="+mn-cs"/>
              </a:rPr>
              <a:t> K, Kinney GL, Foreman MG, </a:t>
            </a:r>
            <a:r>
              <a:rPr lang="en-US" sz="1200" kern="1200" dirty="0" err="1">
                <a:solidFill>
                  <a:schemeClr val="tx1"/>
                </a:solidFill>
                <a:effectLst/>
                <a:latin typeface="+mn-lt"/>
                <a:ea typeface="+mn-ea"/>
                <a:cs typeface="+mn-cs"/>
              </a:rPr>
              <a:t>Doerschuk</a:t>
            </a:r>
            <a:r>
              <a:rPr lang="en-US" sz="1200" kern="1200" dirty="0">
                <a:solidFill>
                  <a:schemeClr val="tx1"/>
                </a:solidFill>
                <a:effectLst/>
                <a:latin typeface="+mn-lt"/>
                <a:ea typeface="+mn-ea"/>
                <a:cs typeface="+mn-cs"/>
              </a:rPr>
              <a:t> CM, et al. Biomarkers Predictive of Exacerbations in the SPIROMICS and </a:t>
            </a:r>
            <a:r>
              <a:rPr lang="en-US" sz="1200" kern="1200" dirty="0" err="1">
                <a:solidFill>
                  <a:schemeClr val="tx1"/>
                </a:solidFill>
                <a:effectLst/>
                <a:latin typeface="+mn-lt"/>
                <a:ea typeface="+mn-ea"/>
                <a:cs typeface="+mn-cs"/>
              </a:rPr>
              <a:t>COPDGene</a:t>
            </a:r>
            <a:r>
              <a:rPr lang="en-US" sz="1200" kern="1200" dirty="0">
                <a:solidFill>
                  <a:schemeClr val="tx1"/>
                </a:solidFill>
                <a:effectLst/>
                <a:latin typeface="+mn-lt"/>
                <a:ea typeface="+mn-ea"/>
                <a:cs typeface="+mn-cs"/>
              </a:rPr>
              <a:t> Cohorts.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2017 Feb 15;195(4):473–81.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414. 	</a:t>
            </a:r>
            <a:r>
              <a:rPr lang="en-US" sz="1200" kern="1200" dirty="0" err="1">
                <a:solidFill>
                  <a:schemeClr val="tx1"/>
                </a:solidFill>
                <a:effectLst/>
                <a:latin typeface="+mn-lt"/>
                <a:ea typeface="+mn-ea"/>
                <a:cs typeface="+mn-cs"/>
              </a:rPr>
              <a:t>McGarvey</a:t>
            </a:r>
            <a:r>
              <a:rPr lang="en-US" sz="1200" kern="1200" dirty="0">
                <a:solidFill>
                  <a:schemeClr val="tx1"/>
                </a:solidFill>
                <a:effectLst/>
                <a:latin typeface="+mn-lt"/>
                <a:ea typeface="+mn-ea"/>
                <a:cs typeface="+mn-cs"/>
              </a:rPr>
              <a:t> L, Lee AJ, Roberts J, </a:t>
            </a:r>
            <a:r>
              <a:rPr lang="en-US" sz="1200" kern="1200" dirty="0" err="1">
                <a:solidFill>
                  <a:schemeClr val="tx1"/>
                </a:solidFill>
                <a:effectLst/>
                <a:latin typeface="+mn-lt"/>
                <a:ea typeface="+mn-ea"/>
                <a:cs typeface="+mn-cs"/>
              </a:rPr>
              <a:t>Gruffydd</a:t>
            </a:r>
            <a:r>
              <a:rPr lang="en-US" sz="1200" kern="1200" dirty="0">
                <a:solidFill>
                  <a:schemeClr val="tx1"/>
                </a:solidFill>
                <a:effectLst/>
                <a:latin typeface="+mn-lt"/>
                <a:ea typeface="+mn-ea"/>
                <a:cs typeface="+mn-cs"/>
              </a:rPr>
              <a:t>-Jones K, McKnight E, </a:t>
            </a:r>
            <a:r>
              <a:rPr lang="en-US" sz="1200" kern="1200" dirty="0" err="1">
                <a:solidFill>
                  <a:schemeClr val="tx1"/>
                </a:solidFill>
                <a:effectLst/>
                <a:latin typeface="+mn-lt"/>
                <a:ea typeface="+mn-ea"/>
                <a:cs typeface="+mn-cs"/>
              </a:rPr>
              <a:t>Haughney</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Characterisation</a:t>
            </a:r>
            <a:r>
              <a:rPr lang="en-US" sz="1200" kern="1200" dirty="0">
                <a:solidFill>
                  <a:schemeClr val="tx1"/>
                </a:solidFill>
                <a:effectLst/>
                <a:latin typeface="+mn-lt"/>
                <a:ea typeface="+mn-ea"/>
                <a:cs typeface="+mn-cs"/>
              </a:rPr>
              <a:t> of the frequent </a:t>
            </a:r>
            <a:r>
              <a:rPr lang="en-US" sz="1200" kern="1200" dirty="0" err="1">
                <a:solidFill>
                  <a:schemeClr val="tx1"/>
                </a:solidFill>
                <a:effectLst/>
                <a:latin typeface="+mn-lt"/>
                <a:ea typeface="+mn-ea"/>
                <a:cs typeface="+mn-cs"/>
              </a:rPr>
              <a:t>exacerbator</a:t>
            </a:r>
            <a:r>
              <a:rPr lang="en-US" sz="1200" kern="1200" dirty="0">
                <a:solidFill>
                  <a:schemeClr val="tx1"/>
                </a:solidFill>
                <a:effectLst/>
                <a:latin typeface="+mn-lt"/>
                <a:ea typeface="+mn-ea"/>
                <a:cs typeface="+mn-cs"/>
              </a:rPr>
              <a:t> phenotype in COPD patients in a large UK primary care population.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2015 Feb;109(2):228–37.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415. 	</a:t>
            </a:r>
            <a:r>
              <a:rPr lang="en-US" sz="1200" kern="1200" dirty="0" err="1">
                <a:solidFill>
                  <a:schemeClr val="tx1"/>
                </a:solidFill>
                <a:effectLst/>
                <a:latin typeface="+mn-lt"/>
                <a:ea typeface="+mn-ea"/>
                <a:cs typeface="+mn-cs"/>
              </a:rPr>
              <a:t>Bafadhel</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Pavord</a:t>
            </a:r>
            <a:r>
              <a:rPr lang="en-US" sz="1200" kern="1200" dirty="0">
                <a:solidFill>
                  <a:schemeClr val="tx1"/>
                </a:solidFill>
                <a:effectLst/>
                <a:latin typeface="+mn-lt"/>
                <a:ea typeface="+mn-ea"/>
                <a:cs typeface="+mn-cs"/>
              </a:rPr>
              <a:t> ID, Russell REK. Eosinophils in COPD: just another biomarker? Lancet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2017 Sep;5(9):747–59.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416. 	Hastie AT, Martinez FJ, Curtis JL, </a:t>
            </a:r>
            <a:r>
              <a:rPr lang="en-US" sz="1200" kern="1200" dirty="0" err="1">
                <a:solidFill>
                  <a:schemeClr val="tx1"/>
                </a:solidFill>
                <a:effectLst/>
                <a:latin typeface="+mn-lt"/>
                <a:ea typeface="+mn-ea"/>
                <a:cs typeface="+mn-cs"/>
              </a:rPr>
              <a:t>Doerschuk</a:t>
            </a:r>
            <a:r>
              <a:rPr lang="en-US" sz="1200" kern="1200" dirty="0">
                <a:solidFill>
                  <a:schemeClr val="tx1"/>
                </a:solidFill>
                <a:effectLst/>
                <a:latin typeface="+mn-lt"/>
                <a:ea typeface="+mn-ea"/>
                <a:cs typeface="+mn-cs"/>
              </a:rPr>
              <a:t> CM, Hansel NN, Christenson S, et al. Association of sputum and blood eosinophil concentrations with clinical measures of COPD severity: an analysis of the SPIROMICS cohort. Lancet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2017 Dec;5(12):956–67.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417. 	</a:t>
            </a:r>
            <a:r>
              <a:rPr lang="en-US" sz="1200" kern="1200" dirty="0" err="1">
                <a:solidFill>
                  <a:schemeClr val="tx1"/>
                </a:solidFill>
                <a:effectLst/>
                <a:latin typeface="+mn-lt"/>
                <a:ea typeface="+mn-ea"/>
                <a:cs typeface="+mn-cs"/>
              </a:rPr>
              <a:t>Hoogendoorn</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Hoogenveen</a:t>
            </a:r>
            <a:r>
              <a:rPr lang="en-US" sz="1200" kern="1200" dirty="0">
                <a:solidFill>
                  <a:schemeClr val="tx1"/>
                </a:solidFill>
                <a:effectLst/>
                <a:latin typeface="+mn-lt"/>
                <a:ea typeface="+mn-ea"/>
                <a:cs typeface="+mn-cs"/>
              </a:rPr>
              <a:t> RT, Rutten-van </a:t>
            </a:r>
            <a:r>
              <a:rPr lang="en-US" sz="1200" kern="1200" dirty="0" err="1">
                <a:solidFill>
                  <a:schemeClr val="tx1"/>
                </a:solidFill>
                <a:effectLst/>
                <a:latin typeface="+mn-lt"/>
                <a:ea typeface="+mn-ea"/>
                <a:cs typeface="+mn-cs"/>
              </a:rPr>
              <a:t>Mölken</a:t>
            </a:r>
            <a:r>
              <a:rPr lang="en-US" sz="1200" kern="1200" dirty="0">
                <a:solidFill>
                  <a:schemeClr val="tx1"/>
                </a:solidFill>
                <a:effectLst/>
                <a:latin typeface="+mn-lt"/>
                <a:ea typeface="+mn-ea"/>
                <a:cs typeface="+mn-cs"/>
              </a:rPr>
              <a:t> MP,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Feenstra</a:t>
            </a:r>
            <a:r>
              <a:rPr lang="en-US" sz="1200" kern="1200" dirty="0">
                <a:solidFill>
                  <a:schemeClr val="tx1"/>
                </a:solidFill>
                <a:effectLst/>
                <a:latin typeface="+mn-lt"/>
                <a:ea typeface="+mn-ea"/>
                <a:cs typeface="+mn-cs"/>
              </a:rPr>
              <a:t> TL. Case fatality of COPD exacerbations: a meta-analysis and statistical modelling approach.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2011 Mar;37(3):508–15.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418. 	</a:t>
            </a:r>
            <a:r>
              <a:rPr lang="en-US" sz="1200" kern="1200" dirty="0" err="1">
                <a:solidFill>
                  <a:schemeClr val="tx1"/>
                </a:solidFill>
                <a:effectLst/>
                <a:latin typeface="+mn-lt"/>
                <a:ea typeface="+mn-ea"/>
                <a:cs typeface="+mn-cs"/>
              </a:rPr>
              <a:t>McGhan</a:t>
            </a:r>
            <a:r>
              <a:rPr lang="en-US" sz="1200" kern="1200" dirty="0">
                <a:solidFill>
                  <a:schemeClr val="tx1"/>
                </a:solidFill>
                <a:effectLst/>
                <a:latin typeface="+mn-lt"/>
                <a:ea typeface="+mn-ea"/>
                <a:cs typeface="+mn-cs"/>
              </a:rPr>
              <a:t> R, Radcliff T, Fish R, Sutherland ER, Welsh C, Make B. Predictors of </a:t>
            </a:r>
            <a:r>
              <a:rPr lang="en-US" sz="1200" kern="1200" dirty="0" err="1">
                <a:solidFill>
                  <a:schemeClr val="tx1"/>
                </a:solidFill>
                <a:effectLst/>
                <a:latin typeface="+mn-lt"/>
                <a:ea typeface="+mn-ea"/>
                <a:cs typeface="+mn-cs"/>
              </a:rPr>
              <a:t>rehospitalization</a:t>
            </a:r>
            <a:r>
              <a:rPr lang="en-US" sz="1200" kern="1200" dirty="0">
                <a:solidFill>
                  <a:schemeClr val="tx1"/>
                </a:solidFill>
                <a:effectLst/>
                <a:latin typeface="+mn-lt"/>
                <a:ea typeface="+mn-ea"/>
                <a:cs typeface="+mn-cs"/>
              </a:rPr>
              <a:t> and death after a severe exacerbation of COPD. Chest. 2007 Dec;132(6):1748–55.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419. 	Connors AF, Dawson N V, Thomas C, Harrell FE, </a:t>
            </a:r>
            <a:r>
              <a:rPr lang="en-US" sz="1200" kern="1200" dirty="0" err="1">
                <a:solidFill>
                  <a:schemeClr val="tx1"/>
                </a:solidFill>
                <a:effectLst/>
                <a:latin typeface="+mn-lt"/>
                <a:ea typeface="+mn-ea"/>
                <a:cs typeface="+mn-cs"/>
              </a:rPr>
              <a:t>Desbiens</a:t>
            </a:r>
            <a:r>
              <a:rPr lang="en-US" sz="1200" kern="1200" dirty="0">
                <a:solidFill>
                  <a:schemeClr val="tx1"/>
                </a:solidFill>
                <a:effectLst/>
                <a:latin typeface="+mn-lt"/>
                <a:ea typeface="+mn-ea"/>
                <a:cs typeface="+mn-cs"/>
              </a:rPr>
              <a:t> N, Fulkerson WJ, et al. Outcomes following acute exacerbation of severe chronic obstructive lung disease. The SUPPORT investigators (Study to Understand Prognoses and Preferences for Outcomes and Risks of Treatments).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1996 Oct;154(4 Pt 1):959–67.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420. 	</a:t>
            </a:r>
            <a:r>
              <a:rPr lang="en-US" sz="1200" kern="1200" dirty="0" err="1">
                <a:solidFill>
                  <a:schemeClr val="tx1"/>
                </a:solidFill>
                <a:effectLst/>
                <a:latin typeface="+mn-lt"/>
                <a:ea typeface="+mn-ea"/>
                <a:cs typeface="+mn-cs"/>
              </a:rPr>
              <a:t>Soler</a:t>
            </a:r>
            <a:r>
              <a:rPr lang="en-US" sz="1200" kern="1200" dirty="0">
                <a:solidFill>
                  <a:schemeClr val="tx1"/>
                </a:solidFill>
                <a:effectLst/>
                <a:latin typeface="+mn-lt"/>
                <a:ea typeface="+mn-ea"/>
                <a:cs typeface="+mn-cs"/>
              </a:rPr>
              <a:t>-Cataluña JJ, Rodriguez-Roisin R. Frequent chronic obstructive pulmonary disease </a:t>
            </a:r>
            <a:r>
              <a:rPr lang="en-US" sz="1200" kern="1200" dirty="0" err="1">
                <a:solidFill>
                  <a:schemeClr val="tx1"/>
                </a:solidFill>
                <a:effectLst/>
                <a:latin typeface="+mn-lt"/>
                <a:ea typeface="+mn-ea"/>
                <a:cs typeface="+mn-cs"/>
              </a:rPr>
              <a:t>exacerbators</a:t>
            </a:r>
            <a:r>
              <a:rPr lang="en-US" sz="1200" kern="1200" dirty="0">
                <a:solidFill>
                  <a:schemeClr val="tx1"/>
                </a:solidFill>
                <a:effectLst/>
                <a:latin typeface="+mn-lt"/>
                <a:ea typeface="+mn-ea"/>
                <a:cs typeface="+mn-cs"/>
              </a:rPr>
              <a:t>: how much real, how much fictitious? COPD. 2010 Aug;7(4):276–84.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421. 	Spencer S, Calverley PMA, Burge PS, Jones PW. Impact of preventing exacerbations on deterioration of health status in COPD. </a:t>
            </a:r>
            <a:r>
              <a:rPr lang="es-UY" sz="1200" kern="1200" dirty="0">
                <a:solidFill>
                  <a:schemeClr val="tx1"/>
                </a:solidFill>
                <a:effectLst/>
                <a:latin typeface="+mn-lt"/>
                <a:ea typeface="+mn-ea"/>
                <a:cs typeface="+mn-cs"/>
              </a:rPr>
              <a:t>Eur Respir J. 2004 May;23(5):698–702.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422. 	Miravitlles M, Ferrer M, Pont A, Zalacain R, Alvarez-Sala JL, Masa F, et al. </a:t>
            </a:r>
            <a:r>
              <a:rPr lang="en-US" sz="1200" kern="1200" dirty="0">
                <a:solidFill>
                  <a:schemeClr val="tx1"/>
                </a:solidFill>
                <a:effectLst/>
                <a:latin typeface="+mn-lt"/>
                <a:ea typeface="+mn-ea"/>
                <a:cs typeface="+mn-cs"/>
              </a:rPr>
              <a:t>Effect of exacerbations on quality of life in patients with chronic obstructive pulmonary disease: a 2 year follow up study. Thorax. 2004 May;59(5):387–95.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423. 	Donaldson G, </a:t>
            </a:r>
            <a:r>
              <a:rPr lang="en-US" sz="1200" kern="1200" dirty="0" err="1">
                <a:solidFill>
                  <a:schemeClr val="tx1"/>
                </a:solidFill>
                <a:effectLst/>
                <a:latin typeface="+mn-lt"/>
                <a:ea typeface="+mn-ea"/>
                <a:cs typeface="+mn-cs"/>
              </a:rPr>
              <a:t>Seemungal</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Bhowmik</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Wedzicha</a:t>
            </a:r>
            <a:r>
              <a:rPr lang="en-US" sz="1200" kern="1200" dirty="0">
                <a:solidFill>
                  <a:schemeClr val="tx1"/>
                </a:solidFill>
                <a:effectLst/>
                <a:latin typeface="+mn-lt"/>
                <a:ea typeface="+mn-ea"/>
                <a:cs typeface="+mn-cs"/>
              </a:rPr>
              <a:t> J. Relationship between exacerbation frequency and lung function decline in chronic obstructive pulmonary disease. Thorax. 2002;57:847–52.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424. 	</a:t>
            </a:r>
            <a:r>
              <a:rPr lang="en-US" sz="1200" kern="1200" dirty="0" err="1">
                <a:solidFill>
                  <a:schemeClr val="tx1"/>
                </a:solidFill>
                <a:effectLst/>
                <a:latin typeface="+mn-lt"/>
                <a:ea typeface="+mn-ea"/>
                <a:cs typeface="+mn-cs"/>
              </a:rPr>
              <a:t>Halpin</a:t>
            </a:r>
            <a:r>
              <a:rPr lang="en-US" sz="1200" kern="1200" dirty="0">
                <a:solidFill>
                  <a:schemeClr val="tx1"/>
                </a:solidFill>
                <a:effectLst/>
                <a:latin typeface="+mn-lt"/>
                <a:ea typeface="+mn-ea"/>
                <a:cs typeface="+mn-cs"/>
              </a:rPr>
              <a:t> DMG, </a:t>
            </a:r>
            <a:r>
              <a:rPr lang="en-US" sz="1200" kern="1200" dirty="0" err="1">
                <a:solidFill>
                  <a:schemeClr val="tx1"/>
                </a:solidFill>
                <a:effectLst/>
                <a:latin typeface="+mn-lt"/>
                <a:ea typeface="+mn-ea"/>
                <a:cs typeface="+mn-cs"/>
              </a:rPr>
              <a:t>Decramer</a:t>
            </a:r>
            <a:r>
              <a:rPr lang="en-US" sz="1200" kern="1200" dirty="0">
                <a:solidFill>
                  <a:schemeClr val="tx1"/>
                </a:solidFill>
                <a:effectLst/>
                <a:latin typeface="+mn-lt"/>
                <a:ea typeface="+mn-ea"/>
                <a:cs typeface="+mn-cs"/>
              </a:rPr>
              <a:t> M, Celli B, </a:t>
            </a:r>
            <a:r>
              <a:rPr lang="en-US" sz="1200" kern="1200" dirty="0" err="1">
                <a:solidFill>
                  <a:schemeClr val="tx1"/>
                </a:solidFill>
                <a:effectLst/>
                <a:latin typeface="+mn-lt"/>
                <a:ea typeface="+mn-ea"/>
                <a:cs typeface="+mn-cs"/>
              </a:rPr>
              <a:t>Kesten</a:t>
            </a:r>
            <a:r>
              <a:rPr lang="en-US" sz="1200" kern="1200" dirty="0">
                <a:solidFill>
                  <a:schemeClr val="tx1"/>
                </a:solidFill>
                <a:effectLst/>
                <a:latin typeface="+mn-lt"/>
                <a:ea typeface="+mn-ea"/>
                <a:cs typeface="+mn-cs"/>
              </a:rPr>
              <a:t> S, Liu D, </a:t>
            </a:r>
            <a:r>
              <a:rPr lang="en-US" sz="1200" kern="1200" dirty="0" err="1">
                <a:solidFill>
                  <a:schemeClr val="tx1"/>
                </a:solidFill>
                <a:effectLst/>
                <a:latin typeface="+mn-lt"/>
                <a:ea typeface="+mn-ea"/>
                <a:cs typeface="+mn-cs"/>
              </a:rPr>
              <a:t>Tashkin</a:t>
            </a:r>
            <a:r>
              <a:rPr lang="en-US" sz="1200" kern="1200" dirty="0">
                <a:solidFill>
                  <a:schemeClr val="tx1"/>
                </a:solidFill>
                <a:effectLst/>
                <a:latin typeface="+mn-lt"/>
                <a:ea typeface="+mn-ea"/>
                <a:cs typeface="+mn-cs"/>
              </a:rPr>
              <a:t> DP. Exacerbation frequency and course of COPD.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2012 Jan;7:653–61.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425. 	</a:t>
            </a:r>
            <a:r>
              <a:rPr lang="en-US" sz="1200" kern="1200" dirty="0" err="1">
                <a:solidFill>
                  <a:schemeClr val="tx1"/>
                </a:solidFill>
                <a:effectLst/>
                <a:latin typeface="+mn-lt"/>
                <a:ea typeface="+mn-ea"/>
                <a:cs typeface="+mn-cs"/>
              </a:rPr>
              <a:t>Oostenbrink</a:t>
            </a:r>
            <a:r>
              <a:rPr lang="en-US" sz="1200" kern="1200" dirty="0">
                <a:solidFill>
                  <a:schemeClr val="tx1"/>
                </a:solidFill>
                <a:effectLst/>
                <a:latin typeface="+mn-lt"/>
                <a:ea typeface="+mn-ea"/>
                <a:cs typeface="+mn-cs"/>
              </a:rPr>
              <a:t> JB, Rutten-van </a:t>
            </a:r>
            <a:r>
              <a:rPr lang="en-US" sz="1200" kern="1200" dirty="0" err="1">
                <a:solidFill>
                  <a:schemeClr val="tx1"/>
                </a:solidFill>
                <a:effectLst/>
                <a:latin typeface="+mn-lt"/>
                <a:ea typeface="+mn-ea"/>
                <a:cs typeface="+mn-cs"/>
              </a:rPr>
              <a:t>Mölken</a:t>
            </a:r>
            <a:r>
              <a:rPr lang="en-US" sz="1200" kern="1200" dirty="0">
                <a:solidFill>
                  <a:schemeClr val="tx1"/>
                </a:solidFill>
                <a:effectLst/>
                <a:latin typeface="+mn-lt"/>
                <a:ea typeface="+mn-ea"/>
                <a:cs typeface="+mn-cs"/>
              </a:rPr>
              <a:t> MPMH. Resource use and risk factors in high-cost exacerbations of COPD.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2004 Sep;98(9):883–91.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426. 	O’Reilly JF, Williams AE, Rice L. Health status impairment and costs associated with COPD exacerbation managed in hospital.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Pract</a:t>
            </a:r>
            <a:r>
              <a:rPr lang="en-US" sz="1200" kern="1200" dirty="0">
                <a:solidFill>
                  <a:schemeClr val="tx1"/>
                </a:solidFill>
                <a:effectLst/>
                <a:latin typeface="+mn-lt"/>
                <a:ea typeface="+mn-ea"/>
                <a:cs typeface="+mn-cs"/>
              </a:rPr>
              <a:t>. 2007 Jul;61(7):1112–20.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427. 	Jones P, </a:t>
            </a:r>
            <a:r>
              <a:rPr lang="en-US" sz="1200" kern="1200" dirty="0" err="1">
                <a:solidFill>
                  <a:schemeClr val="tx1"/>
                </a:solidFill>
                <a:effectLst/>
                <a:latin typeface="+mn-lt"/>
                <a:ea typeface="+mn-ea"/>
                <a:cs typeface="+mn-cs"/>
              </a:rPr>
              <a:t>Higenbottam</a:t>
            </a:r>
            <a:r>
              <a:rPr lang="en-US" sz="1200" kern="1200" dirty="0">
                <a:solidFill>
                  <a:schemeClr val="tx1"/>
                </a:solidFill>
                <a:effectLst/>
                <a:latin typeface="+mn-lt"/>
                <a:ea typeface="+mn-ea"/>
                <a:cs typeface="+mn-cs"/>
              </a:rPr>
              <a:t> T. Quantifying of severity of exacerbations in chronic obstructive pulmonary disease: adaptations to the definition to allow quantification. Proc Am </a:t>
            </a:r>
            <a:r>
              <a:rPr lang="en-US" sz="1200" kern="1200" dirty="0" err="1">
                <a:solidFill>
                  <a:schemeClr val="tx1"/>
                </a:solidFill>
                <a:effectLst/>
                <a:latin typeface="+mn-lt"/>
                <a:ea typeface="+mn-ea"/>
                <a:cs typeface="+mn-cs"/>
              </a:rPr>
              <a:t>Thorac</a:t>
            </a:r>
            <a:r>
              <a:rPr lang="en-US" sz="1200" kern="1200" dirty="0">
                <a:solidFill>
                  <a:schemeClr val="tx1"/>
                </a:solidFill>
                <a:effectLst/>
                <a:latin typeface="+mn-lt"/>
                <a:ea typeface="+mn-ea"/>
                <a:cs typeface="+mn-cs"/>
              </a:rPr>
              <a:t> Soc. 2007 Dec;4(8):597–601.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428. 	Effing TW, </a:t>
            </a:r>
            <a:r>
              <a:rPr lang="en-US" sz="1200" kern="1200" dirty="0" err="1">
                <a:solidFill>
                  <a:schemeClr val="tx1"/>
                </a:solidFill>
                <a:effectLst/>
                <a:latin typeface="+mn-lt"/>
                <a:ea typeface="+mn-ea"/>
                <a:cs typeface="+mn-cs"/>
              </a:rPr>
              <a:t>Kerstjens</a:t>
            </a:r>
            <a:r>
              <a:rPr lang="en-US" sz="1200" kern="1200" dirty="0">
                <a:solidFill>
                  <a:schemeClr val="tx1"/>
                </a:solidFill>
                <a:effectLst/>
                <a:latin typeface="+mn-lt"/>
                <a:ea typeface="+mn-ea"/>
                <a:cs typeface="+mn-cs"/>
              </a:rPr>
              <a:t> HAM, </a:t>
            </a:r>
            <a:r>
              <a:rPr lang="en-US" sz="1200" kern="1200" dirty="0" err="1">
                <a:solidFill>
                  <a:schemeClr val="tx1"/>
                </a:solidFill>
                <a:effectLst/>
                <a:latin typeface="+mn-lt"/>
                <a:ea typeface="+mn-ea"/>
                <a:cs typeface="+mn-cs"/>
              </a:rPr>
              <a:t>Monninkhof</a:t>
            </a:r>
            <a:r>
              <a:rPr lang="en-US" sz="1200" kern="1200" dirty="0">
                <a:solidFill>
                  <a:schemeClr val="tx1"/>
                </a:solidFill>
                <a:effectLst/>
                <a:latin typeface="+mn-lt"/>
                <a:ea typeface="+mn-ea"/>
                <a:cs typeface="+mn-cs"/>
              </a:rPr>
              <a:t> EM, van der </a:t>
            </a:r>
            <a:r>
              <a:rPr lang="en-US" sz="1200" kern="1200" dirty="0" err="1">
                <a:solidFill>
                  <a:schemeClr val="tx1"/>
                </a:solidFill>
                <a:effectLst/>
                <a:latin typeface="+mn-lt"/>
                <a:ea typeface="+mn-ea"/>
                <a:cs typeface="+mn-cs"/>
              </a:rPr>
              <a:t>Valk</a:t>
            </a:r>
            <a:r>
              <a:rPr lang="en-US" sz="1200" kern="1200" dirty="0">
                <a:solidFill>
                  <a:schemeClr val="tx1"/>
                </a:solidFill>
                <a:effectLst/>
                <a:latin typeface="+mn-lt"/>
                <a:ea typeface="+mn-ea"/>
                <a:cs typeface="+mn-cs"/>
              </a:rPr>
              <a:t> PDLPM, </a:t>
            </a:r>
            <a:r>
              <a:rPr lang="en-US" sz="1200" kern="1200" dirty="0" err="1">
                <a:solidFill>
                  <a:schemeClr val="tx1"/>
                </a:solidFill>
                <a:effectLst/>
                <a:latin typeface="+mn-lt"/>
                <a:ea typeface="+mn-ea"/>
                <a:cs typeface="+mn-cs"/>
              </a:rPr>
              <a:t>Wouters</a:t>
            </a:r>
            <a:r>
              <a:rPr lang="en-US" sz="1200" kern="1200" dirty="0">
                <a:solidFill>
                  <a:schemeClr val="tx1"/>
                </a:solidFill>
                <a:effectLst/>
                <a:latin typeface="+mn-lt"/>
                <a:ea typeface="+mn-ea"/>
                <a:cs typeface="+mn-cs"/>
              </a:rPr>
              <a:t> EFM, </a:t>
            </a:r>
            <a:r>
              <a:rPr lang="en-US" sz="1200" kern="1200" dirty="0" err="1">
                <a:solidFill>
                  <a:schemeClr val="tx1"/>
                </a:solidFill>
                <a:effectLst/>
                <a:latin typeface="+mn-lt"/>
                <a:ea typeface="+mn-ea"/>
                <a:cs typeface="+mn-cs"/>
              </a:rPr>
              <a:t>Postma</a:t>
            </a:r>
            <a:r>
              <a:rPr lang="en-US" sz="1200" kern="1200" dirty="0">
                <a:solidFill>
                  <a:schemeClr val="tx1"/>
                </a:solidFill>
                <a:effectLst/>
                <a:latin typeface="+mn-lt"/>
                <a:ea typeface="+mn-ea"/>
                <a:cs typeface="+mn-cs"/>
              </a:rPr>
              <a:t> DS, et al. Definitions of exacerbations: does it really matter in clinical trials on COPD? Chest. 2009 Sep;136(3):918–23.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429. 	Au DH, Bryson CL, </a:t>
            </a:r>
            <a:r>
              <a:rPr lang="en-US" sz="1200" kern="1200" dirty="0" err="1">
                <a:solidFill>
                  <a:schemeClr val="tx1"/>
                </a:solidFill>
                <a:effectLst/>
                <a:latin typeface="+mn-lt"/>
                <a:ea typeface="+mn-ea"/>
                <a:cs typeface="+mn-cs"/>
              </a:rPr>
              <a:t>Chien</a:t>
            </a:r>
            <a:r>
              <a:rPr lang="en-US" sz="1200" kern="1200" dirty="0">
                <a:solidFill>
                  <a:schemeClr val="tx1"/>
                </a:solidFill>
                <a:effectLst/>
                <a:latin typeface="+mn-lt"/>
                <a:ea typeface="+mn-ea"/>
                <a:cs typeface="+mn-cs"/>
              </a:rPr>
              <a:t> JW, Sun H, </a:t>
            </a:r>
            <a:r>
              <a:rPr lang="en-US" sz="1200" kern="1200" dirty="0" err="1">
                <a:solidFill>
                  <a:schemeClr val="tx1"/>
                </a:solidFill>
                <a:effectLst/>
                <a:latin typeface="+mn-lt"/>
                <a:ea typeface="+mn-ea"/>
                <a:cs typeface="+mn-cs"/>
              </a:rPr>
              <a:t>Udris</a:t>
            </a:r>
            <a:r>
              <a:rPr lang="en-US" sz="1200" kern="1200" dirty="0">
                <a:solidFill>
                  <a:schemeClr val="tx1"/>
                </a:solidFill>
                <a:effectLst/>
                <a:latin typeface="+mn-lt"/>
                <a:ea typeface="+mn-ea"/>
                <a:cs typeface="+mn-cs"/>
              </a:rPr>
              <a:t> EM, Evans LE, et al. The effects of smoking cessation on the risk of chronic obstructive pulmonary disease exacerbations. J Gen Intern Med. 2009 Apr;24(4):457–63.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430.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Anderson JA, Calverley PMA, Celli B, Ferguson GT, Jenkins C, et al. Adherence to inhaled therapy, mortality and hospital admission in COPD. Thorax. 2009 ;64(11):939–43.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431. 	Casas A, </a:t>
            </a:r>
            <a:r>
              <a:rPr lang="en-US" sz="1200" kern="1200" dirty="0" err="1">
                <a:solidFill>
                  <a:schemeClr val="tx1"/>
                </a:solidFill>
                <a:effectLst/>
                <a:latin typeface="+mn-lt"/>
                <a:ea typeface="+mn-ea"/>
                <a:cs typeface="+mn-cs"/>
              </a:rPr>
              <a:t>Troosters</a:t>
            </a:r>
            <a:r>
              <a:rPr lang="en-US" sz="1200" kern="1200" dirty="0">
                <a:solidFill>
                  <a:schemeClr val="tx1"/>
                </a:solidFill>
                <a:effectLst/>
                <a:latin typeface="+mn-lt"/>
                <a:ea typeface="+mn-ea"/>
                <a:cs typeface="+mn-cs"/>
              </a:rPr>
              <a:t> T, Garcia-</a:t>
            </a:r>
            <a:r>
              <a:rPr lang="en-US" sz="1200" kern="1200" dirty="0" err="1">
                <a:solidFill>
                  <a:schemeClr val="tx1"/>
                </a:solidFill>
                <a:effectLst/>
                <a:latin typeface="+mn-lt"/>
                <a:ea typeface="+mn-ea"/>
                <a:cs typeface="+mn-cs"/>
              </a:rPr>
              <a:t>Aymerich</a:t>
            </a:r>
            <a:r>
              <a:rPr lang="en-US" sz="1200" kern="1200" dirty="0">
                <a:solidFill>
                  <a:schemeClr val="tx1"/>
                </a:solidFill>
                <a:effectLst/>
                <a:latin typeface="+mn-lt"/>
                <a:ea typeface="+mn-ea"/>
                <a:cs typeface="+mn-cs"/>
              </a:rPr>
              <a:t> J, Roca J, Hernández C, Alonso A, et al. Integrated care prevents </a:t>
            </a:r>
            <a:r>
              <a:rPr lang="en-US" sz="1200" kern="1200" dirty="0" err="1">
                <a:solidFill>
                  <a:schemeClr val="tx1"/>
                </a:solidFill>
                <a:effectLst/>
                <a:latin typeface="+mn-lt"/>
                <a:ea typeface="+mn-ea"/>
                <a:cs typeface="+mn-cs"/>
              </a:rPr>
              <a:t>hospitalisations</a:t>
            </a:r>
            <a:r>
              <a:rPr lang="en-US" sz="1200" kern="1200" dirty="0">
                <a:solidFill>
                  <a:schemeClr val="tx1"/>
                </a:solidFill>
                <a:effectLst/>
                <a:latin typeface="+mn-lt"/>
                <a:ea typeface="+mn-ea"/>
                <a:cs typeface="+mn-cs"/>
              </a:rPr>
              <a:t> for exacerbations in COPD patients.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2006;28(1):123–30.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432. 	</a:t>
            </a:r>
            <a:r>
              <a:rPr lang="en-US" sz="1200" kern="1200" dirty="0" err="1">
                <a:solidFill>
                  <a:schemeClr val="tx1"/>
                </a:solidFill>
                <a:effectLst/>
                <a:latin typeface="+mn-lt"/>
                <a:ea typeface="+mn-ea"/>
                <a:cs typeface="+mn-cs"/>
              </a:rPr>
              <a:t>Bourbeau</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Nault</a:t>
            </a:r>
            <a:r>
              <a:rPr lang="en-US" sz="1200" kern="1200" dirty="0">
                <a:solidFill>
                  <a:schemeClr val="tx1"/>
                </a:solidFill>
                <a:effectLst/>
                <a:latin typeface="+mn-lt"/>
                <a:ea typeface="+mn-ea"/>
                <a:cs typeface="+mn-cs"/>
              </a:rPr>
              <a:t> D. Self-management strategies in chronic obstructive pulmonary disease. </a:t>
            </a:r>
            <a:r>
              <a:rPr lang="es-UY" sz="1200" kern="1200" dirty="0">
                <a:solidFill>
                  <a:schemeClr val="tx1"/>
                </a:solidFill>
                <a:effectLst/>
                <a:latin typeface="+mn-lt"/>
                <a:ea typeface="+mn-ea"/>
                <a:cs typeface="+mn-cs"/>
              </a:rPr>
              <a:t>Clin Chest Med. 2007;28(3):617–28.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433. 	Casanova C, Celli BR, de-Torres JP, Martínez-Gonzalez C, Cosio BG, Pinto-Plata V, et al. </a:t>
            </a:r>
            <a:r>
              <a:rPr lang="en-US" sz="1200" kern="1200" dirty="0">
                <a:solidFill>
                  <a:schemeClr val="tx1"/>
                </a:solidFill>
                <a:effectLst/>
                <a:latin typeface="+mn-lt"/>
                <a:ea typeface="+mn-ea"/>
                <a:cs typeface="+mn-cs"/>
              </a:rPr>
              <a:t>Prevalence of persistent blood eosinophilia: relation to outcomes in patients with COPD.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2017;50(5):1701162.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434. 	Yun JH, Lamb A, Chase R, Singh D, Parker MM, </a:t>
            </a:r>
            <a:r>
              <a:rPr lang="en-US" sz="1200" kern="1200" dirty="0" err="1">
                <a:solidFill>
                  <a:schemeClr val="tx1"/>
                </a:solidFill>
                <a:effectLst/>
                <a:latin typeface="+mn-lt"/>
                <a:ea typeface="+mn-ea"/>
                <a:cs typeface="+mn-cs"/>
              </a:rPr>
              <a:t>Saferali</a:t>
            </a:r>
            <a:r>
              <a:rPr lang="en-US" sz="1200" kern="1200" dirty="0">
                <a:solidFill>
                  <a:schemeClr val="tx1"/>
                </a:solidFill>
                <a:effectLst/>
                <a:latin typeface="+mn-lt"/>
                <a:ea typeface="+mn-ea"/>
                <a:cs typeface="+mn-cs"/>
              </a:rPr>
              <a:t> A, et al. Blood eosinophil count thresholds and exacerbations in patients with chronic obstructive pulmonary disease. J Allergy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Immunol</a:t>
            </a:r>
            <a:r>
              <a:rPr lang="en-US" sz="1200" kern="1200" dirty="0">
                <a:solidFill>
                  <a:schemeClr val="tx1"/>
                </a:solidFill>
                <a:effectLst/>
                <a:latin typeface="+mn-lt"/>
                <a:ea typeface="+mn-ea"/>
                <a:cs typeface="+mn-cs"/>
              </a:rPr>
              <a:t>. 2018;141(6):2037-2047.e10.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435. 	</a:t>
            </a:r>
            <a:r>
              <a:rPr lang="en-US" sz="1200" kern="1200" dirty="0" err="1">
                <a:solidFill>
                  <a:schemeClr val="tx1"/>
                </a:solidFill>
                <a:effectLst/>
                <a:latin typeface="+mn-lt"/>
                <a:ea typeface="+mn-ea"/>
                <a:cs typeface="+mn-cs"/>
              </a:rPr>
              <a:t>Cazzola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Rogliani</a:t>
            </a:r>
            <a:r>
              <a:rPr lang="en-US" sz="1200" kern="1200" dirty="0">
                <a:solidFill>
                  <a:schemeClr val="tx1"/>
                </a:solidFill>
                <a:effectLst/>
                <a:latin typeface="+mn-lt"/>
                <a:ea typeface="+mn-ea"/>
                <a:cs typeface="+mn-cs"/>
              </a:rPr>
              <a:t> P, </a:t>
            </a:r>
            <a:r>
              <a:rPr lang="en-US" sz="1200" kern="1200" dirty="0" err="1">
                <a:solidFill>
                  <a:schemeClr val="tx1"/>
                </a:solidFill>
                <a:effectLst/>
                <a:latin typeface="+mn-lt"/>
                <a:ea typeface="+mn-ea"/>
                <a:cs typeface="+mn-cs"/>
              </a:rPr>
              <a:t>Novelli</a:t>
            </a:r>
            <a:r>
              <a:rPr lang="en-US" sz="1200" kern="1200" dirty="0">
                <a:solidFill>
                  <a:schemeClr val="tx1"/>
                </a:solidFill>
                <a:effectLst/>
                <a:latin typeface="+mn-lt"/>
                <a:ea typeface="+mn-ea"/>
                <a:cs typeface="+mn-cs"/>
              </a:rPr>
              <a:t> L, Matera MG. Inhaled corticosteroids for chronic obstructive pulmonary disease. Expert </a:t>
            </a:r>
            <a:r>
              <a:rPr lang="en-US" sz="1200" kern="1200" dirty="0" err="1">
                <a:solidFill>
                  <a:schemeClr val="tx1"/>
                </a:solidFill>
                <a:effectLst/>
                <a:latin typeface="+mn-lt"/>
                <a:ea typeface="+mn-ea"/>
                <a:cs typeface="+mn-cs"/>
              </a:rPr>
              <a:t>Opin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Pharmacother</a:t>
            </a:r>
            <a:r>
              <a:rPr lang="en-US" sz="1200" kern="1200" dirty="0">
                <a:solidFill>
                  <a:schemeClr val="tx1"/>
                </a:solidFill>
                <a:effectLst/>
                <a:latin typeface="+mn-lt"/>
                <a:ea typeface="+mn-ea"/>
                <a:cs typeface="+mn-cs"/>
              </a:rPr>
              <a:t>. 2013;14(18):2489–99.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436. 	Yang IA, Clarke MS, Sim EHA, Fong KM. Inhaled corticosteroids for stable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2012 Jan;7:CD002991.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437. 	</a:t>
            </a:r>
            <a:r>
              <a:rPr lang="en-US" sz="1200" kern="1200" dirty="0" err="1">
                <a:solidFill>
                  <a:schemeClr val="tx1"/>
                </a:solidFill>
                <a:effectLst/>
                <a:latin typeface="+mn-lt"/>
                <a:ea typeface="+mn-ea"/>
                <a:cs typeface="+mn-cs"/>
              </a:rPr>
              <a:t>Stolz</a:t>
            </a:r>
            <a:r>
              <a:rPr lang="en-US" sz="1200" kern="1200" dirty="0">
                <a:solidFill>
                  <a:schemeClr val="tx1"/>
                </a:solidFill>
                <a:effectLst/>
                <a:latin typeface="+mn-lt"/>
                <a:ea typeface="+mn-ea"/>
                <a:cs typeface="+mn-cs"/>
              </a:rPr>
              <a:t> D, Hirsch HH, </a:t>
            </a:r>
            <a:r>
              <a:rPr lang="en-US" sz="1200" kern="1200" dirty="0" err="1">
                <a:solidFill>
                  <a:schemeClr val="tx1"/>
                </a:solidFill>
                <a:effectLst/>
                <a:latin typeface="+mn-lt"/>
                <a:ea typeface="+mn-ea"/>
                <a:cs typeface="+mn-cs"/>
              </a:rPr>
              <a:t>Schilter</a:t>
            </a:r>
            <a:r>
              <a:rPr lang="en-US" sz="1200" kern="1200" dirty="0">
                <a:solidFill>
                  <a:schemeClr val="tx1"/>
                </a:solidFill>
                <a:effectLst/>
                <a:latin typeface="+mn-lt"/>
                <a:ea typeface="+mn-ea"/>
                <a:cs typeface="+mn-cs"/>
              </a:rPr>
              <a:t> D, Louis R, </a:t>
            </a:r>
            <a:r>
              <a:rPr lang="en-US" sz="1200" kern="1200" dirty="0" err="1">
                <a:solidFill>
                  <a:schemeClr val="tx1"/>
                </a:solidFill>
                <a:effectLst/>
                <a:latin typeface="+mn-lt"/>
                <a:ea typeface="+mn-ea"/>
                <a:cs typeface="+mn-cs"/>
              </a:rPr>
              <a:t>Rakic</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Boeck</a:t>
            </a:r>
            <a:r>
              <a:rPr lang="en-US" sz="1200" kern="1200" dirty="0">
                <a:solidFill>
                  <a:schemeClr val="tx1"/>
                </a:solidFill>
                <a:effectLst/>
                <a:latin typeface="+mn-lt"/>
                <a:ea typeface="+mn-ea"/>
                <a:cs typeface="+mn-cs"/>
              </a:rPr>
              <a:t> L, et al. Intensified Therapy with Inhaled Corticosteroids and Long-Acting </a:t>
            </a:r>
            <a:r>
              <a:rPr lang="es-UY" sz="1200" kern="1200" dirty="0">
                <a:solidFill>
                  <a:schemeClr val="tx1"/>
                </a:solidFill>
                <a:effectLst/>
                <a:latin typeface="+mn-lt"/>
                <a:ea typeface="+mn-ea"/>
                <a:cs typeface="+mn-cs"/>
              </a:rPr>
              <a:t>β</a:t>
            </a:r>
            <a:r>
              <a:rPr lang="en-US" sz="1200" kern="1200" dirty="0">
                <a:solidFill>
                  <a:schemeClr val="tx1"/>
                </a:solidFill>
                <a:effectLst/>
                <a:latin typeface="+mn-lt"/>
                <a:ea typeface="+mn-ea"/>
                <a:cs typeface="+mn-cs"/>
              </a:rPr>
              <a:t>2-Agonists at the Onset of Upper Respiratory Tract Infection to Prevent Chronic Obstructive Pulmonary Disease Exacerbations. A Multicenter, Randomized, Double-Blind, Placebo-controlled Trial.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2018;197(9):1136–46.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438. 	</a:t>
            </a:r>
            <a:r>
              <a:rPr lang="en-US" sz="1200" kern="1200" dirty="0" err="1">
                <a:solidFill>
                  <a:schemeClr val="tx1"/>
                </a:solidFill>
                <a:effectLst/>
                <a:latin typeface="+mn-lt"/>
                <a:ea typeface="+mn-ea"/>
                <a:cs typeface="+mn-cs"/>
              </a:rPr>
              <a:t>Sehatzadeh</a:t>
            </a:r>
            <a:r>
              <a:rPr lang="en-US" sz="1200" kern="1200" dirty="0">
                <a:solidFill>
                  <a:schemeClr val="tx1"/>
                </a:solidFill>
                <a:effectLst/>
                <a:latin typeface="+mn-lt"/>
                <a:ea typeface="+mn-ea"/>
                <a:cs typeface="+mn-cs"/>
              </a:rPr>
              <a:t> S. Influenza and pneumococcal vaccinations for patients with chronic obstructive pulmonary disease (COPD): an evidence-based review. </a:t>
            </a:r>
            <a:r>
              <a:rPr lang="en-US" sz="1200" kern="1200" dirty="0" err="1">
                <a:solidFill>
                  <a:schemeClr val="tx1"/>
                </a:solidFill>
                <a:effectLst/>
                <a:latin typeface="+mn-lt"/>
                <a:ea typeface="+mn-ea"/>
                <a:cs typeface="+mn-cs"/>
              </a:rPr>
              <a:t>Ont</a:t>
            </a:r>
            <a:r>
              <a:rPr lang="en-US" sz="1200" kern="1200" dirty="0">
                <a:solidFill>
                  <a:schemeClr val="tx1"/>
                </a:solidFill>
                <a:effectLst/>
                <a:latin typeface="+mn-lt"/>
                <a:ea typeface="+mn-ea"/>
                <a:cs typeface="+mn-cs"/>
              </a:rPr>
              <a:t> Health </a:t>
            </a:r>
            <a:r>
              <a:rPr lang="en-US" sz="1200" kern="1200" dirty="0" err="1">
                <a:solidFill>
                  <a:schemeClr val="tx1"/>
                </a:solidFill>
                <a:effectLst/>
                <a:latin typeface="+mn-lt"/>
                <a:ea typeface="+mn-ea"/>
                <a:cs typeface="+mn-cs"/>
              </a:rPr>
              <a:t>Technol</a:t>
            </a:r>
            <a:r>
              <a:rPr lang="en-US" sz="1200" kern="1200" dirty="0">
                <a:solidFill>
                  <a:schemeClr val="tx1"/>
                </a:solidFill>
                <a:effectLst/>
                <a:latin typeface="+mn-lt"/>
                <a:ea typeface="+mn-ea"/>
                <a:cs typeface="+mn-cs"/>
              </a:rPr>
              <a:t> Assess Ser. 2012 Jan;12(3):1–64.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439. 	Poole PJ, Chacko E, Wood-Baker RWB, Cates CJ. Influenza vaccine for patients with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2006 Jan;(1):CD002733.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440. 	Walters JA, Smith S, Poole P, Granger RH, Wood-Baker R. Injectable vaccines for preventing pneumococcal infection in patients with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2010 Jan;(11):CD001390.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441. 	</a:t>
            </a:r>
            <a:r>
              <a:rPr lang="en-US" sz="1200" kern="1200" dirty="0" err="1">
                <a:solidFill>
                  <a:schemeClr val="tx1"/>
                </a:solidFill>
                <a:effectLst/>
                <a:latin typeface="+mn-lt"/>
                <a:ea typeface="+mn-ea"/>
                <a:cs typeface="+mn-cs"/>
              </a:rPr>
              <a:t>Alfageme</a:t>
            </a:r>
            <a:r>
              <a:rPr lang="en-US" sz="1200" kern="1200" dirty="0">
                <a:solidFill>
                  <a:schemeClr val="tx1"/>
                </a:solidFill>
                <a:effectLst/>
                <a:latin typeface="+mn-lt"/>
                <a:ea typeface="+mn-ea"/>
                <a:cs typeface="+mn-cs"/>
              </a:rPr>
              <a:t> I, Vazquez R, Reyes N, Muñoz J, </a:t>
            </a:r>
            <a:r>
              <a:rPr lang="en-US" sz="1200" kern="1200" dirty="0" err="1">
                <a:solidFill>
                  <a:schemeClr val="tx1"/>
                </a:solidFill>
                <a:effectLst/>
                <a:latin typeface="+mn-lt"/>
                <a:ea typeface="+mn-ea"/>
                <a:cs typeface="+mn-cs"/>
              </a:rPr>
              <a:t>Fernández</a:t>
            </a:r>
            <a:r>
              <a:rPr lang="en-US" sz="1200" kern="1200" dirty="0">
                <a:solidFill>
                  <a:schemeClr val="tx1"/>
                </a:solidFill>
                <a:effectLst/>
                <a:latin typeface="+mn-lt"/>
                <a:ea typeface="+mn-ea"/>
                <a:cs typeface="+mn-cs"/>
              </a:rPr>
              <a:t> A, Hernandez M, et al. Clinical efficacy of anti-pneumococcal vaccination in patients with COPD. Thorax. 2006;61(3):189–95.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442. 	</a:t>
            </a:r>
            <a:r>
              <a:rPr lang="en-US" sz="1200" kern="1200" dirty="0" err="1">
                <a:solidFill>
                  <a:schemeClr val="tx1"/>
                </a:solidFill>
                <a:effectLst/>
                <a:latin typeface="+mn-lt"/>
                <a:ea typeface="+mn-ea"/>
                <a:cs typeface="+mn-cs"/>
              </a:rPr>
              <a:t>Cazzola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Anapurapu</a:t>
            </a:r>
            <a:r>
              <a:rPr lang="en-US" sz="1200" kern="1200" dirty="0">
                <a:solidFill>
                  <a:schemeClr val="tx1"/>
                </a:solidFill>
                <a:effectLst/>
                <a:latin typeface="+mn-lt"/>
                <a:ea typeface="+mn-ea"/>
                <a:cs typeface="+mn-cs"/>
              </a:rPr>
              <a:t> S, Page CP. Polyvalent mechanical bacterial lysate for the prevention of recurrent respiratory infections: a meta-analysis.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Pharmacol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Ther</a:t>
            </a:r>
            <a:r>
              <a:rPr lang="en-US" sz="1200" kern="1200" dirty="0">
                <a:solidFill>
                  <a:schemeClr val="tx1"/>
                </a:solidFill>
                <a:effectLst/>
                <a:latin typeface="+mn-lt"/>
                <a:ea typeface="+mn-ea"/>
                <a:cs typeface="+mn-cs"/>
              </a:rPr>
              <a:t>. 2012;25(1):62–8.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443. 	</a:t>
            </a:r>
            <a:r>
              <a:rPr lang="en-US" sz="1200" kern="1200" dirty="0" err="1">
                <a:solidFill>
                  <a:schemeClr val="tx1"/>
                </a:solidFill>
                <a:effectLst/>
                <a:latin typeface="+mn-lt"/>
                <a:ea typeface="+mn-ea"/>
                <a:cs typeface="+mn-cs"/>
              </a:rPr>
              <a:t>Steurer-Stey</a:t>
            </a:r>
            <a:r>
              <a:rPr lang="en-US" sz="1200" kern="1200" dirty="0">
                <a:solidFill>
                  <a:schemeClr val="tx1"/>
                </a:solidFill>
                <a:effectLst/>
                <a:latin typeface="+mn-lt"/>
                <a:ea typeface="+mn-ea"/>
                <a:cs typeface="+mn-cs"/>
              </a:rPr>
              <a:t> C, Bachmann LM, </a:t>
            </a:r>
            <a:r>
              <a:rPr lang="en-US" sz="1200" kern="1200" dirty="0" err="1">
                <a:solidFill>
                  <a:schemeClr val="tx1"/>
                </a:solidFill>
                <a:effectLst/>
                <a:latin typeface="+mn-lt"/>
                <a:ea typeface="+mn-ea"/>
                <a:cs typeface="+mn-cs"/>
              </a:rPr>
              <a:t>Steurer</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Tramèr</a:t>
            </a:r>
            <a:r>
              <a:rPr lang="en-US" sz="1200" kern="1200" dirty="0">
                <a:solidFill>
                  <a:schemeClr val="tx1"/>
                </a:solidFill>
                <a:effectLst/>
                <a:latin typeface="+mn-lt"/>
                <a:ea typeface="+mn-ea"/>
                <a:cs typeface="+mn-cs"/>
              </a:rPr>
              <a:t> MR. Oral purified bacterial extracts in chronic bronchitis and COPD: systematic review. Chest. 2004;126(5):1645–55.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444. 	Oba Y, Lone NA. Efficacy and safety of </a:t>
            </a:r>
            <a:r>
              <a:rPr lang="en-US" sz="1200" kern="1200" dirty="0" err="1">
                <a:solidFill>
                  <a:schemeClr val="tx1"/>
                </a:solidFill>
                <a:effectLst/>
                <a:latin typeface="+mn-lt"/>
                <a:ea typeface="+mn-ea"/>
                <a:cs typeface="+mn-cs"/>
              </a:rPr>
              <a:t>roflumilast</a:t>
            </a:r>
            <a:r>
              <a:rPr lang="en-US" sz="1200" kern="1200" dirty="0">
                <a:solidFill>
                  <a:schemeClr val="tx1"/>
                </a:solidFill>
                <a:effectLst/>
                <a:latin typeface="+mn-lt"/>
                <a:ea typeface="+mn-ea"/>
                <a:cs typeface="+mn-cs"/>
              </a:rPr>
              <a:t> in patients with chronic obstructive pulmonary disease: a systematic review and meta-analysis. </a:t>
            </a:r>
            <a:r>
              <a:rPr lang="en-US" sz="1200" kern="1200" dirty="0" err="1">
                <a:solidFill>
                  <a:schemeClr val="tx1"/>
                </a:solidFill>
                <a:effectLst/>
                <a:latin typeface="+mn-lt"/>
                <a:ea typeface="+mn-ea"/>
                <a:cs typeface="+mn-cs"/>
              </a:rPr>
              <a:t>Ther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Dis. 2013;7(1):13–24.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445. 	</a:t>
            </a:r>
            <a:r>
              <a:rPr lang="en-US" sz="1200" kern="1200" dirty="0" err="1">
                <a:solidFill>
                  <a:schemeClr val="tx1"/>
                </a:solidFill>
                <a:effectLst/>
                <a:latin typeface="+mn-lt"/>
                <a:ea typeface="+mn-ea"/>
                <a:cs typeface="+mn-cs"/>
              </a:rPr>
              <a:t>Wedzicha</a:t>
            </a:r>
            <a:r>
              <a:rPr lang="en-US" sz="1200" kern="1200" dirty="0">
                <a:solidFill>
                  <a:schemeClr val="tx1"/>
                </a:solidFill>
                <a:effectLst/>
                <a:latin typeface="+mn-lt"/>
                <a:ea typeface="+mn-ea"/>
                <a:cs typeface="+mn-cs"/>
              </a:rPr>
              <a:t> JA, </a:t>
            </a:r>
            <a:r>
              <a:rPr lang="en-US" sz="1200" kern="1200" dirty="0" err="1">
                <a:solidFill>
                  <a:schemeClr val="tx1"/>
                </a:solidFill>
                <a:effectLst/>
                <a:latin typeface="+mn-lt"/>
                <a:ea typeface="+mn-ea"/>
                <a:cs typeface="+mn-cs"/>
              </a:rPr>
              <a:t>Rabe</a:t>
            </a:r>
            <a:r>
              <a:rPr lang="en-US" sz="1200" kern="1200" dirty="0">
                <a:solidFill>
                  <a:schemeClr val="tx1"/>
                </a:solidFill>
                <a:effectLst/>
                <a:latin typeface="+mn-lt"/>
                <a:ea typeface="+mn-ea"/>
                <a:cs typeface="+mn-cs"/>
              </a:rPr>
              <a:t> KF, Martinez FJ, </a:t>
            </a:r>
            <a:r>
              <a:rPr lang="en-US" sz="1200" kern="1200" dirty="0" err="1">
                <a:solidFill>
                  <a:schemeClr val="tx1"/>
                </a:solidFill>
                <a:effectLst/>
                <a:latin typeface="+mn-lt"/>
                <a:ea typeface="+mn-ea"/>
                <a:cs typeface="+mn-cs"/>
              </a:rPr>
              <a:t>Bredenbröker</a:t>
            </a:r>
            <a:r>
              <a:rPr lang="en-US" sz="1200" kern="1200" dirty="0">
                <a:solidFill>
                  <a:schemeClr val="tx1"/>
                </a:solidFill>
                <a:effectLst/>
                <a:latin typeface="+mn-lt"/>
                <a:ea typeface="+mn-ea"/>
                <a:cs typeface="+mn-cs"/>
              </a:rPr>
              <a:t> D, Brose M, </a:t>
            </a:r>
            <a:r>
              <a:rPr lang="en-US" sz="1200" kern="1200" dirty="0" err="1">
                <a:solidFill>
                  <a:schemeClr val="tx1"/>
                </a:solidFill>
                <a:effectLst/>
                <a:latin typeface="+mn-lt"/>
                <a:ea typeface="+mn-ea"/>
                <a:cs typeface="+mn-cs"/>
              </a:rPr>
              <a:t>Goehring</a:t>
            </a:r>
            <a:r>
              <a:rPr lang="en-US" sz="1200" kern="1200" dirty="0">
                <a:solidFill>
                  <a:schemeClr val="tx1"/>
                </a:solidFill>
                <a:effectLst/>
                <a:latin typeface="+mn-lt"/>
                <a:ea typeface="+mn-ea"/>
                <a:cs typeface="+mn-cs"/>
              </a:rPr>
              <a:t> U-M, et al. Efficacy of </a:t>
            </a:r>
            <a:r>
              <a:rPr lang="en-US" sz="1200" kern="1200" dirty="0" err="1">
                <a:solidFill>
                  <a:schemeClr val="tx1"/>
                </a:solidFill>
                <a:effectLst/>
                <a:latin typeface="+mn-lt"/>
                <a:ea typeface="+mn-ea"/>
                <a:cs typeface="+mn-cs"/>
              </a:rPr>
              <a:t>roflumilast</a:t>
            </a:r>
            <a:r>
              <a:rPr lang="en-US" sz="1200" kern="1200" dirty="0">
                <a:solidFill>
                  <a:schemeClr val="tx1"/>
                </a:solidFill>
                <a:effectLst/>
                <a:latin typeface="+mn-lt"/>
                <a:ea typeface="+mn-ea"/>
                <a:cs typeface="+mn-cs"/>
              </a:rPr>
              <a:t> in the COPD frequent </a:t>
            </a:r>
            <a:r>
              <a:rPr lang="en-US" sz="1200" kern="1200" dirty="0" err="1">
                <a:solidFill>
                  <a:schemeClr val="tx1"/>
                </a:solidFill>
                <a:effectLst/>
                <a:latin typeface="+mn-lt"/>
                <a:ea typeface="+mn-ea"/>
                <a:cs typeface="+mn-cs"/>
              </a:rPr>
              <a:t>exacerbator</a:t>
            </a:r>
            <a:r>
              <a:rPr lang="en-US" sz="1200" kern="1200" dirty="0">
                <a:solidFill>
                  <a:schemeClr val="tx1"/>
                </a:solidFill>
                <a:effectLst/>
                <a:latin typeface="+mn-lt"/>
                <a:ea typeface="+mn-ea"/>
                <a:cs typeface="+mn-cs"/>
              </a:rPr>
              <a:t> phenotype. Chest. 2013 May;143(5):1302–11.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446. 	</a:t>
            </a:r>
            <a:r>
              <a:rPr lang="en-US" sz="1200" kern="1200" dirty="0" err="1">
                <a:solidFill>
                  <a:schemeClr val="tx1"/>
                </a:solidFill>
                <a:effectLst/>
                <a:latin typeface="+mn-lt"/>
                <a:ea typeface="+mn-ea"/>
                <a:cs typeface="+mn-cs"/>
              </a:rPr>
              <a:t>Tse</a:t>
            </a:r>
            <a:r>
              <a:rPr lang="en-US" sz="1200" kern="1200" dirty="0">
                <a:solidFill>
                  <a:schemeClr val="tx1"/>
                </a:solidFill>
                <a:effectLst/>
                <a:latin typeface="+mn-lt"/>
                <a:ea typeface="+mn-ea"/>
                <a:cs typeface="+mn-cs"/>
              </a:rPr>
              <a:t> HN, </a:t>
            </a:r>
            <a:r>
              <a:rPr lang="en-US" sz="1200" kern="1200" dirty="0" err="1">
                <a:solidFill>
                  <a:schemeClr val="tx1"/>
                </a:solidFill>
                <a:effectLst/>
                <a:latin typeface="+mn-lt"/>
                <a:ea typeface="+mn-ea"/>
                <a:cs typeface="+mn-cs"/>
              </a:rPr>
              <a:t>Raiteri</a:t>
            </a:r>
            <a:r>
              <a:rPr lang="en-US" sz="1200" kern="1200" dirty="0">
                <a:solidFill>
                  <a:schemeClr val="tx1"/>
                </a:solidFill>
                <a:effectLst/>
                <a:latin typeface="+mn-lt"/>
                <a:ea typeface="+mn-ea"/>
                <a:cs typeface="+mn-cs"/>
              </a:rPr>
              <a:t> L, Wong KY, Yee KS, Ng LY, Wai KY, et al. High-dose N-acetylcysteine in stable COPD: the 1-year, double-blind, randomized, placebo-controlled HIACE study. Chest. 2013 Jul;144(1):106–18.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447. 	Zheng J-P, Wen F-Q, Bai C-X, Wan H-Y, Kang J, Chen P, et al. High-dose N-acetylcysteine in the prevention of COPD exacerbations: rationale and design of the PANTHEON Study. COPD. 2013 Apr;10(2):164–71.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448. 	</a:t>
            </a:r>
            <a:r>
              <a:rPr lang="en-US" sz="1200" kern="1200" dirty="0" err="1">
                <a:solidFill>
                  <a:schemeClr val="tx1"/>
                </a:solidFill>
                <a:effectLst/>
                <a:latin typeface="+mn-lt"/>
                <a:ea typeface="+mn-ea"/>
                <a:cs typeface="+mn-cs"/>
              </a:rPr>
              <a:t>Staykova</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Pn</a:t>
            </a:r>
            <a:r>
              <a:rPr lang="en-US" sz="1200" kern="1200" dirty="0">
                <a:solidFill>
                  <a:schemeClr val="tx1"/>
                </a:solidFill>
                <a:effectLst/>
                <a:latin typeface="+mn-lt"/>
                <a:ea typeface="+mn-ea"/>
                <a:cs typeface="+mn-cs"/>
              </a:rPr>
              <a:t> B, </a:t>
            </a:r>
            <a:r>
              <a:rPr lang="en-US" sz="1200" kern="1200" dirty="0" err="1">
                <a:solidFill>
                  <a:schemeClr val="tx1"/>
                </a:solidFill>
                <a:effectLst/>
                <a:latin typeface="+mn-lt"/>
                <a:ea typeface="+mn-ea"/>
                <a:cs typeface="+mn-cs"/>
              </a:rPr>
              <a:t>Ee</a:t>
            </a:r>
            <a:r>
              <a:rPr lang="en-US" sz="1200" kern="1200" dirty="0">
                <a:solidFill>
                  <a:schemeClr val="tx1"/>
                </a:solidFill>
                <a:effectLst/>
                <a:latin typeface="+mn-lt"/>
                <a:ea typeface="+mn-ea"/>
                <a:cs typeface="+mn-cs"/>
              </a:rPr>
              <a:t> C, Poole P. Prophylactic antibiotic therapy for chronic bronchitis.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2011;(11):CD004105.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449. 	Yao G-Y, Ma Y-L, Zhang M-Q, Gao Z-C. Macrolide therapy decreases chronic obstructive pulmonary disease exacerbation: a meta-analysis. Respiration. 2013 Jan;86(3):254–60.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450. 	Donath E, Chaudhry A, Hernandez-</a:t>
            </a:r>
            <a:r>
              <a:rPr lang="en-US" sz="1200" kern="1200" dirty="0" err="1">
                <a:solidFill>
                  <a:schemeClr val="tx1"/>
                </a:solidFill>
                <a:effectLst/>
                <a:latin typeface="+mn-lt"/>
                <a:ea typeface="+mn-ea"/>
                <a:cs typeface="+mn-cs"/>
              </a:rPr>
              <a:t>Aya</a:t>
            </a:r>
            <a:r>
              <a:rPr lang="en-US" sz="1200" kern="1200" dirty="0">
                <a:solidFill>
                  <a:schemeClr val="tx1"/>
                </a:solidFill>
                <a:effectLst/>
                <a:latin typeface="+mn-lt"/>
                <a:ea typeface="+mn-ea"/>
                <a:cs typeface="+mn-cs"/>
              </a:rPr>
              <a:t> LF, Lit L. A meta-analysis on the prophylactic use of macrolide antibiotics for the prevention of disease exacerbations in patients with Chronic Obstructive Pulmonary Disease.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2013 Sep;107(9):1385–92.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451. 	</a:t>
            </a:r>
            <a:r>
              <a:rPr lang="en-US" sz="1200" kern="1200" dirty="0" err="1">
                <a:solidFill>
                  <a:schemeClr val="tx1"/>
                </a:solidFill>
                <a:effectLst/>
                <a:latin typeface="+mn-lt"/>
                <a:ea typeface="+mn-ea"/>
                <a:cs typeface="+mn-cs"/>
              </a:rPr>
              <a:t>Seemungal</a:t>
            </a:r>
            <a:r>
              <a:rPr lang="en-US" sz="1200" kern="1200" dirty="0">
                <a:solidFill>
                  <a:schemeClr val="tx1"/>
                </a:solidFill>
                <a:effectLst/>
                <a:latin typeface="+mn-lt"/>
                <a:ea typeface="+mn-ea"/>
                <a:cs typeface="+mn-cs"/>
              </a:rPr>
              <a:t> TAR, Wilkinson TMA, Hurst JR, </a:t>
            </a:r>
            <a:r>
              <a:rPr lang="en-US" sz="1200" kern="1200" dirty="0" err="1">
                <a:solidFill>
                  <a:schemeClr val="tx1"/>
                </a:solidFill>
                <a:effectLst/>
                <a:latin typeface="+mn-lt"/>
                <a:ea typeface="+mn-ea"/>
                <a:cs typeface="+mn-cs"/>
              </a:rPr>
              <a:t>Perera</a:t>
            </a:r>
            <a:r>
              <a:rPr lang="en-US" sz="1200" kern="1200" dirty="0">
                <a:solidFill>
                  <a:schemeClr val="tx1"/>
                </a:solidFill>
                <a:effectLst/>
                <a:latin typeface="+mn-lt"/>
                <a:ea typeface="+mn-ea"/>
                <a:cs typeface="+mn-cs"/>
              </a:rPr>
              <a:t> WR, Sapsford RJ, </a:t>
            </a:r>
            <a:r>
              <a:rPr lang="en-US" sz="1200" kern="1200" dirty="0" err="1">
                <a:solidFill>
                  <a:schemeClr val="tx1"/>
                </a:solidFill>
                <a:effectLst/>
                <a:latin typeface="+mn-lt"/>
                <a:ea typeface="+mn-ea"/>
                <a:cs typeface="+mn-cs"/>
              </a:rPr>
              <a:t>Wedzicha</a:t>
            </a:r>
            <a:r>
              <a:rPr lang="en-US" sz="1200" kern="1200" dirty="0">
                <a:solidFill>
                  <a:schemeClr val="tx1"/>
                </a:solidFill>
                <a:effectLst/>
                <a:latin typeface="+mn-lt"/>
                <a:ea typeface="+mn-ea"/>
                <a:cs typeface="+mn-cs"/>
              </a:rPr>
              <a:t> JA. Long-term erythromycin therapy is associated with decreased chronic obstructive pulmonary disease exacerbations.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2008 Dec 1;178(11):1139–47.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452. 	Albert RK, </a:t>
            </a:r>
            <a:r>
              <a:rPr lang="en-US" sz="1200" kern="1200" dirty="0" err="1">
                <a:solidFill>
                  <a:schemeClr val="tx1"/>
                </a:solidFill>
                <a:effectLst/>
                <a:latin typeface="+mn-lt"/>
                <a:ea typeface="+mn-ea"/>
                <a:cs typeface="+mn-cs"/>
              </a:rPr>
              <a:t>Connett</a:t>
            </a:r>
            <a:r>
              <a:rPr lang="en-US" sz="1200" kern="1200" dirty="0">
                <a:solidFill>
                  <a:schemeClr val="tx1"/>
                </a:solidFill>
                <a:effectLst/>
                <a:latin typeface="+mn-lt"/>
                <a:ea typeface="+mn-ea"/>
                <a:cs typeface="+mn-cs"/>
              </a:rPr>
              <a:t> J, Bailey WC, </a:t>
            </a:r>
            <a:r>
              <a:rPr lang="en-US" sz="1200" kern="1200" dirty="0" err="1">
                <a:solidFill>
                  <a:schemeClr val="tx1"/>
                </a:solidFill>
                <a:effectLst/>
                <a:latin typeface="+mn-lt"/>
                <a:ea typeface="+mn-ea"/>
                <a:cs typeface="+mn-cs"/>
              </a:rPr>
              <a:t>Casaburi</a:t>
            </a:r>
            <a:r>
              <a:rPr lang="en-US" sz="1200" kern="1200" dirty="0">
                <a:solidFill>
                  <a:schemeClr val="tx1"/>
                </a:solidFill>
                <a:effectLst/>
                <a:latin typeface="+mn-lt"/>
                <a:ea typeface="+mn-ea"/>
                <a:cs typeface="+mn-cs"/>
              </a:rPr>
              <a:t> R, Cooper JAD, </a:t>
            </a:r>
            <a:r>
              <a:rPr lang="en-US" sz="1200" kern="1200" dirty="0" err="1">
                <a:solidFill>
                  <a:schemeClr val="tx1"/>
                </a:solidFill>
                <a:effectLst/>
                <a:latin typeface="+mn-lt"/>
                <a:ea typeface="+mn-ea"/>
                <a:cs typeface="+mn-cs"/>
              </a:rPr>
              <a:t>Criner</a:t>
            </a:r>
            <a:r>
              <a:rPr lang="en-US" sz="1200" kern="1200" dirty="0">
                <a:solidFill>
                  <a:schemeClr val="tx1"/>
                </a:solidFill>
                <a:effectLst/>
                <a:latin typeface="+mn-lt"/>
                <a:ea typeface="+mn-ea"/>
                <a:cs typeface="+mn-cs"/>
              </a:rPr>
              <a:t> GJ, et al. Azithromycin for prevention of exacerbations of COPD.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2011 Aug 25;365(8):689–98.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453. 	</a:t>
            </a:r>
            <a:r>
              <a:rPr lang="en-US" sz="1200" kern="1200" dirty="0" err="1">
                <a:solidFill>
                  <a:schemeClr val="tx1"/>
                </a:solidFill>
                <a:effectLst/>
                <a:latin typeface="+mn-lt"/>
                <a:ea typeface="+mn-ea"/>
                <a:cs typeface="+mn-cs"/>
              </a:rPr>
              <a:t>Sethi</a:t>
            </a:r>
            <a:r>
              <a:rPr lang="en-US" sz="1200" kern="1200" dirty="0">
                <a:solidFill>
                  <a:schemeClr val="tx1"/>
                </a:solidFill>
                <a:effectLst/>
                <a:latin typeface="+mn-lt"/>
                <a:ea typeface="+mn-ea"/>
                <a:cs typeface="+mn-cs"/>
              </a:rPr>
              <a:t> S, Jones PW, Theron MS,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Rubinstein E, </a:t>
            </a:r>
            <a:r>
              <a:rPr lang="en-US" sz="1200" kern="1200" dirty="0" err="1">
                <a:solidFill>
                  <a:schemeClr val="tx1"/>
                </a:solidFill>
                <a:effectLst/>
                <a:latin typeface="+mn-lt"/>
                <a:ea typeface="+mn-ea"/>
                <a:cs typeface="+mn-cs"/>
              </a:rPr>
              <a:t>Wedzicha</a:t>
            </a:r>
            <a:r>
              <a:rPr lang="en-US" sz="1200" kern="1200" dirty="0">
                <a:solidFill>
                  <a:schemeClr val="tx1"/>
                </a:solidFill>
                <a:effectLst/>
                <a:latin typeface="+mn-lt"/>
                <a:ea typeface="+mn-ea"/>
                <a:cs typeface="+mn-cs"/>
              </a:rPr>
              <a:t> J a, et al. Pulsed moxifloxacin for the prevention of exacerbations of chronic obstructive pulmonary disease: a randomized controlled trial.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Res. 2010 Jan;11:10.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454. 	</a:t>
            </a:r>
            <a:r>
              <a:rPr lang="en-US" sz="1200" kern="1200" dirty="0" err="1">
                <a:solidFill>
                  <a:schemeClr val="tx1"/>
                </a:solidFill>
                <a:effectLst/>
                <a:latin typeface="+mn-lt"/>
                <a:ea typeface="+mn-ea"/>
                <a:cs typeface="+mn-cs"/>
              </a:rPr>
              <a:t>Sethi</a:t>
            </a:r>
            <a:r>
              <a:rPr lang="en-US" sz="1200" kern="1200" dirty="0">
                <a:solidFill>
                  <a:schemeClr val="tx1"/>
                </a:solidFill>
                <a:effectLst/>
                <a:latin typeface="+mn-lt"/>
                <a:ea typeface="+mn-ea"/>
                <a:cs typeface="+mn-cs"/>
              </a:rPr>
              <a:t> S, Murphy TF. Infection in the pathogenesis and course of chronic obstructive pulmonary disease.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2008 Nov 27;359(22):2355–65.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455. 	</a:t>
            </a:r>
            <a:r>
              <a:rPr lang="en-US" sz="1200" kern="1200" dirty="0" err="1">
                <a:solidFill>
                  <a:schemeClr val="tx1"/>
                </a:solidFill>
                <a:effectLst/>
                <a:latin typeface="+mn-lt"/>
                <a:ea typeface="+mn-ea"/>
                <a:cs typeface="+mn-cs"/>
              </a:rPr>
              <a:t>Stockley</a:t>
            </a:r>
            <a:r>
              <a:rPr lang="en-US" sz="1200" kern="1200" dirty="0">
                <a:solidFill>
                  <a:schemeClr val="tx1"/>
                </a:solidFill>
                <a:effectLst/>
                <a:latin typeface="+mn-lt"/>
                <a:ea typeface="+mn-ea"/>
                <a:cs typeface="+mn-cs"/>
              </a:rPr>
              <a:t> RA, O’Brien C, </a:t>
            </a:r>
            <a:r>
              <a:rPr lang="en-US" sz="1200" kern="1200" dirty="0" err="1">
                <a:solidFill>
                  <a:schemeClr val="tx1"/>
                </a:solidFill>
                <a:effectLst/>
                <a:latin typeface="+mn-lt"/>
                <a:ea typeface="+mn-ea"/>
                <a:cs typeface="+mn-cs"/>
              </a:rPr>
              <a:t>Pye</a:t>
            </a:r>
            <a:r>
              <a:rPr lang="en-US" sz="1200" kern="1200" dirty="0">
                <a:solidFill>
                  <a:schemeClr val="tx1"/>
                </a:solidFill>
                <a:effectLst/>
                <a:latin typeface="+mn-lt"/>
                <a:ea typeface="+mn-ea"/>
                <a:cs typeface="+mn-cs"/>
              </a:rPr>
              <a:t> A, Hill SL. Relationship of sputum color to nature and outpatient management of acute exacerbations of COPD. Chest. 2000 Jun;117(6):1638–45.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456. 	Wang Z, </a:t>
            </a:r>
            <a:r>
              <a:rPr lang="en-US" sz="1200" kern="1200" dirty="0" err="1">
                <a:solidFill>
                  <a:schemeClr val="tx1"/>
                </a:solidFill>
                <a:effectLst/>
                <a:latin typeface="+mn-lt"/>
                <a:ea typeface="+mn-ea"/>
                <a:cs typeface="+mn-cs"/>
              </a:rPr>
              <a:t>Bafadhel</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Haldar</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Spivak</a:t>
            </a:r>
            <a:r>
              <a:rPr lang="en-US" sz="1200" kern="1200" dirty="0">
                <a:solidFill>
                  <a:schemeClr val="tx1"/>
                </a:solidFill>
                <a:effectLst/>
                <a:latin typeface="+mn-lt"/>
                <a:ea typeface="+mn-ea"/>
                <a:cs typeface="+mn-cs"/>
              </a:rPr>
              <a:t> A, Mayhew D, Miller BE, et al. Lung microbiome dynamics in COPD exacerbations.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2016 Apr;47(4):1082–92.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457. 	Mayhew D, </a:t>
            </a:r>
            <a:r>
              <a:rPr lang="en-US" sz="1200" kern="1200" dirty="0" err="1">
                <a:solidFill>
                  <a:schemeClr val="tx1"/>
                </a:solidFill>
                <a:effectLst/>
                <a:latin typeface="+mn-lt"/>
                <a:ea typeface="+mn-ea"/>
                <a:cs typeface="+mn-cs"/>
              </a:rPr>
              <a:t>Devos</a:t>
            </a:r>
            <a:r>
              <a:rPr lang="en-US" sz="1200" kern="1200" dirty="0">
                <a:solidFill>
                  <a:schemeClr val="tx1"/>
                </a:solidFill>
                <a:effectLst/>
                <a:latin typeface="+mn-lt"/>
                <a:ea typeface="+mn-ea"/>
                <a:cs typeface="+mn-cs"/>
              </a:rPr>
              <a:t> N, Lambert C, Brown JR, Clarke SC, Kim VL, et al. Longitudinal profiling of the lung microbiome in the AERIS study demonstrates repeatability of bacterial and eosinophilic COPD exacerbations. Thorax. 2018 May;73(5):422–30.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458. 	</a:t>
            </a:r>
            <a:r>
              <a:rPr lang="en-US" sz="1200" kern="1200" dirty="0" err="1">
                <a:solidFill>
                  <a:schemeClr val="tx1"/>
                </a:solidFill>
                <a:effectLst/>
                <a:latin typeface="+mn-lt"/>
                <a:ea typeface="+mn-ea"/>
                <a:cs typeface="+mn-cs"/>
              </a:rPr>
              <a:t>Balkrishnan</a:t>
            </a:r>
            <a:r>
              <a:rPr lang="en-US" sz="1200" kern="1200" dirty="0">
                <a:solidFill>
                  <a:schemeClr val="tx1"/>
                </a:solidFill>
                <a:effectLst/>
                <a:latin typeface="+mn-lt"/>
                <a:ea typeface="+mn-ea"/>
                <a:cs typeface="+mn-cs"/>
              </a:rPr>
              <a:t> R, Christensen DB. Inhaled corticosteroid use and associated outcomes in elderly patients with moderate to severe chronic pulmonary disease.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Ther</a:t>
            </a:r>
            <a:r>
              <a:rPr lang="en-US" sz="1200" kern="1200" dirty="0">
                <a:solidFill>
                  <a:schemeClr val="tx1"/>
                </a:solidFill>
                <a:effectLst/>
                <a:latin typeface="+mn-lt"/>
                <a:ea typeface="+mn-ea"/>
                <a:cs typeface="+mn-cs"/>
              </a:rPr>
              <a:t>. 2000 Apr;22(4):452–69.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459. 	</a:t>
            </a:r>
            <a:r>
              <a:rPr lang="en-US" sz="1200" kern="1200" dirty="0" err="1">
                <a:solidFill>
                  <a:schemeClr val="tx1"/>
                </a:solidFill>
                <a:effectLst/>
                <a:latin typeface="+mn-lt"/>
                <a:ea typeface="+mn-ea"/>
                <a:cs typeface="+mn-cs"/>
              </a:rPr>
              <a:t>Humenberger</a:t>
            </a:r>
            <a:r>
              <a:rPr lang="en-US" sz="1200" kern="1200" dirty="0">
                <a:solidFill>
                  <a:schemeClr val="tx1"/>
                </a:solidFill>
                <a:effectLst/>
                <a:latin typeface="+mn-lt"/>
                <a:ea typeface="+mn-ea"/>
                <a:cs typeface="+mn-cs"/>
              </a:rPr>
              <a:t> M, Horner A, </a:t>
            </a:r>
            <a:r>
              <a:rPr lang="en-US" sz="1200" kern="1200" dirty="0" err="1">
                <a:solidFill>
                  <a:schemeClr val="tx1"/>
                </a:solidFill>
                <a:effectLst/>
                <a:latin typeface="+mn-lt"/>
                <a:ea typeface="+mn-ea"/>
                <a:cs typeface="+mn-cs"/>
              </a:rPr>
              <a:t>Labek</a:t>
            </a:r>
            <a:r>
              <a:rPr lang="en-US" sz="1200" kern="1200" dirty="0">
                <a:solidFill>
                  <a:schemeClr val="tx1"/>
                </a:solidFill>
                <a:effectLst/>
                <a:latin typeface="+mn-lt"/>
                <a:ea typeface="+mn-ea"/>
                <a:cs typeface="+mn-cs"/>
              </a:rPr>
              <a:t> A, Kaiser B, </a:t>
            </a:r>
            <a:r>
              <a:rPr lang="en-US" sz="1200" kern="1200" dirty="0" err="1">
                <a:solidFill>
                  <a:schemeClr val="tx1"/>
                </a:solidFill>
                <a:effectLst/>
                <a:latin typeface="+mn-lt"/>
                <a:ea typeface="+mn-ea"/>
                <a:cs typeface="+mn-cs"/>
              </a:rPr>
              <a:t>Frechinger</a:t>
            </a:r>
            <a:r>
              <a:rPr lang="en-US" sz="1200" kern="1200" dirty="0">
                <a:solidFill>
                  <a:schemeClr val="tx1"/>
                </a:solidFill>
                <a:effectLst/>
                <a:latin typeface="+mn-lt"/>
                <a:ea typeface="+mn-ea"/>
                <a:cs typeface="+mn-cs"/>
              </a:rPr>
              <a:t> R, Brock C, et al. Adherence to inhaled therapy and its impact on chronic obstructive pulmonary disease (COPD). BMC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Med. 2018 Oct 19;18(1):163.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460. 	Li J, Sun S, Tang R, </a:t>
            </a:r>
            <a:r>
              <a:rPr lang="en-US" sz="1200" kern="1200" dirty="0" err="1">
                <a:solidFill>
                  <a:schemeClr val="tx1"/>
                </a:solidFill>
                <a:effectLst/>
                <a:latin typeface="+mn-lt"/>
                <a:ea typeface="+mn-ea"/>
                <a:cs typeface="+mn-cs"/>
              </a:rPr>
              <a:t>Qiu</a:t>
            </a:r>
            <a:r>
              <a:rPr lang="en-US" sz="1200" kern="1200" dirty="0">
                <a:solidFill>
                  <a:schemeClr val="tx1"/>
                </a:solidFill>
                <a:effectLst/>
                <a:latin typeface="+mn-lt"/>
                <a:ea typeface="+mn-ea"/>
                <a:cs typeface="+mn-cs"/>
              </a:rPr>
              <a:t> H, Huang Q, Mason TG, et al. Major air pollutants and risk of COPD exacerbations: a systematic review and meta-analysis.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2016 Dec;11:3079–91.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461. 	</a:t>
            </a:r>
            <a:r>
              <a:rPr lang="en-US" sz="1200" kern="1200" dirty="0" err="1">
                <a:solidFill>
                  <a:schemeClr val="tx1"/>
                </a:solidFill>
                <a:effectLst/>
                <a:latin typeface="+mn-lt"/>
                <a:ea typeface="+mn-ea"/>
                <a:cs typeface="+mn-cs"/>
              </a:rPr>
              <a:t>Romieu</a:t>
            </a:r>
            <a:r>
              <a:rPr lang="en-US" sz="1200" kern="1200" dirty="0">
                <a:solidFill>
                  <a:schemeClr val="tx1"/>
                </a:solidFill>
                <a:effectLst/>
                <a:latin typeface="+mn-lt"/>
                <a:ea typeface="+mn-ea"/>
                <a:cs typeface="+mn-cs"/>
              </a:rPr>
              <a:t> I, Gouveia N, </a:t>
            </a:r>
            <a:r>
              <a:rPr lang="en-US" sz="1200" kern="1200" dirty="0" err="1">
                <a:solidFill>
                  <a:schemeClr val="tx1"/>
                </a:solidFill>
                <a:effectLst/>
                <a:latin typeface="+mn-lt"/>
                <a:ea typeface="+mn-ea"/>
                <a:cs typeface="+mn-cs"/>
              </a:rPr>
              <a:t>Cifuentes</a:t>
            </a:r>
            <a:r>
              <a:rPr lang="en-US" sz="1200" kern="1200" dirty="0">
                <a:solidFill>
                  <a:schemeClr val="tx1"/>
                </a:solidFill>
                <a:effectLst/>
                <a:latin typeface="+mn-lt"/>
                <a:ea typeface="+mn-ea"/>
                <a:cs typeface="+mn-cs"/>
              </a:rPr>
              <a:t> LA, de Leon AP, </a:t>
            </a:r>
            <a:r>
              <a:rPr lang="en-US" sz="1200" kern="1200" dirty="0" err="1">
                <a:solidFill>
                  <a:schemeClr val="tx1"/>
                </a:solidFill>
                <a:effectLst/>
                <a:latin typeface="+mn-lt"/>
                <a:ea typeface="+mn-ea"/>
                <a:cs typeface="+mn-cs"/>
              </a:rPr>
              <a:t>Junger</a:t>
            </a:r>
            <a:r>
              <a:rPr lang="en-US" sz="1200" kern="1200" dirty="0">
                <a:solidFill>
                  <a:schemeClr val="tx1"/>
                </a:solidFill>
                <a:effectLst/>
                <a:latin typeface="+mn-lt"/>
                <a:ea typeface="+mn-ea"/>
                <a:cs typeface="+mn-cs"/>
              </a:rPr>
              <a:t> W, Vera J, et al. Multicity study of air pollution and mortality in Latin America (the ESCALA study). Res Rep Health Eff Inst. 2012 Oct;(171):5–86.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462. 	Moore E, </a:t>
            </a:r>
            <a:r>
              <a:rPr lang="en-US" sz="1200" kern="1200" dirty="0" err="1">
                <a:solidFill>
                  <a:schemeClr val="tx1"/>
                </a:solidFill>
                <a:effectLst/>
                <a:latin typeface="+mn-lt"/>
                <a:ea typeface="+mn-ea"/>
                <a:cs typeface="+mn-cs"/>
              </a:rPr>
              <a:t>Chatzidiakou</a:t>
            </a:r>
            <a:r>
              <a:rPr lang="en-US" sz="1200" kern="1200" dirty="0">
                <a:solidFill>
                  <a:schemeClr val="tx1"/>
                </a:solidFill>
                <a:effectLst/>
                <a:latin typeface="+mn-lt"/>
                <a:ea typeface="+mn-ea"/>
                <a:cs typeface="+mn-cs"/>
              </a:rPr>
              <a:t> L, Kuku M-O, Jones RL, Smeeth L, </a:t>
            </a:r>
            <a:r>
              <a:rPr lang="en-US" sz="1200" kern="1200" dirty="0" err="1">
                <a:solidFill>
                  <a:schemeClr val="tx1"/>
                </a:solidFill>
                <a:effectLst/>
                <a:latin typeface="+mn-lt"/>
                <a:ea typeface="+mn-ea"/>
                <a:cs typeface="+mn-cs"/>
              </a:rPr>
              <a:t>Beevers</a:t>
            </a:r>
            <a:r>
              <a:rPr lang="en-US" sz="1200" kern="1200" dirty="0">
                <a:solidFill>
                  <a:schemeClr val="tx1"/>
                </a:solidFill>
                <a:effectLst/>
                <a:latin typeface="+mn-lt"/>
                <a:ea typeface="+mn-ea"/>
                <a:cs typeface="+mn-cs"/>
              </a:rPr>
              <a:t> S, et al. Global Associations between Air Pollutants and Chronic Obstructive Pulmonary Disease Hospitalizations. A Systematic Review. Ann Am </a:t>
            </a:r>
            <a:r>
              <a:rPr lang="en-US" sz="1200" kern="1200" dirty="0" err="1">
                <a:solidFill>
                  <a:schemeClr val="tx1"/>
                </a:solidFill>
                <a:effectLst/>
                <a:latin typeface="+mn-lt"/>
                <a:ea typeface="+mn-ea"/>
                <a:cs typeface="+mn-cs"/>
              </a:rPr>
              <a:t>Thorac</a:t>
            </a:r>
            <a:r>
              <a:rPr lang="en-US" sz="1200" kern="1200" dirty="0">
                <a:solidFill>
                  <a:schemeClr val="tx1"/>
                </a:solidFill>
                <a:effectLst/>
                <a:latin typeface="+mn-lt"/>
                <a:ea typeface="+mn-ea"/>
                <a:cs typeface="+mn-cs"/>
              </a:rPr>
              <a:t> Soc. 2016;13(10):1814–27.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463. 	</a:t>
            </a:r>
            <a:r>
              <a:rPr lang="en-US" sz="1200" kern="1200" dirty="0" err="1">
                <a:solidFill>
                  <a:schemeClr val="tx1"/>
                </a:solidFill>
                <a:effectLst/>
                <a:latin typeface="+mn-lt"/>
                <a:ea typeface="+mn-ea"/>
                <a:cs typeface="+mn-cs"/>
              </a:rPr>
              <a:t>Pfeffer</a:t>
            </a:r>
            <a:r>
              <a:rPr lang="en-US" sz="1200" kern="1200" dirty="0">
                <a:solidFill>
                  <a:schemeClr val="tx1"/>
                </a:solidFill>
                <a:effectLst/>
                <a:latin typeface="+mn-lt"/>
                <a:ea typeface="+mn-ea"/>
                <a:cs typeface="+mn-cs"/>
              </a:rPr>
              <a:t> PE, Donaldson GC, Mackay AJ, </a:t>
            </a:r>
            <a:r>
              <a:rPr lang="en-US" sz="1200" kern="1200" dirty="0" err="1">
                <a:solidFill>
                  <a:schemeClr val="tx1"/>
                </a:solidFill>
                <a:effectLst/>
                <a:latin typeface="+mn-lt"/>
                <a:ea typeface="+mn-ea"/>
                <a:cs typeface="+mn-cs"/>
              </a:rPr>
              <a:t>Wedzicha</a:t>
            </a:r>
            <a:r>
              <a:rPr lang="en-US" sz="1200" kern="1200" dirty="0">
                <a:solidFill>
                  <a:schemeClr val="tx1"/>
                </a:solidFill>
                <a:effectLst/>
                <a:latin typeface="+mn-lt"/>
                <a:ea typeface="+mn-ea"/>
                <a:cs typeface="+mn-cs"/>
              </a:rPr>
              <a:t> JA. Increased Chronic Obstructive Pulmonary Disease Exacerbations of Likely Viral Etiology Follow Elevated Ambient Nitrogen Oxides.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2019 Mar 1;199(5):581–91.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464. 	Ryan M, </a:t>
            </a:r>
            <a:r>
              <a:rPr lang="en-US" sz="1200" kern="1200" dirty="0" err="1">
                <a:solidFill>
                  <a:schemeClr val="tx1"/>
                </a:solidFill>
                <a:effectLst/>
                <a:latin typeface="+mn-lt"/>
                <a:ea typeface="+mn-ea"/>
                <a:cs typeface="+mn-cs"/>
              </a:rPr>
              <a:t>Suaya</a:t>
            </a:r>
            <a:r>
              <a:rPr lang="en-US" sz="1200" kern="1200" dirty="0">
                <a:solidFill>
                  <a:schemeClr val="tx1"/>
                </a:solidFill>
                <a:effectLst/>
                <a:latin typeface="+mn-lt"/>
                <a:ea typeface="+mn-ea"/>
                <a:cs typeface="+mn-cs"/>
              </a:rPr>
              <a:t> JA, Chapman JD, Stason WB, Shepard DS, Parks Thomas C. Incidence and Cost of Pneumonia in Older Adults with COPD in the United States. Rohde GGU, editor.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One. 2013 Oct 9;8(10):e75887.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465. 	Steer J, Norman EM, </a:t>
            </a:r>
            <a:r>
              <a:rPr lang="en-US" sz="1200" kern="1200" dirty="0" err="1">
                <a:solidFill>
                  <a:schemeClr val="tx1"/>
                </a:solidFill>
                <a:effectLst/>
                <a:latin typeface="+mn-lt"/>
                <a:ea typeface="+mn-ea"/>
                <a:cs typeface="+mn-cs"/>
              </a:rPr>
              <a:t>Afolabi</a:t>
            </a:r>
            <a:r>
              <a:rPr lang="en-US" sz="1200" kern="1200" dirty="0">
                <a:solidFill>
                  <a:schemeClr val="tx1"/>
                </a:solidFill>
                <a:effectLst/>
                <a:latin typeface="+mn-lt"/>
                <a:ea typeface="+mn-ea"/>
                <a:cs typeface="+mn-cs"/>
              </a:rPr>
              <a:t> OA, Gibson GJ, Bourke SC. </a:t>
            </a:r>
            <a:r>
              <a:rPr lang="en-US" sz="1200" kern="1200" dirty="0" err="1">
                <a:solidFill>
                  <a:schemeClr val="tx1"/>
                </a:solidFill>
                <a:effectLst/>
                <a:latin typeface="+mn-lt"/>
                <a:ea typeface="+mn-ea"/>
                <a:cs typeface="+mn-cs"/>
              </a:rPr>
              <a:t>Dyspnoea</a:t>
            </a:r>
            <a:r>
              <a:rPr lang="en-US" sz="1200" kern="1200" dirty="0">
                <a:solidFill>
                  <a:schemeClr val="tx1"/>
                </a:solidFill>
                <a:effectLst/>
                <a:latin typeface="+mn-lt"/>
                <a:ea typeface="+mn-ea"/>
                <a:cs typeface="+mn-cs"/>
              </a:rPr>
              <a:t> severity and pneumonia as predictors of in-hospital mortality and early readmission in acute exacerbations of COPD. Thorax. 2012 Feb;67(2):117–21.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466. 	</a:t>
            </a:r>
            <a:r>
              <a:rPr lang="en-US" sz="1200" kern="1200" dirty="0" err="1">
                <a:solidFill>
                  <a:schemeClr val="tx1"/>
                </a:solidFill>
                <a:effectLst/>
                <a:latin typeface="+mn-lt"/>
                <a:ea typeface="+mn-ea"/>
                <a:cs typeface="+mn-cs"/>
              </a:rPr>
              <a:t>Søgaard</a:t>
            </a:r>
            <a:r>
              <a:rPr lang="en-US" sz="1200" kern="1200" dirty="0">
                <a:solidFill>
                  <a:schemeClr val="tx1"/>
                </a:solidFill>
                <a:effectLst/>
                <a:latin typeface="+mn-lt"/>
                <a:ea typeface="+mn-ea"/>
                <a:cs typeface="+mn-cs"/>
              </a:rPr>
              <a:t> M, Madsen M, </a:t>
            </a:r>
            <a:r>
              <a:rPr lang="en-US" sz="1200" kern="1200" dirty="0" err="1">
                <a:solidFill>
                  <a:schemeClr val="tx1"/>
                </a:solidFill>
                <a:effectLst/>
                <a:latin typeface="+mn-lt"/>
                <a:ea typeface="+mn-ea"/>
                <a:cs typeface="+mn-cs"/>
              </a:rPr>
              <a:t>Løkke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Hilberg</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Sørensen</a:t>
            </a:r>
            <a:r>
              <a:rPr lang="en-US" sz="1200" kern="1200" dirty="0">
                <a:solidFill>
                  <a:schemeClr val="tx1"/>
                </a:solidFill>
                <a:effectLst/>
                <a:latin typeface="+mn-lt"/>
                <a:ea typeface="+mn-ea"/>
                <a:cs typeface="+mn-cs"/>
              </a:rPr>
              <a:t> HT, Thomsen RW. Incidence and outcomes of patients hospitalized with COPD exacerbation with and without pneumonia.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2016 Mar;11:455–65.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467. 	</a:t>
            </a:r>
            <a:r>
              <a:rPr lang="en-US" sz="1200" kern="1200" dirty="0" err="1">
                <a:solidFill>
                  <a:schemeClr val="tx1"/>
                </a:solidFill>
                <a:effectLst/>
                <a:latin typeface="+mn-lt"/>
                <a:ea typeface="+mn-ea"/>
                <a:cs typeface="+mn-cs"/>
              </a:rPr>
              <a:t>Boixeda</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Bacca</a:t>
            </a:r>
            <a:r>
              <a:rPr lang="en-US" sz="1200" kern="1200" dirty="0">
                <a:solidFill>
                  <a:schemeClr val="tx1"/>
                </a:solidFill>
                <a:effectLst/>
                <a:latin typeface="+mn-lt"/>
                <a:ea typeface="+mn-ea"/>
                <a:cs typeface="+mn-cs"/>
              </a:rPr>
              <a:t> S, Elias L, </a:t>
            </a:r>
            <a:r>
              <a:rPr lang="en-US" sz="1200" kern="1200" dirty="0" err="1">
                <a:solidFill>
                  <a:schemeClr val="tx1"/>
                </a:solidFill>
                <a:effectLst/>
                <a:latin typeface="+mn-lt"/>
                <a:ea typeface="+mn-ea"/>
                <a:cs typeface="+mn-cs"/>
              </a:rPr>
              <a:t>Capdevila</a:t>
            </a:r>
            <a:r>
              <a:rPr lang="en-US" sz="1200" kern="1200" dirty="0">
                <a:solidFill>
                  <a:schemeClr val="tx1"/>
                </a:solidFill>
                <a:effectLst/>
                <a:latin typeface="+mn-lt"/>
                <a:ea typeface="+mn-ea"/>
                <a:cs typeface="+mn-cs"/>
              </a:rPr>
              <a:t> JA, </a:t>
            </a:r>
            <a:r>
              <a:rPr lang="en-US" sz="1200" kern="1200" dirty="0" err="1">
                <a:solidFill>
                  <a:schemeClr val="tx1"/>
                </a:solidFill>
                <a:effectLst/>
                <a:latin typeface="+mn-lt"/>
                <a:ea typeface="+mn-ea"/>
                <a:cs typeface="+mn-cs"/>
              </a:rPr>
              <a:t>Vilà</a:t>
            </a:r>
            <a:r>
              <a:rPr lang="en-US" sz="1200" kern="1200" dirty="0">
                <a:solidFill>
                  <a:schemeClr val="tx1"/>
                </a:solidFill>
                <a:effectLst/>
                <a:latin typeface="+mn-lt"/>
                <a:ea typeface="+mn-ea"/>
                <a:cs typeface="+mn-cs"/>
              </a:rPr>
              <a:t> X, Mauri M, et al. </a:t>
            </a:r>
            <a:r>
              <a:rPr lang="es-UY" sz="1200" kern="1200" dirty="0">
                <a:solidFill>
                  <a:schemeClr val="tx1"/>
                </a:solidFill>
                <a:effectLst/>
                <a:latin typeface="+mn-lt"/>
                <a:ea typeface="+mn-ea"/>
                <a:cs typeface="+mn-cs"/>
              </a:rPr>
              <a:t>La neumonía como comorbilidad en la enfermedad pulmonar obstructiva crónica (EPOC). Diferencias entre la exacerbación aguda de la EPOC y la neumonía en los pacientes con EPOC. </a:t>
            </a:r>
            <a:r>
              <a:rPr lang="en-US" sz="1200" kern="1200" dirty="0">
                <a:solidFill>
                  <a:schemeClr val="tx1"/>
                </a:solidFill>
                <a:effectLst/>
                <a:latin typeface="+mn-lt"/>
                <a:ea typeface="+mn-ea"/>
                <a:cs typeface="+mn-cs"/>
              </a:rPr>
              <a:t>Arch </a:t>
            </a:r>
            <a:r>
              <a:rPr lang="en-US" sz="1200" kern="1200" dirty="0" err="1">
                <a:solidFill>
                  <a:schemeClr val="tx1"/>
                </a:solidFill>
                <a:effectLst/>
                <a:latin typeface="+mn-lt"/>
                <a:ea typeface="+mn-ea"/>
                <a:cs typeface="+mn-cs"/>
              </a:rPr>
              <a:t>Bronconeumol</a:t>
            </a:r>
            <a:r>
              <a:rPr lang="en-US" sz="1200" kern="1200" dirty="0">
                <a:solidFill>
                  <a:schemeClr val="tx1"/>
                </a:solidFill>
                <a:effectLst/>
                <a:latin typeface="+mn-lt"/>
                <a:ea typeface="+mn-ea"/>
                <a:cs typeface="+mn-cs"/>
              </a:rPr>
              <a:t>. 2014 Dec;50(12):514–20.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468. 	</a:t>
            </a:r>
            <a:r>
              <a:rPr lang="en-US" sz="1200" kern="1200" dirty="0" err="1">
                <a:solidFill>
                  <a:schemeClr val="tx1"/>
                </a:solidFill>
                <a:effectLst/>
                <a:latin typeface="+mn-lt"/>
                <a:ea typeface="+mn-ea"/>
                <a:cs typeface="+mn-cs"/>
              </a:rPr>
              <a:t>Aleva</a:t>
            </a:r>
            <a:r>
              <a:rPr lang="en-US" sz="1200" kern="1200" dirty="0">
                <a:solidFill>
                  <a:schemeClr val="tx1"/>
                </a:solidFill>
                <a:effectLst/>
                <a:latin typeface="+mn-lt"/>
                <a:ea typeface="+mn-ea"/>
                <a:cs typeface="+mn-cs"/>
              </a:rPr>
              <a:t> FE, </a:t>
            </a:r>
            <a:r>
              <a:rPr lang="en-US" sz="1200" kern="1200" dirty="0" err="1">
                <a:solidFill>
                  <a:schemeClr val="tx1"/>
                </a:solidFill>
                <a:effectLst/>
                <a:latin typeface="+mn-lt"/>
                <a:ea typeface="+mn-ea"/>
                <a:cs typeface="+mn-cs"/>
              </a:rPr>
              <a:t>Voets</a:t>
            </a:r>
            <a:r>
              <a:rPr lang="en-US" sz="1200" kern="1200" dirty="0">
                <a:solidFill>
                  <a:schemeClr val="tx1"/>
                </a:solidFill>
                <a:effectLst/>
                <a:latin typeface="+mn-lt"/>
                <a:ea typeface="+mn-ea"/>
                <a:cs typeface="+mn-cs"/>
              </a:rPr>
              <a:t> LWLM, Simons SO, de Mast Q, van der </a:t>
            </a:r>
            <a:r>
              <a:rPr lang="en-US" sz="1200" kern="1200" dirty="0" err="1">
                <a:solidFill>
                  <a:schemeClr val="tx1"/>
                </a:solidFill>
                <a:effectLst/>
                <a:latin typeface="+mn-lt"/>
                <a:ea typeface="+mn-ea"/>
                <a:cs typeface="+mn-cs"/>
              </a:rPr>
              <a:t>Ven</a:t>
            </a:r>
            <a:r>
              <a:rPr lang="en-US" sz="1200" kern="1200" dirty="0">
                <a:solidFill>
                  <a:schemeClr val="tx1"/>
                </a:solidFill>
                <a:effectLst/>
                <a:latin typeface="+mn-lt"/>
                <a:ea typeface="+mn-ea"/>
                <a:cs typeface="+mn-cs"/>
              </a:rPr>
              <a:t> AJAM, </a:t>
            </a:r>
            <a:r>
              <a:rPr lang="en-US" sz="1200" kern="1200" dirty="0" err="1">
                <a:solidFill>
                  <a:schemeClr val="tx1"/>
                </a:solidFill>
                <a:effectLst/>
                <a:latin typeface="+mn-lt"/>
                <a:ea typeface="+mn-ea"/>
                <a:cs typeface="+mn-cs"/>
              </a:rPr>
              <a:t>Heijdra</a:t>
            </a:r>
            <a:r>
              <a:rPr lang="en-US" sz="1200" kern="1200" dirty="0">
                <a:solidFill>
                  <a:schemeClr val="tx1"/>
                </a:solidFill>
                <a:effectLst/>
                <a:latin typeface="+mn-lt"/>
                <a:ea typeface="+mn-ea"/>
                <a:cs typeface="+mn-cs"/>
              </a:rPr>
              <a:t> YF. Prevalence and Localization of Pulmonary Embolism in Unexplained Acute Exacerbations of COPD. Chest. 2017 Mar;151(3):544–54.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469. 	</a:t>
            </a:r>
            <a:r>
              <a:rPr lang="en-US" sz="1200" kern="1200" dirty="0" err="1">
                <a:solidFill>
                  <a:schemeClr val="tx1"/>
                </a:solidFill>
                <a:effectLst/>
                <a:latin typeface="+mn-lt"/>
                <a:ea typeface="+mn-ea"/>
                <a:cs typeface="+mn-cs"/>
              </a:rPr>
              <a:t>Pourmand</a:t>
            </a:r>
            <a:r>
              <a:rPr lang="en-US" sz="1200" kern="1200" dirty="0">
                <a:solidFill>
                  <a:schemeClr val="tx1"/>
                </a:solidFill>
                <a:effectLst/>
                <a:latin typeface="+mn-lt"/>
                <a:ea typeface="+mn-ea"/>
                <a:cs typeface="+mn-cs"/>
              </a:rPr>
              <a:t> A, Robinson H, Mazer-</a:t>
            </a:r>
            <a:r>
              <a:rPr lang="en-US" sz="1200" kern="1200" dirty="0" err="1">
                <a:solidFill>
                  <a:schemeClr val="tx1"/>
                </a:solidFill>
                <a:effectLst/>
                <a:latin typeface="+mn-lt"/>
                <a:ea typeface="+mn-ea"/>
                <a:cs typeface="+mn-cs"/>
              </a:rPr>
              <a:t>Amirshahi</a:t>
            </a:r>
            <a:r>
              <a:rPr lang="en-US" sz="1200" kern="1200" dirty="0">
                <a:solidFill>
                  <a:schemeClr val="tx1"/>
                </a:solidFill>
                <a:effectLst/>
                <a:latin typeface="+mn-lt"/>
                <a:ea typeface="+mn-ea"/>
                <a:cs typeface="+mn-cs"/>
              </a:rPr>
              <a:t> M, Pines JM. Pulmonary Embolism Among Patients With Acute Exacerbation Of Chronic Obstructive Pulmonary Disease: Implications For Emergency Medicine. J </a:t>
            </a:r>
            <a:r>
              <a:rPr lang="en-US" sz="1200" kern="1200" dirty="0" err="1">
                <a:solidFill>
                  <a:schemeClr val="tx1"/>
                </a:solidFill>
                <a:effectLst/>
                <a:latin typeface="+mn-lt"/>
                <a:ea typeface="+mn-ea"/>
                <a:cs typeface="+mn-cs"/>
              </a:rPr>
              <a:t>Emerg</a:t>
            </a:r>
            <a:r>
              <a:rPr lang="en-US" sz="1200" kern="1200" dirty="0">
                <a:solidFill>
                  <a:schemeClr val="tx1"/>
                </a:solidFill>
                <a:effectLst/>
                <a:latin typeface="+mn-lt"/>
                <a:ea typeface="+mn-ea"/>
                <a:cs typeface="+mn-cs"/>
              </a:rPr>
              <a:t> Med. 2018 Sep;55(3):339–46.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470. 	Hartmann IJ, Hagen PJ, </a:t>
            </a:r>
            <a:r>
              <a:rPr lang="en-US" sz="1200" kern="1200" dirty="0" err="1">
                <a:solidFill>
                  <a:schemeClr val="tx1"/>
                </a:solidFill>
                <a:effectLst/>
                <a:latin typeface="+mn-lt"/>
                <a:ea typeface="+mn-ea"/>
                <a:cs typeface="+mn-cs"/>
              </a:rPr>
              <a:t>Melissant</a:t>
            </a:r>
            <a:r>
              <a:rPr lang="en-US" sz="1200" kern="1200" dirty="0">
                <a:solidFill>
                  <a:schemeClr val="tx1"/>
                </a:solidFill>
                <a:effectLst/>
                <a:latin typeface="+mn-lt"/>
                <a:ea typeface="+mn-ea"/>
                <a:cs typeface="+mn-cs"/>
              </a:rPr>
              <a:t> CF, </a:t>
            </a:r>
            <a:r>
              <a:rPr lang="en-US" sz="1200" kern="1200" dirty="0" err="1">
                <a:solidFill>
                  <a:schemeClr val="tx1"/>
                </a:solidFill>
                <a:effectLst/>
                <a:latin typeface="+mn-lt"/>
                <a:ea typeface="+mn-ea"/>
                <a:cs typeface="+mn-cs"/>
              </a:rPr>
              <a:t>Postmus</a:t>
            </a:r>
            <a:r>
              <a:rPr lang="en-US" sz="1200" kern="1200" dirty="0">
                <a:solidFill>
                  <a:schemeClr val="tx1"/>
                </a:solidFill>
                <a:effectLst/>
                <a:latin typeface="+mn-lt"/>
                <a:ea typeface="+mn-ea"/>
                <a:cs typeface="+mn-cs"/>
              </a:rPr>
              <a:t> PE, </a:t>
            </a:r>
            <a:r>
              <a:rPr lang="en-US" sz="1200" kern="1200" dirty="0" err="1">
                <a:solidFill>
                  <a:schemeClr val="tx1"/>
                </a:solidFill>
                <a:effectLst/>
                <a:latin typeface="+mn-lt"/>
                <a:ea typeface="+mn-ea"/>
                <a:cs typeface="+mn-cs"/>
              </a:rPr>
              <a:t>Prins</a:t>
            </a:r>
            <a:r>
              <a:rPr lang="en-US" sz="1200" kern="1200" dirty="0">
                <a:solidFill>
                  <a:schemeClr val="tx1"/>
                </a:solidFill>
                <a:effectLst/>
                <a:latin typeface="+mn-lt"/>
                <a:ea typeface="+mn-ea"/>
                <a:cs typeface="+mn-cs"/>
              </a:rPr>
              <a:t> MH. Diagnosing acute pulmonary embolism: effect of chronic obstructive pulmonary disease on the performance of D-dimer testing, ventilation/perfusion scintigraphy, spiral computed tomographic angiography, and conventional angiography. ANTELOPE Study Group. Advances in New Technologies Evaluating the Localization of Pulmonary Embolism.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2000 Dec;162(6):2232–7.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471. 	</a:t>
            </a:r>
            <a:r>
              <a:rPr lang="en-US" sz="1200" kern="1200" dirty="0" err="1">
                <a:solidFill>
                  <a:schemeClr val="tx1"/>
                </a:solidFill>
                <a:effectLst/>
                <a:latin typeface="+mn-lt"/>
                <a:ea typeface="+mn-ea"/>
                <a:cs typeface="+mn-cs"/>
              </a:rPr>
              <a:t>Malo</a:t>
            </a:r>
            <a:r>
              <a:rPr lang="en-US" sz="1200" kern="1200" dirty="0">
                <a:solidFill>
                  <a:schemeClr val="tx1"/>
                </a:solidFill>
                <a:effectLst/>
                <a:latin typeface="+mn-lt"/>
                <a:ea typeface="+mn-ea"/>
                <a:cs typeface="+mn-cs"/>
              </a:rPr>
              <a:t> de Molina R, </a:t>
            </a:r>
            <a:r>
              <a:rPr lang="en-US" sz="1200" kern="1200" dirty="0" err="1">
                <a:solidFill>
                  <a:schemeClr val="tx1"/>
                </a:solidFill>
                <a:effectLst/>
                <a:latin typeface="+mn-lt"/>
                <a:ea typeface="+mn-ea"/>
                <a:cs typeface="+mn-cs"/>
              </a:rPr>
              <a:t>Aguado</a:t>
            </a:r>
            <a:r>
              <a:rPr lang="en-US" sz="1200" kern="1200" dirty="0">
                <a:solidFill>
                  <a:schemeClr val="tx1"/>
                </a:solidFill>
                <a:effectLst/>
                <a:latin typeface="+mn-lt"/>
                <a:ea typeface="+mn-ea"/>
                <a:cs typeface="+mn-cs"/>
              </a:rPr>
              <a:t> S, Arellano C, Valle M, </a:t>
            </a:r>
            <a:r>
              <a:rPr lang="en-US" sz="1200" kern="1200" dirty="0" err="1">
                <a:solidFill>
                  <a:schemeClr val="tx1"/>
                </a:solidFill>
                <a:effectLst/>
                <a:latin typeface="+mn-lt"/>
                <a:ea typeface="+mn-ea"/>
                <a:cs typeface="+mn-cs"/>
              </a:rPr>
              <a:t>Ussetti</a:t>
            </a:r>
            <a:r>
              <a:rPr lang="en-US" sz="1200" kern="1200" dirty="0">
                <a:solidFill>
                  <a:schemeClr val="tx1"/>
                </a:solidFill>
                <a:effectLst/>
                <a:latin typeface="+mn-lt"/>
                <a:ea typeface="+mn-ea"/>
                <a:cs typeface="+mn-cs"/>
              </a:rPr>
              <a:t> P. Ischemic Heart Disease during Acute Exacerbations of COPD. Med </a:t>
            </a:r>
            <a:r>
              <a:rPr lang="en-US" sz="1200" kern="1200" dirty="0" err="1">
                <a:solidFill>
                  <a:schemeClr val="tx1"/>
                </a:solidFill>
                <a:effectLst/>
                <a:latin typeface="+mn-lt"/>
                <a:ea typeface="+mn-ea"/>
                <a:cs typeface="+mn-cs"/>
              </a:rPr>
              <a:t>Sci</a:t>
            </a:r>
            <a:r>
              <a:rPr lang="en-US" sz="1200" kern="1200" dirty="0">
                <a:solidFill>
                  <a:schemeClr val="tx1"/>
                </a:solidFill>
                <a:effectLst/>
                <a:latin typeface="+mn-lt"/>
                <a:ea typeface="+mn-ea"/>
                <a:cs typeface="+mn-cs"/>
              </a:rPr>
              <a:t> (Basel, Switzerland). 2018 Sep 25;6(4):83.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472. 	</a:t>
            </a:r>
            <a:r>
              <a:rPr lang="en-US" sz="1200" kern="1200" dirty="0" err="1">
                <a:solidFill>
                  <a:schemeClr val="tx1"/>
                </a:solidFill>
                <a:effectLst/>
                <a:latin typeface="+mn-lt"/>
                <a:ea typeface="+mn-ea"/>
                <a:cs typeface="+mn-cs"/>
              </a:rPr>
              <a:t>Kunisaki</a:t>
            </a:r>
            <a:r>
              <a:rPr lang="en-US" sz="1200" kern="1200" dirty="0">
                <a:solidFill>
                  <a:schemeClr val="tx1"/>
                </a:solidFill>
                <a:effectLst/>
                <a:latin typeface="+mn-lt"/>
                <a:ea typeface="+mn-ea"/>
                <a:cs typeface="+mn-cs"/>
              </a:rPr>
              <a:t> KM, </a:t>
            </a:r>
            <a:r>
              <a:rPr lang="en-US" sz="1200" kern="1200" dirty="0" err="1">
                <a:solidFill>
                  <a:schemeClr val="tx1"/>
                </a:solidFill>
                <a:effectLst/>
                <a:latin typeface="+mn-lt"/>
                <a:ea typeface="+mn-ea"/>
                <a:cs typeface="+mn-cs"/>
              </a:rPr>
              <a:t>Dransfield</a:t>
            </a:r>
            <a:r>
              <a:rPr lang="en-US" sz="1200" kern="1200" dirty="0">
                <a:solidFill>
                  <a:schemeClr val="tx1"/>
                </a:solidFill>
                <a:effectLst/>
                <a:latin typeface="+mn-lt"/>
                <a:ea typeface="+mn-ea"/>
                <a:cs typeface="+mn-cs"/>
              </a:rPr>
              <a:t> MT, Anderson JA, Brook RD, Calverley PMA, Celli BR, et al. Exacerbations of Chronic Obstructive Pulmonary Disease and Cardiac Events. A </a:t>
            </a:r>
            <a:r>
              <a:rPr lang="en-US" sz="1200" i="1" kern="1200" dirty="0">
                <a:solidFill>
                  <a:schemeClr val="tx1"/>
                </a:solidFill>
                <a:effectLst/>
                <a:latin typeface="+mn-lt"/>
                <a:ea typeface="+mn-ea"/>
                <a:cs typeface="+mn-cs"/>
              </a:rPr>
              <a:t>Post Hoc</a:t>
            </a:r>
            <a:r>
              <a:rPr lang="en-US" sz="1200" kern="1200" dirty="0">
                <a:solidFill>
                  <a:schemeClr val="tx1"/>
                </a:solidFill>
                <a:effectLst/>
                <a:latin typeface="+mn-lt"/>
                <a:ea typeface="+mn-ea"/>
                <a:cs typeface="+mn-cs"/>
              </a:rPr>
              <a:t> Cohort Analysis from the SUMMIT Randomized Clinical Trial.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2018 Jul;198(1):51–7.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473. 	</a:t>
            </a:r>
            <a:r>
              <a:rPr lang="en-US" sz="1200" kern="1200" dirty="0" err="1">
                <a:solidFill>
                  <a:schemeClr val="tx1"/>
                </a:solidFill>
                <a:effectLst/>
                <a:latin typeface="+mn-lt"/>
                <a:ea typeface="+mn-ea"/>
                <a:cs typeface="+mn-cs"/>
              </a:rPr>
              <a:t>Rothnie</a:t>
            </a:r>
            <a:r>
              <a:rPr lang="en-US" sz="1200" kern="1200" dirty="0">
                <a:solidFill>
                  <a:schemeClr val="tx1"/>
                </a:solidFill>
                <a:effectLst/>
                <a:latin typeface="+mn-lt"/>
                <a:ea typeface="+mn-ea"/>
                <a:cs typeface="+mn-cs"/>
              </a:rPr>
              <a:t> KJ, Connell O, </a:t>
            </a:r>
            <a:r>
              <a:rPr lang="en-US" sz="1200" kern="1200" dirty="0" err="1">
                <a:solidFill>
                  <a:schemeClr val="tx1"/>
                </a:solidFill>
                <a:effectLst/>
                <a:latin typeface="+mn-lt"/>
                <a:ea typeface="+mn-ea"/>
                <a:cs typeface="+mn-cs"/>
              </a:rPr>
              <a:t>Müllerová</a:t>
            </a:r>
            <a:r>
              <a:rPr lang="en-US" sz="1200" kern="1200" dirty="0">
                <a:solidFill>
                  <a:schemeClr val="tx1"/>
                </a:solidFill>
                <a:effectLst/>
                <a:latin typeface="+mn-lt"/>
                <a:ea typeface="+mn-ea"/>
                <a:cs typeface="+mn-cs"/>
              </a:rPr>
              <a:t> H, Smeeth L, Pearce N, Douglas I, et al. Myocardial Infarction and Ischemic Stroke after Exacerbations of Chronic Obstructive Pulmonary Disease. Ann Am </a:t>
            </a:r>
            <a:r>
              <a:rPr lang="en-US" sz="1200" kern="1200" dirty="0" err="1">
                <a:solidFill>
                  <a:schemeClr val="tx1"/>
                </a:solidFill>
                <a:effectLst/>
                <a:latin typeface="+mn-lt"/>
                <a:ea typeface="+mn-ea"/>
                <a:cs typeface="+mn-cs"/>
              </a:rPr>
              <a:t>Thorac</a:t>
            </a:r>
            <a:r>
              <a:rPr lang="en-US" sz="1200" kern="1200" dirty="0">
                <a:solidFill>
                  <a:schemeClr val="tx1"/>
                </a:solidFill>
                <a:effectLst/>
                <a:latin typeface="+mn-lt"/>
                <a:ea typeface="+mn-ea"/>
                <a:cs typeface="+mn-cs"/>
              </a:rPr>
              <a:t> Soc. 2018 Aug;15(8):935–46.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474. 	McAllister DA, </a:t>
            </a:r>
            <a:r>
              <a:rPr lang="en-US" sz="1200" kern="1200" dirty="0" err="1">
                <a:solidFill>
                  <a:schemeClr val="tx1"/>
                </a:solidFill>
                <a:effectLst/>
                <a:latin typeface="+mn-lt"/>
                <a:ea typeface="+mn-ea"/>
                <a:cs typeface="+mn-cs"/>
              </a:rPr>
              <a:t>Maclay</a:t>
            </a:r>
            <a:r>
              <a:rPr lang="en-US" sz="1200" kern="1200" dirty="0">
                <a:solidFill>
                  <a:schemeClr val="tx1"/>
                </a:solidFill>
                <a:effectLst/>
                <a:latin typeface="+mn-lt"/>
                <a:ea typeface="+mn-ea"/>
                <a:cs typeface="+mn-cs"/>
              </a:rPr>
              <a:t> JD, Mills NL, Leitch A, Reid P, Carruthers R, et al. Diagnosis of myocardial infarction following </a:t>
            </a:r>
            <a:r>
              <a:rPr lang="en-US" sz="1200" kern="1200" dirty="0" err="1">
                <a:solidFill>
                  <a:schemeClr val="tx1"/>
                </a:solidFill>
                <a:effectLst/>
                <a:latin typeface="+mn-lt"/>
                <a:ea typeface="+mn-ea"/>
                <a:cs typeface="+mn-cs"/>
              </a:rPr>
              <a:t>hospitalisation</a:t>
            </a:r>
            <a:r>
              <a:rPr lang="en-US" sz="1200" kern="1200" dirty="0">
                <a:solidFill>
                  <a:schemeClr val="tx1"/>
                </a:solidFill>
                <a:effectLst/>
                <a:latin typeface="+mn-lt"/>
                <a:ea typeface="+mn-ea"/>
                <a:cs typeface="+mn-cs"/>
              </a:rPr>
              <a:t> for exacerbation of COPD.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2012 May;39(5):1097–103.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475. 	</a:t>
            </a:r>
            <a:r>
              <a:rPr lang="en-US" sz="1200" kern="1200" dirty="0" err="1">
                <a:solidFill>
                  <a:schemeClr val="tx1"/>
                </a:solidFill>
                <a:effectLst/>
                <a:latin typeface="+mn-lt"/>
                <a:ea typeface="+mn-ea"/>
                <a:cs typeface="+mn-cs"/>
              </a:rPr>
              <a:t>Pavasini</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d’Ascenzo</a:t>
            </a:r>
            <a:r>
              <a:rPr lang="en-US" sz="1200" kern="1200" dirty="0">
                <a:solidFill>
                  <a:schemeClr val="tx1"/>
                </a:solidFill>
                <a:effectLst/>
                <a:latin typeface="+mn-lt"/>
                <a:ea typeface="+mn-ea"/>
                <a:cs typeface="+mn-cs"/>
              </a:rPr>
              <a:t> F, Campo G, </a:t>
            </a:r>
            <a:r>
              <a:rPr lang="en-US" sz="1200" kern="1200" dirty="0" err="1">
                <a:solidFill>
                  <a:schemeClr val="tx1"/>
                </a:solidFill>
                <a:effectLst/>
                <a:latin typeface="+mn-lt"/>
                <a:ea typeface="+mn-ea"/>
                <a:cs typeface="+mn-cs"/>
              </a:rPr>
              <a:t>Biscaglia</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Ferri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Contoli</a:t>
            </a:r>
            <a:r>
              <a:rPr lang="en-US" sz="1200" kern="1200" dirty="0">
                <a:solidFill>
                  <a:schemeClr val="tx1"/>
                </a:solidFill>
                <a:effectLst/>
                <a:latin typeface="+mn-lt"/>
                <a:ea typeface="+mn-ea"/>
                <a:cs typeface="+mn-cs"/>
              </a:rPr>
              <a:t> M, et al. Cardiac troponin elevation predicts all-cause mortality in patients with acute exacerbation of chronic obstructive pulmonary disease: Systematic review and meta-analysis.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Cardiol</a:t>
            </a:r>
            <a:r>
              <a:rPr lang="en-US" sz="1200" kern="1200" dirty="0">
                <a:solidFill>
                  <a:schemeClr val="tx1"/>
                </a:solidFill>
                <a:effectLst/>
                <a:latin typeface="+mn-lt"/>
                <a:ea typeface="+mn-ea"/>
                <a:cs typeface="+mn-cs"/>
              </a:rPr>
              <a:t>. 2015 Jul 15;191:187–93.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476. 	</a:t>
            </a:r>
            <a:r>
              <a:rPr lang="en-US" sz="1200" kern="1200" dirty="0" err="1">
                <a:solidFill>
                  <a:schemeClr val="tx1"/>
                </a:solidFill>
                <a:effectLst/>
                <a:latin typeface="+mn-lt"/>
                <a:ea typeface="+mn-ea"/>
                <a:cs typeface="+mn-cs"/>
              </a:rPr>
              <a:t>Macchia</a:t>
            </a:r>
            <a:r>
              <a:rPr lang="en-US" sz="1200" kern="1200" dirty="0">
                <a:solidFill>
                  <a:schemeClr val="tx1"/>
                </a:solidFill>
                <a:effectLst/>
                <a:latin typeface="+mn-lt"/>
                <a:ea typeface="+mn-ea"/>
                <a:cs typeface="+mn-cs"/>
              </a:rPr>
              <a:t> A, Rodriguez </a:t>
            </a:r>
            <a:r>
              <a:rPr lang="en-US" sz="1200" kern="1200" dirty="0" err="1">
                <a:solidFill>
                  <a:schemeClr val="tx1"/>
                </a:solidFill>
                <a:effectLst/>
                <a:latin typeface="+mn-lt"/>
                <a:ea typeface="+mn-ea"/>
                <a:cs typeface="+mn-cs"/>
              </a:rPr>
              <a:t>Moncalvo</a:t>
            </a:r>
            <a:r>
              <a:rPr lang="en-US" sz="1200" kern="1200" dirty="0">
                <a:solidFill>
                  <a:schemeClr val="tx1"/>
                </a:solidFill>
                <a:effectLst/>
                <a:latin typeface="+mn-lt"/>
                <a:ea typeface="+mn-ea"/>
                <a:cs typeface="+mn-cs"/>
              </a:rPr>
              <a:t> JJ, </a:t>
            </a:r>
            <a:r>
              <a:rPr lang="en-US" sz="1200" kern="1200" dirty="0" err="1">
                <a:solidFill>
                  <a:schemeClr val="tx1"/>
                </a:solidFill>
                <a:effectLst/>
                <a:latin typeface="+mn-lt"/>
                <a:ea typeface="+mn-ea"/>
                <a:cs typeface="+mn-cs"/>
              </a:rPr>
              <a:t>Kleinert</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Comignani</a:t>
            </a:r>
            <a:r>
              <a:rPr lang="en-US" sz="1200" kern="1200" dirty="0">
                <a:solidFill>
                  <a:schemeClr val="tx1"/>
                </a:solidFill>
                <a:effectLst/>
                <a:latin typeface="+mn-lt"/>
                <a:ea typeface="+mn-ea"/>
                <a:cs typeface="+mn-cs"/>
              </a:rPr>
              <a:t> PD, </a:t>
            </a:r>
            <a:r>
              <a:rPr lang="en-US" sz="1200" kern="1200" dirty="0" err="1">
                <a:solidFill>
                  <a:schemeClr val="tx1"/>
                </a:solidFill>
                <a:effectLst/>
                <a:latin typeface="+mn-lt"/>
                <a:ea typeface="+mn-ea"/>
                <a:cs typeface="+mn-cs"/>
              </a:rPr>
              <a:t>Gimeno</a:t>
            </a:r>
            <a:r>
              <a:rPr lang="en-US" sz="1200" kern="1200" dirty="0">
                <a:solidFill>
                  <a:schemeClr val="tx1"/>
                </a:solidFill>
                <a:effectLst/>
                <a:latin typeface="+mn-lt"/>
                <a:ea typeface="+mn-ea"/>
                <a:cs typeface="+mn-cs"/>
              </a:rPr>
              <a:t> G, Arakaki D, et al. </a:t>
            </a:r>
            <a:r>
              <a:rPr lang="en-US" sz="1200" kern="1200" dirty="0" err="1">
                <a:solidFill>
                  <a:schemeClr val="tx1"/>
                </a:solidFill>
                <a:effectLst/>
                <a:latin typeface="+mn-lt"/>
                <a:ea typeface="+mn-ea"/>
                <a:cs typeface="+mn-cs"/>
              </a:rPr>
              <a:t>Unrecognised</a:t>
            </a:r>
            <a:r>
              <a:rPr lang="en-US" sz="1200" kern="1200" dirty="0">
                <a:solidFill>
                  <a:schemeClr val="tx1"/>
                </a:solidFill>
                <a:effectLst/>
                <a:latin typeface="+mn-lt"/>
                <a:ea typeface="+mn-ea"/>
                <a:cs typeface="+mn-cs"/>
              </a:rPr>
              <a:t> ventricular dysfunction in COPD.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2012 Jan 1;39(1):51–8.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477. 	MacDonald MI, </a:t>
            </a:r>
            <a:r>
              <a:rPr lang="en-US" sz="1200" kern="1200" dirty="0" err="1">
                <a:solidFill>
                  <a:schemeClr val="tx1"/>
                </a:solidFill>
                <a:effectLst/>
                <a:latin typeface="+mn-lt"/>
                <a:ea typeface="+mn-ea"/>
                <a:cs typeface="+mn-cs"/>
              </a:rPr>
              <a:t>Shafuddin</a:t>
            </a:r>
            <a:r>
              <a:rPr lang="en-US" sz="1200" kern="1200" dirty="0">
                <a:solidFill>
                  <a:schemeClr val="tx1"/>
                </a:solidFill>
                <a:effectLst/>
                <a:latin typeface="+mn-lt"/>
                <a:ea typeface="+mn-ea"/>
                <a:cs typeface="+mn-cs"/>
              </a:rPr>
              <a:t> E, King PT, Chang CL, Bardin PG, </a:t>
            </a:r>
            <a:r>
              <a:rPr lang="en-US" sz="1200" kern="1200" dirty="0" err="1">
                <a:solidFill>
                  <a:schemeClr val="tx1"/>
                </a:solidFill>
                <a:effectLst/>
                <a:latin typeface="+mn-lt"/>
                <a:ea typeface="+mn-ea"/>
                <a:cs typeface="+mn-cs"/>
              </a:rPr>
              <a:t>Hancox</a:t>
            </a:r>
            <a:r>
              <a:rPr lang="en-US" sz="1200" kern="1200" dirty="0">
                <a:solidFill>
                  <a:schemeClr val="tx1"/>
                </a:solidFill>
                <a:effectLst/>
                <a:latin typeface="+mn-lt"/>
                <a:ea typeface="+mn-ea"/>
                <a:cs typeface="+mn-cs"/>
              </a:rPr>
              <a:t> RJ. Cardiac dysfunction during exacerbations of chronic obstructive pulmonary disease. Lancet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2016 Feb;4(2):138–48.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478. 	</a:t>
            </a:r>
            <a:r>
              <a:rPr lang="en-US" sz="1200" kern="1200" dirty="0" err="1">
                <a:solidFill>
                  <a:schemeClr val="tx1"/>
                </a:solidFill>
                <a:effectLst/>
                <a:latin typeface="+mn-lt"/>
                <a:ea typeface="+mn-ea"/>
                <a:cs typeface="+mn-cs"/>
              </a:rPr>
              <a:t>Parissis</a:t>
            </a:r>
            <a:r>
              <a:rPr lang="en-US" sz="1200" kern="1200" dirty="0">
                <a:solidFill>
                  <a:schemeClr val="tx1"/>
                </a:solidFill>
                <a:effectLst/>
                <a:latin typeface="+mn-lt"/>
                <a:ea typeface="+mn-ea"/>
                <a:cs typeface="+mn-cs"/>
              </a:rPr>
              <a:t> JT, </a:t>
            </a:r>
            <a:r>
              <a:rPr lang="en-US" sz="1200" kern="1200" dirty="0" err="1">
                <a:solidFill>
                  <a:schemeClr val="tx1"/>
                </a:solidFill>
                <a:effectLst/>
                <a:latin typeface="+mn-lt"/>
                <a:ea typeface="+mn-ea"/>
                <a:cs typeface="+mn-cs"/>
              </a:rPr>
              <a:t>Andreoli</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Kadoglou</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Ikonomidis</a:t>
            </a:r>
            <a:r>
              <a:rPr lang="en-US" sz="1200" kern="1200" dirty="0">
                <a:solidFill>
                  <a:schemeClr val="tx1"/>
                </a:solidFill>
                <a:effectLst/>
                <a:latin typeface="+mn-lt"/>
                <a:ea typeface="+mn-ea"/>
                <a:cs typeface="+mn-cs"/>
              </a:rPr>
              <a:t> I, Farmakis D, Dimopoulou I, et al. Differences in clinical characteristics, management and short-term outcome between acute heart failure patients chronic obstructive pulmonary disease and those without this co-morbidity.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Res </a:t>
            </a:r>
            <a:r>
              <a:rPr lang="en-US" sz="1200" kern="1200" dirty="0" err="1">
                <a:solidFill>
                  <a:schemeClr val="tx1"/>
                </a:solidFill>
                <a:effectLst/>
                <a:latin typeface="+mn-lt"/>
                <a:ea typeface="+mn-ea"/>
                <a:cs typeface="+mn-cs"/>
              </a:rPr>
              <a:t>Cardiol</a:t>
            </a:r>
            <a:r>
              <a:rPr lang="en-US" sz="1200" kern="1200" dirty="0">
                <a:solidFill>
                  <a:schemeClr val="tx1"/>
                </a:solidFill>
                <a:effectLst/>
                <a:latin typeface="+mn-lt"/>
                <a:ea typeface="+mn-ea"/>
                <a:cs typeface="+mn-cs"/>
              </a:rPr>
              <a:t>. 2014 Sep 10;103(9):733–41.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479. 	</a:t>
            </a:r>
            <a:r>
              <a:rPr lang="en-US" sz="1200" kern="1200" dirty="0" err="1">
                <a:solidFill>
                  <a:schemeClr val="tx1"/>
                </a:solidFill>
                <a:effectLst/>
                <a:latin typeface="+mn-lt"/>
                <a:ea typeface="+mn-ea"/>
                <a:cs typeface="+mn-cs"/>
              </a:rPr>
              <a:t>Andrijevic</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Milutinov</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Andrijevic</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Jokic</a:t>
            </a:r>
            <a:r>
              <a:rPr lang="en-US" sz="1200" kern="1200" dirty="0">
                <a:solidFill>
                  <a:schemeClr val="tx1"/>
                </a:solidFill>
                <a:effectLst/>
                <a:latin typeface="+mn-lt"/>
                <a:ea typeface="+mn-ea"/>
                <a:cs typeface="+mn-cs"/>
              </a:rPr>
              <a:t> D, </a:t>
            </a:r>
            <a:r>
              <a:rPr lang="en-US" sz="1200" kern="1200" dirty="0" err="1">
                <a:solidFill>
                  <a:schemeClr val="tx1"/>
                </a:solidFill>
                <a:effectLst/>
                <a:latin typeface="+mn-lt"/>
                <a:ea typeface="+mn-ea"/>
                <a:cs typeface="+mn-cs"/>
              </a:rPr>
              <a:t>Vukoja</a:t>
            </a:r>
            <a:r>
              <a:rPr lang="en-US" sz="1200" kern="1200" dirty="0">
                <a:solidFill>
                  <a:schemeClr val="tx1"/>
                </a:solidFill>
                <a:effectLst/>
                <a:latin typeface="+mn-lt"/>
                <a:ea typeface="+mn-ea"/>
                <a:cs typeface="+mn-cs"/>
              </a:rPr>
              <a:t> M. Association Between the Inflammatory Biomarkers and Left Ventricular Systolic Dysfunction in Patients with Exacerbations of Chronic Obstructive Pulmonary Disease. </a:t>
            </a:r>
            <a:r>
              <a:rPr lang="es-UY" sz="1200" kern="1200" dirty="0">
                <a:solidFill>
                  <a:schemeClr val="tx1"/>
                </a:solidFill>
                <a:effectLst/>
                <a:latin typeface="+mn-lt"/>
                <a:ea typeface="+mn-ea"/>
                <a:cs typeface="+mn-cs"/>
              </a:rPr>
              <a:t>Balkan Med J. 2017 May 26;34(3):226–31.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480. 	Calle Rubio M, Chacón BM, Rodríguez Hermosa JL. </a:t>
            </a:r>
            <a:r>
              <a:rPr lang="en-US" sz="1200" kern="1200" dirty="0">
                <a:solidFill>
                  <a:schemeClr val="tx1"/>
                </a:solidFill>
                <a:effectLst/>
                <a:latin typeface="+mn-lt"/>
                <a:ea typeface="+mn-ea"/>
                <a:cs typeface="+mn-cs"/>
              </a:rPr>
              <a:t>[Exacerbation of chronic obstructive pulmonary disease]. Arch </a:t>
            </a:r>
            <a:r>
              <a:rPr lang="en-US" sz="1200" kern="1200" dirty="0" err="1">
                <a:solidFill>
                  <a:schemeClr val="tx1"/>
                </a:solidFill>
                <a:effectLst/>
                <a:latin typeface="+mn-lt"/>
                <a:ea typeface="+mn-ea"/>
                <a:cs typeface="+mn-cs"/>
              </a:rPr>
              <a:t>Bronconeumol</a:t>
            </a:r>
            <a:r>
              <a:rPr lang="en-US" sz="1200" kern="1200" dirty="0">
                <a:solidFill>
                  <a:schemeClr val="tx1"/>
                </a:solidFill>
                <a:effectLst/>
                <a:latin typeface="+mn-lt"/>
                <a:ea typeface="+mn-ea"/>
                <a:cs typeface="+mn-cs"/>
              </a:rPr>
              <a:t>. 2010 Oct;46 </a:t>
            </a:r>
            <a:r>
              <a:rPr lang="en-US" sz="1200" kern="1200" dirty="0" err="1">
                <a:solidFill>
                  <a:schemeClr val="tx1"/>
                </a:solidFill>
                <a:effectLst/>
                <a:latin typeface="+mn-lt"/>
                <a:ea typeface="+mn-ea"/>
                <a:cs typeface="+mn-cs"/>
              </a:rPr>
              <a:t>Suppl</a:t>
            </a:r>
            <a:r>
              <a:rPr lang="en-US" sz="1200" kern="1200" dirty="0">
                <a:solidFill>
                  <a:schemeClr val="tx1"/>
                </a:solidFill>
                <a:effectLst/>
                <a:latin typeface="+mn-lt"/>
                <a:ea typeface="+mn-ea"/>
                <a:cs typeface="+mn-cs"/>
              </a:rPr>
              <a:t> 7:21–5.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481. 	McCurdy BR. Hospital-at-home programs for patients with acute exacerbations of chronic obstructive pulmonary disease (COPD): an evidence-based analysis. </a:t>
            </a:r>
            <a:r>
              <a:rPr lang="en-US" sz="1200" kern="1200" dirty="0" err="1">
                <a:solidFill>
                  <a:schemeClr val="tx1"/>
                </a:solidFill>
                <a:effectLst/>
                <a:latin typeface="+mn-lt"/>
                <a:ea typeface="+mn-ea"/>
                <a:cs typeface="+mn-cs"/>
              </a:rPr>
              <a:t>Ont</a:t>
            </a:r>
            <a:r>
              <a:rPr lang="en-US" sz="1200" kern="1200" dirty="0">
                <a:solidFill>
                  <a:schemeClr val="tx1"/>
                </a:solidFill>
                <a:effectLst/>
                <a:latin typeface="+mn-lt"/>
                <a:ea typeface="+mn-ea"/>
                <a:cs typeface="+mn-cs"/>
              </a:rPr>
              <a:t> Health </a:t>
            </a:r>
            <a:r>
              <a:rPr lang="en-US" sz="1200" kern="1200" dirty="0" err="1">
                <a:solidFill>
                  <a:schemeClr val="tx1"/>
                </a:solidFill>
                <a:effectLst/>
                <a:latin typeface="+mn-lt"/>
                <a:ea typeface="+mn-ea"/>
                <a:cs typeface="+mn-cs"/>
              </a:rPr>
              <a:t>Technol</a:t>
            </a:r>
            <a:r>
              <a:rPr lang="en-US" sz="1200" kern="1200" dirty="0">
                <a:solidFill>
                  <a:schemeClr val="tx1"/>
                </a:solidFill>
                <a:effectLst/>
                <a:latin typeface="+mn-lt"/>
                <a:ea typeface="+mn-ea"/>
                <a:cs typeface="+mn-cs"/>
              </a:rPr>
              <a:t> Assess Ser. 2012 Jan;12(10):1–65.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482. 	Wilkinson TMA, Donaldson GC, Hurst JR, </a:t>
            </a:r>
            <a:r>
              <a:rPr lang="en-US" sz="1200" kern="1200" dirty="0" err="1">
                <a:solidFill>
                  <a:schemeClr val="tx1"/>
                </a:solidFill>
                <a:effectLst/>
                <a:latin typeface="+mn-lt"/>
                <a:ea typeface="+mn-ea"/>
                <a:cs typeface="+mn-cs"/>
              </a:rPr>
              <a:t>Seemungal</a:t>
            </a:r>
            <a:r>
              <a:rPr lang="en-US" sz="1200" kern="1200" dirty="0">
                <a:solidFill>
                  <a:schemeClr val="tx1"/>
                </a:solidFill>
                <a:effectLst/>
                <a:latin typeface="+mn-lt"/>
                <a:ea typeface="+mn-ea"/>
                <a:cs typeface="+mn-cs"/>
              </a:rPr>
              <a:t> TAR, </a:t>
            </a:r>
            <a:r>
              <a:rPr lang="en-US" sz="1200" kern="1200" dirty="0" err="1">
                <a:solidFill>
                  <a:schemeClr val="tx1"/>
                </a:solidFill>
                <a:effectLst/>
                <a:latin typeface="+mn-lt"/>
                <a:ea typeface="+mn-ea"/>
                <a:cs typeface="+mn-cs"/>
              </a:rPr>
              <a:t>Wedzicha</a:t>
            </a:r>
            <a:r>
              <a:rPr lang="en-US" sz="1200" kern="1200" dirty="0">
                <a:solidFill>
                  <a:schemeClr val="tx1"/>
                </a:solidFill>
                <a:effectLst/>
                <a:latin typeface="+mn-lt"/>
                <a:ea typeface="+mn-ea"/>
                <a:cs typeface="+mn-cs"/>
              </a:rPr>
              <a:t> JA. Early therapy improves outcomes of exacerbations of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2004 Jun 15;169(12):1298–303.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483. 	Woodhead M, </a:t>
            </a:r>
            <a:r>
              <a:rPr lang="en-US" sz="1200" kern="1200" dirty="0" err="1">
                <a:solidFill>
                  <a:schemeClr val="tx1"/>
                </a:solidFill>
                <a:effectLst/>
                <a:latin typeface="+mn-lt"/>
                <a:ea typeface="+mn-ea"/>
                <a:cs typeface="+mn-cs"/>
              </a:rPr>
              <a:t>Blasi</a:t>
            </a:r>
            <a:r>
              <a:rPr lang="en-US" sz="1200" kern="1200" dirty="0">
                <a:solidFill>
                  <a:schemeClr val="tx1"/>
                </a:solidFill>
                <a:effectLst/>
                <a:latin typeface="+mn-lt"/>
                <a:ea typeface="+mn-ea"/>
                <a:cs typeface="+mn-cs"/>
              </a:rPr>
              <a:t> F, </a:t>
            </a:r>
            <a:r>
              <a:rPr lang="en-US" sz="1200" kern="1200" dirty="0" err="1">
                <a:solidFill>
                  <a:schemeClr val="tx1"/>
                </a:solidFill>
                <a:effectLst/>
                <a:latin typeface="+mn-lt"/>
                <a:ea typeface="+mn-ea"/>
                <a:cs typeface="+mn-cs"/>
              </a:rPr>
              <a:t>Ewig</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Huchon</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Ieven</a:t>
            </a:r>
            <a:r>
              <a:rPr lang="en-US" sz="1200" kern="1200" dirty="0">
                <a:solidFill>
                  <a:schemeClr val="tx1"/>
                </a:solidFill>
                <a:effectLst/>
                <a:latin typeface="+mn-lt"/>
                <a:ea typeface="+mn-ea"/>
                <a:cs typeface="+mn-cs"/>
              </a:rPr>
              <a:t> M, Leven M, et al. Guidelines for the management of adult lower respiratory tract infections.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2005 Dec;26(6):1138–80.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484.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Moragas</a:t>
            </a:r>
            <a:r>
              <a:rPr lang="en-US" sz="1200" kern="1200" dirty="0">
                <a:solidFill>
                  <a:schemeClr val="tx1"/>
                </a:solidFill>
                <a:effectLst/>
                <a:latin typeface="+mn-lt"/>
                <a:ea typeface="+mn-ea"/>
                <a:cs typeface="+mn-cs"/>
              </a:rPr>
              <a:t> A, Hernández S, </a:t>
            </a:r>
            <a:r>
              <a:rPr lang="en-US" sz="1200" kern="1200" dirty="0" err="1">
                <a:solidFill>
                  <a:schemeClr val="tx1"/>
                </a:solidFill>
                <a:effectLst/>
                <a:latin typeface="+mn-lt"/>
                <a:ea typeface="+mn-ea"/>
                <a:cs typeface="+mn-cs"/>
              </a:rPr>
              <a:t>Bayona</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Llor</a:t>
            </a:r>
            <a:r>
              <a:rPr lang="en-US" sz="1200" kern="1200" dirty="0">
                <a:solidFill>
                  <a:schemeClr val="tx1"/>
                </a:solidFill>
                <a:effectLst/>
                <a:latin typeface="+mn-lt"/>
                <a:ea typeface="+mn-ea"/>
                <a:cs typeface="+mn-cs"/>
              </a:rPr>
              <a:t> C. Is it possible to identify exacerbations of mild to moderate COPD that do not require antibiotic treatment? Chest. 2013 Nov;144(5):1571–7.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485. 	</a:t>
            </a:r>
            <a:r>
              <a:rPr lang="en-US" sz="1200" kern="1200" dirty="0" err="1">
                <a:solidFill>
                  <a:schemeClr val="tx1"/>
                </a:solidFill>
                <a:effectLst/>
                <a:latin typeface="+mn-lt"/>
                <a:ea typeface="+mn-ea"/>
                <a:cs typeface="+mn-cs"/>
              </a:rPr>
              <a:t>Llor</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Moragas</a:t>
            </a:r>
            <a:r>
              <a:rPr lang="en-US" sz="1200" kern="1200" dirty="0">
                <a:solidFill>
                  <a:schemeClr val="tx1"/>
                </a:solidFill>
                <a:effectLst/>
                <a:latin typeface="+mn-lt"/>
                <a:ea typeface="+mn-ea"/>
                <a:cs typeface="+mn-cs"/>
              </a:rPr>
              <a:t> A, Hernández S, </a:t>
            </a:r>
            <a:r>
              <a:rPr lang="en-US" sz="1200" kern="1200" dirty="0" err="1">
                <a:solidFill>
                  <a:schemeClr val="tx1"/>
                </a:solidFill>
                <a:effectLst/>
                <a:latin typeface="+mn-lt"/>
                <a:ea typeface="+mn-ea"/>
                <a:cs typeface="+mn-cs"/>
              </a:rPr>
              <a:t>Bayona</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Efficacy of antibiotic therapy for acute exacerbations of mild to moderate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2012 Oct 15;186(8):716–23.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486. 	Coventry PA, Bower P, </a:t>
            </a:r>
            <a:r>
              <a:rPr lang="en-US" sz="1200" kern="1200" dirty="0" err="1">
                <a:solidFill>
                  <a:schemeClr val="tx1"/>
                </a:solidFill>
                <a:effectLst/>
                <a:latin typeface="+mn-lt"/>
                <a:ea typeface="+mn-ea"/>
                <a:cs typeface="+mn-cs"/>
              </a:rPr>
              <a:t>Keyworth</a:t>
            </a:r>
            <a:r>
              <a:rPr lang="en-US" sz="1200" kern="1200" dirty="0">
                <a:solidFill>
                  <a:schemeClr val="tx1"/>
                </a:solidFill>
                <a:effectLst/>
                <a:latin typeface="+mn-lt"/>
                <a:ea typeface="+mn-ea"/>
                <a:cs typeface="+mn-cs"/>
              </a:rPr>
              <a:t> C, Kenning C, </a:t>
            </a:r>
            <a:r>
              <a:rPr lang="en-US" sz="1200" kern="1200" dirty="0" err="1">
                <a:solidFill>
                  <a:schemeClr val="tx1"/>
                </a:solidFill>
                <a:effectLst/>
                <a:latin typeface="+mn-lt"/>
                <a:ea typeface="+mn-ea"/>
                <a:cs typeface="+mn-cs"/>
              </a:rPr>
              <a:t>Knopp</a:t>
            </a:r>
            <a:r>
              <a:rPr lang="en-US" sz="1200" kern="1200" dirty="0">
                <a:solidFill>
                  <a:schemeClr val="tx1"/>
                </a:solidFill>
                <a:effectLst/>
                <a:latin typeface="+mn-lt"/>
                <a:ea typeface="+mn-ea"/>
                <a:cs typeface="+mn-cs"/>
              </a:rPr>
              <a:t> J, Garrett C, et al. The effect of complex interventions on depression and anxiety in chronic obstructive pulmonary disease: systematic review and meta-analysis. Zhang XY, editor.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One. 2013 Apr 5;8(4):e60532.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487. 	Walters J, Wang W, Morley C, </a:t>
            </a:r>
            <a:r>
              <a:rPr lang="en-US" sz="1200" kern="1200" dirty="0" err="1">
                <a:solidFill>
                  <a:schemeClr val="tx1"/>
                </a:solidFill>
                <a:effectLst/>
                <a:latin typeface="+mn-lt"/>
                <a:ea typeface="+mn-ea"/>
                <a:cs typeface="+mn-cs"/>
              </a:rPr>
              <a:t>Soltani</a:t>
            </a:r>
            <a:r>
              <a:rPr lang="en-US" sz="1200" kern="1200" dirty="0">
                <a:solidFill>
                  <a:schemeClr val="tx1"/>
                </a:solidFill>
                <a:effectLst/>
                <a:latin typeface="+mn-lt"/>
                <a:ea typeface="+mn-ea"/>
                <a:cs typeface="+mn-cs"/>
              </a:rPr>
              <a:t> A. Different durations of corticosteroid therapy for exacerbations of chronic obstructive pulmonary disease ( Review ). 2012;(3).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488. 	de Jong YP, </a:t>
            </a:r>
            <a:r>
              <a:rPr lang="en-US" sz="1200" kern="1200" dirty="0" err="1">
                <a:solidFill>
                  <a:schemeClr val="tx1"/>
                </a:solidFill>
                <a:effectLst/>
                <a:latin typeface="+mn-lt"/>
                <a:ea typeface="+mn-ea"/>
                <a:cs typeface="+mn-cs"/>
              </a:rPr>
              <a:t>Uil</a:t>
            </a:r>
            <a:r>
              <a:rPr lang="en-US" sz="1200" kern="1200" dirty="0">
                <a:solidFill>
                  <a:schemeClr val="tx1"/>
                </a:solidFill>
                <a:effectLst/>
                <a:latin typeface="+mn-lt"/>
                <a:ea typeface="+mn-ea"/>
                <a:cs typeface="+mn-cs"/>
              </a:rPr>
              <a:t> SM, </a:t>
            </a:r>
            <a:r>
              <a:rPr lang="en-US" sz="1200" kern="1200" dirty="0" err="1">
                <a:solidFill>
                  <a:schemeClr val="tx1"/>
                </a:solidFill>
                <a:effectLst/>
                <a:latin typeface="+mn-lt"/>
                <a:ea typeface="+mn-ea"/>
                <a:cs typeface="+mn-cs"/>
              </a:rPr>
              <a:t>Grotjohan</a:t>
            </a:r>
            <a:r>
              <a:rPr lang="en-US" sz="1200" kern="1200" dirty="0">
                <a:solidFill>
                  <a:schemeClr val="tx1"/>
                </a:solidFill>
                <a:effectLst/>
                <a:latin typeface="+mn-lt"/>
                <a:ea typeface="+mn-ea"/>
                <a:cs typeface="+mn-cs"/>
              </a:rPr>
              <a:t> HP, </a:t>
            </a:r>
            <a:r>
              <a:rPr lang="en-US" sz="1200" kern="1200" dirty="0" err="1">
                <a:solidFill>
                  <a:schemeClr val="tx1"/>
                </a:solidFill>
                <a:effectLst/>
                <a:latin typeface="+mn-lt"/>
                <a:ea typeface="+mn-ea"/>
                <a:cs typeface="+mn-cs"/>
              </a:rPr>
              <a:t>Postma</a:t>
            </a:r>
            <a:r>
              <a:rPr lang="en-US" sz="1200" kern="1200" dirty="0">
                <a:solidFill>
                  <a:schemeClr val="tx1"/>
                </a:solidFill>
                <a:effectLst/>
                <a:latin typeface="+mn-lt"/>
                <a:ea typeface="+mn-ea"/>
                <a:cs typeface="+mn-cs"/>
              </a:rPr>
              <a:t> DS, </a:t>
            </a:r>
            <a:r>
              <a:rPr lang="en-US" sz="1200" kern="1200" dirty="0" err="1">
                <a:solidFill>
                  <a:schemeClr val="tx1"/>
                </a:solidFill>
                <a:effectLst/>
                <a:latin typeface="+mn-lt"/>
                <a:ea typeface="+mn-ea"/>
                <a:cs typeface="+mn-cs"/>
              </a:rPr>
              <a:t>Kerstjens</a:t>
            </a:r>
            <a:r>
              <a:rPr lang="en-US" sz="1200" kern="1200" dirty="0">
                <a:solidFill>
                  <a:schemeClr val="tx1"/>
                </a:solidFill>
                <a:effectLst/>
                <a:latin typeface="+mn-lt"/>
                <a:ea typeface="+mn-ea"/>
                <a:cs typeface="+mn-cs"/>
              </a:rPr>
              <a:t> H a M, van den Berg JWK. Oral or IV prednisolone in the treatment of COPD exacerbations: a randomized, controlled, double-blind study. Chest. 2007 Dec;132(6):1741–7.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489. 	</a:t>
            </a:r>
            <a:r>
              <a:rPr lang="en-US" sz="1200" kern="1200" dirty="0" err="1">
                <a:solidFill>
                  <a:schemeClr val="tx1"/>
                </a:solidFill>
                <a:effectLst/>
                <a:latin typeface="+mn-lt"/>
                <a:ea typeface="+mn-ea"/>
                <a:cs typeface="+mn-cs"/>
              </a:rPr>
              <a:t>Leuppi</a:t>
            </a:r>
            <a:r>
              <a:rPr lang="en-US" sz="1200" kern="1200" dirty="0">
                <a:solidFill>
                  <a:schemeClr val="tx1"/>
                </a:solidFill>
                <a:effectLst/>
                <a:latin typeface="+mn-lt"/>
                <a:ea typeface="+mn-ea"/>
                <a:cs typeface="+mn-cs"/>
              </a:rPr>
              <a:t> JD, </a:t>
            </a:r>
            <a:r>
              <a:rPr lang="en-US" sz="1200" kern="1200" dirty="0" err="1">
                <a:solidFill>
                  <a:schemeClr val="tx1"/>
                </a:solidFill>
                <a:effectLst/>
                <a:latin typeface="+mn-lt"/>
                <a:ea typeface="+mn-ea"/>
                <a:cs typeface="+mn-cs"/>
              </a:rPr>
              <a:t>Schuetz</a:t>
            </a:r>
            <a:r>
              <a:rPr lang="en-US" sz="1200" kern="1200" dirty="0">
                <a:solidFill>
                  <a:schemeClr val="tx1"/>
                </a:solidFill>
                <a:effectLst/>
                <a:latin typeface="+mn-lt"/>
                <a:ea typeface="+mn-ea"/>
                <a:cs typeface="+mn-cs"/>
              </a:rPr>
              <a:t> P, </a:t>
            </a:r>
            <a:r>
              <a:rPr lang="en-US" sz="1200" kern="1200" dirty="0" err="1">
                <a:solidFill>
                  <a:schemeClr val="tx1"/>
                </a:solidFill>
                <a:effectLst/>
                <a:latin typeface="+mn-lt"/>
                <a:ea typeface="+mn-ea"/>
                <a:cs typeface="+mn-cs"/>
              </a:rPr>
              <a:t>Bingisser</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Bodmer</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Briel</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Drescher</a:t>
            </a:r>
            <a:r>
              <a:rPr lang="en-US" sz="1200" kern="1200" dirty="0">
                <a:solidFill>
                  <a:schemeClr val="tx1"/>
                </a:solidFill>
                <a:effectLst/>
                <a:latin typeface="+mn-lt"/>
                <a:ea typeface="+mn-ea"/>
                <a:cs typeface="+mn-cs"/>
              </a:rPr>
              <a:t> T, et al. Short-term vs conventional glucocorticoid therapy in acute exacerbations of chronic obstructive pulmonary disease: the REDUCE randomized clinical trial. JAMA. 2013 Jun 5;309(21):2223–31.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490. 	Singh JM, </a:t>
            </a:r>
            <a:r>
              <a:rPr lang="en-US" sz="1200" kern="1200" dirty="0" err="1">
                <a:solidFill>
                  <a:schemeClr val="tx1"/>
                </a:solidFill>
                <a:effectLst/>
                <a:latin typeface="+mn-lt"/>
                <a:ea typeface="+mn-ea"/>
                <a:cs typeface="+mn-cs"/>
              </a:rPr>
              <a:t>Palda</a:t>
            </a:r>
            <a:r>
              <a:rPr lang="en-US" sz="1200" kern="1200" dirty="0">
                <a:solidFill>
                  <a:schemeClr val="tx1"/>
                </a:solidFill>
                <a:effectLst/>
                <a:latin typeface="+mn-lt"/>
                <a:ea typeface="+mn-ea"/>
                <a:cs typeface="+mn-cs"/>
              </a:rPr>
              <a:t> V a, </a:t>
            </a:r>
            <a:r>
              <a:rPr lang="en-US" sz="1200" kern="1200" dirty="0" err="1">
                <a:solidFill>
                  <a:schemeClr val="tx1"/>
                </a:solidFill>
                <a:effectLst/>
                <a:latin typeface="+mn-lt"/>
                <a:ea typeface="+mn-ea"/>
                <a:cs typeface="+mn-cs"/>
              </a:rPr>
              <a:t>Stanbrook</a:t>
            </a:r>
            <a:r>
              <a:rPr lang="en-US" sz="1200" kern="1200" dirty="0">
                <a:solidFill>
                  <a:schemeClr val="tx1"/>
                </a:solidFill>
                <a:effectLst/>
                <a:latin typeface="+mn-lt"/>
                <a:ea typeface="+mn-ea"/>
                <a:cs typeface="+mn-cs"/>
              </a:rPr>
              <a:t> MB, Chapman KR. Corticosteroid therapy for patients with acute exacerbations of chronic obstructive pulmonary disease: a systematic review. Arch Intern Med. 2013;162(22):2527–36.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491. 	Parker CM, </a:t>
            </a:r>
            <a:r>
              <a:rPr lang="en-US" sz="1200" kern="1200" dirty="0" err="1">
                <a:solidFill>
                  <a:schemeClr val="tx1"/>
                </a:solidFill>
                <a:effectLst/>
                <a:latin typeface="+mn-lt"/>
                <a:ea typeface="+mn-ea"/>
                <a:cs typeface="+mn-cs"/>
              </a:rPr>
              <a:t>Voduc</a:t>
            </a:r>
            <a:r>
              <a:rPr lang="en-US" sz="1200" kern="1200" dirty="0">
                <a:solidFill>
                  <a:schemeClr val="tx1"/>
                </a:solidFill>
                <a:effectLst/>
                <a:latin typeface="+mn-lt"/>
                <a:ea typeface="+mn-ea"/>
                <a:cs typeface="+mn-cs"/>
              </a:rPr>
              <a:t> N, Aaron SD, Webb KA, O’Donnell DE. Physiological changes during symptom recovery from moderate exacerbations of COPD.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2005 Sep;26(3):420–8.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492. 	</a:t>
            </a:r>
            <a:r>
              <a:rPr lang="en-US" sz="1200" kern="1200" dirty="0" err="1">
                <a:solidFill>
                  <a:schemeClr val="tx1"/>
                </a:solidFill>
                <a:effectLst/>
                <a:latin typeface="+mn-lt"/>
                <a:ea typeface="+mn-ea"/>
                <a:cs typeface="+mn-cs"/>
              </a:rPr>
              <a:t>Anzueto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Ewig</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Legnani</a:t>
            </a:r>
            <a:r>
              <a:rPr lang="en-US" sz="1200" kern="1200" dirty="0">
                <a:solidFill>
                  <a:schemeClr val="tx1"/>
                </a:solidFill>
                <a:effectLst/>
                <a:latin typeface="+mn-lt"/>
                <a:ea typeface="+mn-ea"/>
                <a:cs typeface="+mn-cs"/>
              </a:rPr>
              <a:t> D, </a:t>
            </a:r>
            <a:r>
              <a:rPr lang="en-US" sz="1200" kern="1200" dirty="0" err="1">
                <a:solidFill>
                  <a:schemeClr val="tx1"/>
                </a:solidFill>
                <a:effectLst/>
                <a:latin typeface="+mn-lt"/>
                <a:ea typeface="+mn-ea"/>
                <a:cs typeface="+mn-cs"/>
              </a:rPr>
              <a:t>Heldner</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Stauch</a:t>
            </a:r>
            <a:r>
              <a:rPr lang="en-US" sz="1200" kern="1200" dirty="0">
                <a:solidFill>
                  <a:schemeClr val="tx1"/>
                </a:solidFill>
                <a:effectLst/>
                <a:latin typeface="+mn-lt"/>
                <a:ea typeface="+mn-ea"/>
                <a:cs typeface="+mn-cs"/>
              </a:rPr>
              <a:t> K. Identifying patients at risk of late recovery (≥ 8 days) from acute exacerbation of chronic bronchitis and COPD. </a:t>
            </a:r>
            <a:r>
              <a:rPr lang="es-UY" sz="1200" kern="1200" dirty="0">
                <a:solidFill>
                  <a:schemeClr val="tx1"/>
                </a:solidFill>
                <a:effectLst/>
                <a:latin typeface="+mn-lt"/>
                <a:ea typeface="+mn-ea"/>
                <a:cs typeface="+mn-cs"/>
              </a:rPr>
              <a:t>Respir Med. 2012 Sep;106(9):1258–67.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493. 	Sala E, Alegre L, Carrera M, Ibars M, Orriols FJ, Blanco ML, et al. </a:t>
            </a:r>
            <a:r>
              <a:rPr lang="en-US" sz="1200" kern="1200" dirty="0">
                <a:solidFill>
                  <a:schemeClr val="tx1"/>
                </a:solidFill>
                <a:effectLst/>
                <a:latin typeface="+mn-lt"/>
                <a:ea typeface="+mn-ea"/>
                <a:cs typeface="+mn-cs"/>
              </a:rPr>
              <a:t>Supported discharge shortens hospital stay in patients hospitalized because of an exacerbation of COPD.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2001 Jun;17(6):1138–42.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494. 	Sin DD, Bell NR, </a:t>
            </a:r>
            <a:r>
              <a:rPr lang="en-US" sz="1200" kern="1200" dirty="0" err="1">
                <a:solidFill>
                  <a:schemeClr val="tx1"/>
                </a:solidFill>
                <a:effectLst/>
                <a:latin typeface="+mn-lt"/>
                <a:ea typeface="+mn-ea"/>
                <a:cs typeface="+mn-cs"/>
              </a:rPr>
              <a:t>Svenson</a:t>
            </a:r>
            <a:r>
              <a:rPr lang="en-US" sz="1200" kern="1200" dirty="0">
                <a:solidFill>
                  <a:schemeClr val="tx1"/>
                </a:solidFill>
                <a:effectLst/>
                <a:latin typeface="+mn-lt"/>
                <a:ea typeface="+mn-ea"/>
                <a:cs typeface="+mn-cs"/>
              </a:rPr>
              <a:t> LW, Man SFP. The impact of follow-up physician visits on emergency readmissions for patients with asthma and chronic obstructive pulmonary disease: a population-based study. </a:t>
            </a:r>
            <a:r>
              <a:rPr lang="es-UY" sz="1200" kern="1200" dirty="0">
                <a:solidFill>
                  <a:schemeClr val="tx1"/>
                </a:solidFill>
                <a:effectLst/>
                <a:latin typeface="+mn-lt"/>
                <a:ea typeface="+mn-ea"/>
                <a:cs typeface="+mn-cs"/>
              </a:rPr>
              <a:t>Am J Med. 2002 Mar 1;112(2):120–5.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495. 	Pérez-Trallero E, García-de-la-Fuente C, García-Rey C, Baquero F, Aguilar L, Dal-Ré R, et al. </a:t>
            </a:r>
            <a:r>
              <a:rPr lang="en-US" sz="1200" kern="1200" dirty="0">
                <a:solidFill>
                  <a:schemeClr val="tx1"/>
                </a:solidFill>
                <a:effectLst/>
                <a:latin typeface="+mn-lt"/>
                <a:ea typeface="+mn-ea"/>
                <a:cs typeface="+mn-cs"/>
              </a:rPr>
              <a:t>Geographical and ecological analysis of resistance, </a:t>
            </a:r>
            <a:r>
              <a:rPr lang="en-US" sz="1200" kern="1200" dirty="0" err="1">
                <a:solidFill>
                  <a:schemeClr val="tx1"/>
                </a:solidFill>
                <a:effectLst/>
                <a:latin typeface="+mn-lt"/>
                <a:ea typeface="+mn-ea"/>
                <a:cs typeface="+mn-cs"/>
              </a:rPr>
              <a:t>coresistance</a:t>
            </a:r>
            <a:r>
              <a:rPr lang="en-US" sz="1200" kern="1200" dirty="0">
                <a:solidFill>
                  <a:schemeClr val="tx1"/>
                </a:solidFill>
                <a:effectLst/>
                <a:latin typeface="+mn-lt"/>
                <a:ea typeface="+mn-ea"/>
                <a:cs typeface="+mn-cs"/>
              </a:rPr>
              <a:t>, and coupled resistance to antimicrobials in respiratory pathogenic bacteria in Spain. </a:t>
            </a:r>
            <a:r>
              <a:rPr lang="en-US" sz="1200" kern="1200" dirty="0" err="1">
                <a:solidFill>
                  <a:schemeClr val="tx1"/>
                </a:solidFill>
                <a:effectLst/>
                <a:latin typeface="+mn-lt"/>
                <a:ea typeface="+mn-ea"/>
                <a:cs typeface="+mn-cs"/>
              </a:rPr>
              <a:t>Antimicrob</a:t>
            </a:r>
            <a:r>
              <a:rPr lang="en-US" sz="1200" kern="1200" dirty="0">
                <a:solidFill>
                  <a:schemeClr val="tx1"/>
                </a:solidFill>
                <a:effectLst/>
                <a:latin typeface="+mn-lt"/>
                <a:ea typeface="+mn-ea"/>
                <a:cs typeface="+mn-cs"/>
              </a:rPr>
              <a:t> Agents </a:t>
            </a:r>
            <a:r>
              <a:rPr lang="en-US" sz="1200" kern="1200" dirty="0" err="1">
                <a:solidFill>
                  <a:schemeClr val="tx1"/>
                </a:solidFill>
                <a:effectLst/>
                <a:latin typeface="+mn-lt"/>
                <a:ea typeface="+mn-ea"/>
                <a:cs typeface="+mn-cs"/>
              </a:rPr>
              <a:t>Chemother</a:t>
            </a:r>
            <a:r>
              <a:rPr lang="en-US" sz="1200" kern="1200" dirty="0">
                <a:solidFill>
                  <a:schemeClr val="tx1"/>
                </a:solidFill>
                <a:effectLst/>
                <a:latin typeface="+mn-lt"/>
                <a:ea typeface="+mn-ea"/>
                <a:cs typeface="+mn-cs"/>
              </a:rPr>
              <a:t>. 2005 May;49(5):1965–72.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496. 	</a:t>
            </a:r>
            <a:r>
              <a:rPr lang="en-US" sz="1200" kern="1200" dirty="0" err="1">
                <a:solidFill>
                  <a:schemeClr val="tx1"/>
                </a:solidFill>
                <a:effectLst/>
                <a:latin typeface="+mn-lt"/>
                <a:ea typeface="+mn-ea"/>
                <a:cs typeface="+mn-cs"/>
              </a:rPr>
              <a:t>Cazzola</a:t>
            </a:r>
            <a:r>
              <a:rPr lang="en-US" sz="1200" kern="1200" dirty="0">
                <a:solidFill>
                  <a:schemeClr val="tx1"/>
                </a:solidFill>
                <a:effectLst/>
                <a:latin typeface="+mn-lt"/>
                <a:ea typeface="+mn-ea"/>
                <a:cs typeface="+mn-cs"/>
              </a:rPr>
              <a:t> M, Matera MG. Long-acting beta(2) agonists as potential option in the treatment of acute exacerbations of COPD.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Pharmacol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Ther</a:t>
            </a:r>
            <a:r>
              <a:rPr lang="en-US" sz="1200" kern="1200" dirty="0">
                <a:solidFill>
                  <a:schemeClr val="tx1"/>
                </a:solidFill>
                <a:effectLst/>
                <a:latin typeface="+mn-lt"/>
                <a:ea typeface="+mn-ea"/>
                <a:cs typeface="+mn-cs"/>
              </a:rPr>
              <a:t>. 2003 Aug;16(4):197–201.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497. 	Di Marco F, </a:t>
            </a:r>
            <a:r>
              <a:rPr lang="en-US" sz="1200" kern="1200" dirty="0" err="1">
                <a:solidFill>
                  <a:schemeClr val="tx1"/>
                </a:solidFill>
                <a:effectLst/>
                <a:latin typeface="+mn-lt"/>
                <a:ea typeface="+mn-ea"/>
                <a:cs typeface="+mn-cs"/>
              </a:rPr>
              <a:t>Verga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Santus</a:t>
            </a:r>
            <a:r>
              <a:rPr lang="en-US" sz="1200" kern="1200" dirty="0">
                <a:solidFill>
                  <a:schemeClr val="tx1"/>
                </a:solidFill>
                <a:effectLst/>
                <a:latin typeface="+mn-lt"/>
                <a:ea typeface="+mn-ea"/>
                <a:cs typeface="+mn-cs"/>
              </a:rPr>
              <a:t> P, Morelli N, </a:t>
            </a:r>
            <a:r>
              <a:rPr lang="en-US" sz="1200" kern="1200" dirty="0" err="1">
                <a:solidFill>
                  <a:schemeClr val="tx1"/>
                </a:solidFill>
                <a:effectLst/>
                <a:latin typeface="+mn-lt"/>
                <a:ea typeface="+mn-ea"/>
                <a:cs typeface="+mn-cs"/>
              </a:rPr>
              <a:t>Cazzola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Centanni</a:t>
            </a:r>
            <a:r>
              <a:rPr lang="en-US" sz="1200" kern="1200" dirty="0">
                <a:solidFill>
                  <a:schemeClr val="tx1"/>
                </a:solidFill>
                <a:effectLst/>
                <a:latin typeface="+mn-lt"/>
                <a:ea typeface="+mn-ea"/>
                <a:cs typeface="+mn-cs"/>
              </a:rPr>
              <a:t> S. Effect of formoterol, tiotropium, and their combination in patients with acute exacerbation of chronic obstructive pulmonary disease: a pilot study.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2006 Nov;100(11):1925–32.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498. 	</a:t>
            </a:r>
            <a:r>
              <a:rPr lang="en-US" sz="1200" kern="1200" dirty="0" err="1">
                <a:solidFill>
                  <a:schemeClr val="tx1"/>
                </a:solidFill>
                <a:effectLst/>
                <a:latin typeface="+mn-lt"/>
                <a:ea typeface="+mn-ea"/>
                <a:cs typeface="+mn-cs"/>
              </a:rPr>
              <a:t>Drescher</a:t>
            </a:r>
            <a:r>
              <a:rPr lang="en-US" sz="1200" kern="1200" dirty="0">
                <a:solidFill>
                  <a:schemeClr val="tx1"/>
                </a:solidFill>
                <a:effectLst/>
                <a:latin typeface="+mn-lt"/>
                <a:ea typeface="+mn-ea"/>
                <a:cs typeface="+mn-cs"/>
              </a:rPr>
              <a:t> GS, </a:t>
            </a:r>
            <a:r>
              <a:rPr lang="en-US" sz="1200" kern="1200" dirty="0" err="1">
                <a:solidFill>
                  <a:schemeClr val="tx1"/>
                </a:solidFill>
                <a:effectLst/>
                <a:latin typeface="+mn-lt"/>
                <a:ea typeface="+mn-ea"/>
                <a:cs typeface="+mn-cs"/>
              </a:rPr>
              <a:t>Carnathan</a:t>
            </a:r>
            <a:r>
              <a:rPr lang="en-US" sz="1200" kern="1200" dirty="0">
                <a:solidFill>
                  <a:schemeClr val="tx1"/>
                </a:solidFill>
                <a:effectLst/>
                <a:latin typeface="+mn-lt"/>
                <a:ea typeface="+mn-ea"/>
                <a:cs typeface="+mn-cs"/>
              </a:rPr>
              <a:t> BJ, Imus S, </a:t>
            </a:r>
            <a:r>
              <a:rPr lang="en-US" sz="1200" kern="1200" dirty="0" err="1">
                <a:solidFill>
                  <a:schemeClr val="tx1"/>
                </a:solidFill>
                <a:effectLst/>
                <a:latin typeface="+mn-lt"/>
                <a:ea typeface="+mn-ea"/>
                <a:cs typeface="+mn-cs"/>
              </a:rPr>
              <a:t>Colice</a:t>
            </a:r>
            <a:r>
              <a:rPr lang="en-US" sz="1200" kern="1200" dirty="0">
                <a:solidFill>
                  <a:schemeClr val="tx1"/>
                </a:solidFill>
                <a:effectLst/>
                <a:latin typeface="+mn-lt"/>
                <a:ea typeface="+mn-ea"/>
                <a:cs typeface="+mn-cs"/>
              </a:rPr>
              <a:t> GL. Incorporating tiotropium into a respiratory therapist-directed bronchodilator protocol for managing in-patients with COPD exacerbations decreases bronchodilator costs.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Care. 2008 Dec;53(12):1678–84.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499. 	</a:t>
            </a:r>
            <a:r>
              <a:rPr lang="en-US" sz="1200" kern="1200" dirty="0" err="1">
                <a:solidFill>
                  <a:schemeClr val="tx1"/>
                </a:solidFill>
                <a:effectLst/>
                <a:latin typeface="+mn-lt"/>
                <a:ea typeface="+mn-ea"/>
                <a:cs typeface="+mn-cs"/>
              </a:rPr>
              <a:t>Segreti</a:t>
            </a:r>
            <a:r>
              <a:rPr lang="en-US" sz="1200" kern="1200" dirty="0">
                <a:solidFill>
                  <a:schemeClr val="tx1"/>
                </a:solidFill>
                <a:effectLst/>
                <a:latin typeface="+mn-lt"/>
                <a:ea typeface="+mn-ea"/>
                <a:cs typeface="+mn-cs"/>
              </a:rPr>
              <a:t> A, Fiori E, </a:t>
            </a:r>
            <a:r>
              <a:rPr lang="en-US" sz="1200" kern="1200" dirty="0" err="1">
                <a:solidFill>
                  <a:schemeClr val="tx1"/>
                </a:solidFill>
                <a:effectLst/>
                <a:latin typeface="+mn-lt"/>
                <a:ea typeface="+mn-ea"/>
                <a:cs typeface="+mn-cs"/>
              </a:rPr>
              <a:t>Calzetta</a:t>
            </a:r>
            <a:r>
              <a:rPr lang="en-US" sz="1200" kern="1200" dirty="0">
                <a:solidFill>
                  <a:schemeClr val="tx1"/>
                </a:solidFill>
                <a:effectLst/>
                <a:latin typeface="+mn-lt"/>
                <a:ea typeface="+mn-ea"/>
                <a:cs typeface="+mn-cs"/>
              </a:rPr>
              <a:t> L, Sabatini M, </a:t>
            </a:r>
            <a:r>
              <a:rPr lang="en-US" sz="1200" kern="1200" dirty="0" err="1">
                <a:solidFill>
                  <a:schemeClr val="tx1"/>
                </a:solidFill>
                <a:effectLst/>
                <a:latin typeface="+mn-lt"/>
                <a:ea typeface="+mn-ea"/>
                <a:cs typeface="+mn-cs"/>
              </a:rPr>
              <a:t>Segreti</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Rogliani</a:t>
            </a:r>
            <a:r>
              <a:rPr lang="en-US" sz="1200" kern="1200" dirty="0">
                <a:solidFill>
                  <a:schemeClr val="tx1"/>
                </a:solidFill>
                <a:effectLst/>
                <a:latin typeface="+mn-lt"/>
                <a:ea typeface="+mn-ea"/>
                <a:cs typeface="+mn-cs"/>
              </a:rPr>
              <a:t> P, et al. The effect of </a:t>
            </a:r>
            <a:r>
              <a:rPr lang="en-US" sz="1200" kern="1200" dirty="0" err="1">
                <a:solidFill>
                  <a:schemeClr val="tx1"/>
                </a:solidFill>
                <a:effectLst/>
                <a:latin typeface="+mn-lt"/>
                <a:ea typeface="+mn-ea"/>
                <a:cs typeface="+mn-cs"/>
              </a:rPr>
              <a:t>indacaterol</a:t>
            </a:r>
            <a:r>
              <a:rPr lang="en-US" sz="1200" kern="1200" dirty="0">
                <a:solidFill>
                  <a:schemeClr val="tx1"/>
                </a:solidFill>
                <a:effectLst/>
                <a:latin typeface="+mn-lt"/>
                <a:ea typeface="+mn-ea"/>
                <a:cs typeface="+mn-cs"/>
              </a:rPr>
              <a:t> during an acute exacerbation of COPD.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Pharmacol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Ther</a:t>
            </a:r>
            <a:r>
              <a:rPr lang="en-US" sz="1200" kern="1200" dirty="0">
                <a:solidFill>
                  <a:schemeClr val="tx1"/>
                </a:solidFill>
                <a:effectLst/>
                <a:latin typeface="+mn-lt"/>
                <a:ea typeface="+mn-ea"/>
                <a:cs typeface="+mn-cs"/>
              </a:rPr>
              <a:t>. 2013 Dec;26(6):630–4.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500. 	Amin AN, </a:t>
            </a:r>
            <a:r>
              <a:rPr lang="en-US" sz="1200" kern="1200" dirty="0" err="1">
                <a:solidFill>
                  <a:schemeClr val="tx1"/>
                </a:solidFill>
                <a:effectLst/>
                <a:latin typeface="+mn-lt"/>
                <a:ea typeface="+mn-ea"/>
                <a:cs typeface="+mn-cs"/>
              </a:rPr>
              <a:t>Bollu</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Stensland</a:t>
            </a:r>
            <a:r>
              <a:rPr lang="en-US" sz="1200" kern="1200" dirty="0">
                <a:solidFill>
                  <a:schemeClr val="tx1"/>
                </a:solidFill>
                <a:effectLst/>
                <a:latin typeface="+mn-lt"/>
                <a:ea typeface="+mn-ea"/>
                <a:cs typeface="+mn-cs"/>
              </a:rPr>
              <a:t> MD, </a:t>
            </a:r>
            <a:r>
              <a:rPr lang="en-US" sz="1200" kern="1200" dirty="0" err="1">
                <a:solidFill>
                  <a:schemeClr val="tx1"/>
                </a:solidFill>
                <a:effectLst/>
                <a:latin typeface="+mn-lt"/>
                <a:ea typeface="+mn-ea"/>
                <a:cs typeface="+mn-cs"/>
              </a:rPr>
              <a:t>Netzer</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Ganapathy</a:t>
            </a:r>
            <a:r>
              <a:rPr lang="en-US" sz="1200" kern="1200" dirty="0">
                <a:solidFill>
                  <a:schemeClr val="tx1"/>
                </a:solidFill>
                <a:effectLst/>
                <a:latin typeface="+mn-lt"/>
                <a:ea typeface="+mn-ea"/>
                <a:cs typeface="+mn-cs"/>
              </a:rPr>
              <a:t> V. Treatment patterns for patients hospitalized with chronic obstructive pulmonary disease. Am J Health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Pharm. 2018 Mar 15;75(6):359–66.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501. 	van Geffen WH, </a:t>
            </a:r>
            <a:r>
              <a:rPr lang="en-US" sz="1200" kern="1200" dirty="0" err="1">
                <a:solidFill>
                  <a:schemeClr val="tx1"/>
                </a:solidFill>
                <a:effectLst/>
                <a:latin typeface="+mn-lt"/>
                <a:ea typeface="+mn-ea"/>
                <a:cs typeface="+mn-cs"/>
              </a:rPr>
              <a:t>Douma</a:t>
            </a:r>
            <a:r>
              <a:rPr lang="en-US" sz="1200" kern="1200" dirty="0">
                <a:solidFill>
                  <a:schemeClr val="tx1"/>
                </a:solidFill>
                <a:effectLst/>
                <a:latin typeface="+mn-lt"/>
                <a:ea typeface="+mn-ea"/>
                <a:cs typeface="+mn-cs"/>
              </a:rPr>
              <a:t> WR, </a:t>
            </a:r>
            <a:r>
              <a:rPr lang="en-US" sz="1200" kern="1200" dirty="0" err="1">
                <a:solidFill>
                  <a:schemeClr val="tx1"/>
                </a:solidFill>
                <a:effectLst/>
                <a:latin typeface="+mn-lt"/>
                <a:ea typeface="+mn-ea"/>
                <a:cs typeface="+mn-cs"/>
              </a:rPr>
              <a:t>Slebos</a:t>
            </a:r>
            <a:r>
              <a:rPr lang="en-US" sz="1200" kern="1200" dirty="0">
                <a:solidFill>
                  <a:schemeClr val="tx1"/>
                </a:solidFill>
                <a:effectLst/>
                <a:latin typeface="+mn-lt"/>
                <a:ea typeface="+mn-ea"/>
                <a:cs typeface="+mn-cs"/>
              </a:rPr>
              <a:t> DJ, </a:t>
            </a:r>
            <a:r>
              <a:rPr lang="en-US" sz="1200" kern="1200" dirty="0" err="1">
                <a:solidFill>
                  <a:schemeClr val="tx1"/>
                </a:solidFill>
                <a:effectLst/>
                <a:latin typeface="+mn-lt"/>
                <a:ea typeface="+mn-ea"/>
                <a:cs typeface="+mn-cs"/>
              </a:rPr>
              <a:t>Kerstjens</a:t>
            </a:r>
            <a:r>
              <a:rPr lang="en-US" sz="1200" kern="1200" dirty="0">
                <a:solidFill>
                  <a:schemeClr val="tx1"/>
                </a:solidFill>
                <a:effectLst/>
                <a:latin typeface="+mn-lt"/>
                <a:ea typeface="+mn-ea"/>
                <a:cs typeface="+mn-cs"/>
              </a:rPr>
              <a:t> HAM. Bronchodilators delivered by </a:t>
            </a:r>
            <a:r>
              <a:rPr lang="en-US" sz="1200" kern="1200" dirty="0" err="1">
                <a:solidFill>
                  <a:schemeClr val="tx1"/>
                </a:solidFill>
                <a:effectLst/>
                <a:latin typeface="+mn-lt"/>
                <a:ea typeface="+mn-ea"/>
                <a:cs typeface="+mn-cs"/>
              </a:rPr>
              <a:t>nebuliser</a:t>
            </a:r>
            <a:r>
              <a:rPr lang="en-US" sz="1200" kern="1200" dirty="0">
                <a:solidFill>
                  <a:schemeClr val="tx1"/>
                </a:solidFill>
                <a:effectLst/>
                <a:latin typeface="+mn-lt"/>
                <a:ea typeface="+mn-ea"/>
                <a:cs typeface="+mn-cs"/>
              </a:rPr>
              <a:t> versus </a:t>
            </a:r>
            <a:r>
              <a:rPr lang="en-US" sz="1200" kern="1200" dirty="0" err="1">
                <a:solidFill>
                  <a:schemeClr val="tx1"/>
                </a:solidFill>
                <a:effectLst/>
                <a:latin typeface="+mn-lt"/>
                <a:ea typeface="+mn-ea"/>
                <a:cs typeface="+mn-cs"/>
              </a:rPr>
              <a:t>pMDI</a:t>
            </a:r>
            <a:r>
              <a:rPr lang="en-US" sz="1200" kern="1200" dirty="0">
                <a:solidFill>
                  <a:schemeClr val="tx1"/>
                </a:solidFill>
                <a:effectLst/>
                <a:latin typeface="+mn-lt"/>
                <a:ea typeface="+mn-ea"/>
                <a:cs typeface="+mn-cs"/>
              </a:rPr>
              <a:t> with spacer or DPI for exacerbations of COPD.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2016 Aug 29;(8):CD011826.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502. 	</a:t>
            </a:r>
            <a:r>
              <a:rPr lang="en-US" sz="1200" kern="1200" dirty="0" err="1">
                <a:solidFill>
                  <a:schemeClr val="tx1"/>
                </a:solidFill>
                <a:effectLst/>
                <a:latin typeface="+mn-lt"/>
                <a:ea typeface="+mn-ea"/>
                <a:cs typeface="+mn-cs"/>
              </a:rPr>
              <a:t>Dj</a:t>
            </a:r>
            <a:r>
              <a:rPr lang="en-US" sz="1200" kern="1200" dirty="0">
                <a:solidFill>
                  <a:schemeClr val="tx1"/>
                </a:solidFill>
                <a:effectLst/>
                <a:latin typeface="+mn-lt"/>
                <a:ea typeface="+mn-ea"/>
                <a:cs typeface="+mn-cs"/>
              </a:rPr>
              <a:t> V, Jarrett H, Ca S, Ma P. Antibiotics for exacerbations of chronic obstructive pulmonary disease ( Review ). 2012;(12).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503. 	</a:t>
            </a:r>
            <a:r>
              <a:rPr lang="en-US" sz="1200" kern="1200" dirty="0" err="1">
                <a:solidFill>
                  <a:schemeClr val="tx1"/>
                </a:solidFill>
                <a:effectLst/>
                <a:latin typeface="+mn-lt"/>
                <a:ea typeface="+mn-ea"/>
                <a:cs typeface="+mn-cs"/>
              </a:rPr>
              <a:t>Stolbrink</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Amiry</a:t>
            </a:r>
            <a:r>
              <a:rPr lang="en-US" sz="1200" kern="1200" dirty="0">
                <a:solidFill>
                  <a:schemeClr val="tx1"/>
                </a:solidFill>
                <a:effectLst/>
                <a:latin typeface="+mn-lt"/>
                <a:ea typeface="+mn-ea"/>
                <a:cs typeface="+mn-cs"/>
              </a:rPr>
              <a:t> J, Blakey JD. Does antibiotic treatment duration affect the outcomes of exacerbations of asthma and COPD? </a:t>
            </a:r>
            <a:r>
              <a:rPr lang="es-UY" sz="1200" kern="1200" dirty="0">
                <a:solidFill>
                  <a:schemeClr val="tx1"/>
                </a:solidFill>
                <a:effectLst/>
                <a:latin typeface="+mn-lt"/>
                <a:ea typeface="+mn-ea"/>
                <a:cs typeface="+mn-cs"/>
              </a:rPr>
              <a:t>A systematic review. Chron Respir Dis. 2018 Aug 12;15(3):225–40.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504. 	Miravitlles M, Monsó E, Mensa J, Aguarón Pérez J, Barberán J, Bárcena Caamaño M, et al. </a:t>
            </a:r>
            <a:r>
              <a:rPr lang="en-US" sz="1200" kern="1200" dirty="0">
                <a:solidFill>
                  <a:schemeClr val="tx1"/>
                </a:solidFill>
                <a:effectLst/>
                <a:latin typeface="+mn-lt"/>
                <a:ea typeface="+mn-ea"/>
                <a:cs typeface="+mn-cs"/>
              </a:rPr>
              <a:t>[Antimicrobial treatment of exacerbation in chronic obstructive pulmonary disease: 2007 consensus statement]. Arch </a:t>
            </a:r>
            <a:r>
              <a:rPr lang="en-US" sz="1200" kern="1200" dirty="0" err="1">
                <a:solidFill>
                  <a:schemeClr val="tx1"/>
                </a:solidFill>
                <a:effectLst/>
                <a:latin typeface="+mn-lt"/>
                <a:ea typeface="+mn-ea"/>
                <a:cs typeface="+mn-cs"/>
              </a:rPr>
              <a:t>Bronconeumol</a:t>
            </a:r>
            <a:r>
              <a:rPr lang="en-US" sz="1200" kern="1200" dirty="0">
                <a:solidFill>
                  <a:schemeClr val="tx1"/>
                </a:solidFill>
                <a:effectLst/>
                <a:latin typeface="+mn-lt"/>
                <a:ea typeface="+mn-ea"/>
                <a:cs typeface="+mn-cs"/>
              </a:rPr>
              <a:t>. 2008 Mar;44(2):100–8.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505. 	Aaron SD, </a:t>
            </a:r>
            <a:r>
              <a:rPr lang="en-US" sz="1200" kern="1200" dirty="0" err="1">
                <a:solidFill>
                  <a:schemeClr val="tx1"/>
                </a:solidFill>
                <a:effectLst/>
                <a:latin typeface="+mn-lt"/>
                <a:ea typeface="+mn-ea"/>
                <a:cs typeface="+mn-cs"/>
              </a:rPr>
              <a:t>Vandemheen</a:t>
            </a:r>
            <a:r>
              <a:rPr lang="en-US" sz="1200" kern="1200" dirty="0">
                <a:solidFill>
                  <a:schemeClr val="tx1"/>
                </a:solidFill>
                <a:effectLst/>
                <a:latin typeface="+mn-lt"/>
                <a:ea typeface="+mn-ea"/>
                <a:cs typeface="+mn-cs"/>
              </a:rPr>
              <a:t> KL, Hebert P, Dales R, </a:t>
            </a:r>
            <a:r>
              <a:rPr lang="en-US" sz="1200" kern="1200" dirty="0" err="1">
                <a:solidFill>
                  <a:schemeClr val="tx1"/>
                </a:solidFill>
                <a:effectLst/>
                <a:latin typeface="+mn-lt"/>
                <a:ea typeface="+mn-ea"/>
                <a:cs typeface="+mn-cs"/>
              </a:rPr>
              <a:t>Stiell</a:t>
            </a:r>
            <a:r>
              <a:rPr lang="en-US" sz="1200" kern="1200" dirty="0">
                <a:solidFill>
                  <a:schemeClr val="tx1"/>
                </a:solidFill>
                <a:effectLst/>
                <a:latin typeface="+mn-lt"/>
                <a:ea typeface="+mn-ea"/>
                <a:cs typeface="+mn-cs"/>
              </a:rPr>
              <a:t> IG, Ahuja J, et al. Outpatient oral prednisone after emergency treatment of chronic obstructive pulmonary disease.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2003 Jun 26;348(26):2618–25.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506. 	</a:t>
            </a:r>
            <a:r>
              <a:rPr lang="en-US" sz="1200" kern="1200" dirty="0" err="1">
                <a:solidFill>
                  <a:schemeClr val="tx1"/>
                </a:solidFill>
                <a:effectLst/>
                <a:latin typeface="+mn-lt"/>
                <a:ea typeface="+mn-ea"/>
                <a:cs typeface="+mn-cs"/>
              </a:rPr>
              <a:t>Alía</a:t>
            </a:r>
            <a:r>
              <a:rPr lang="en-US" sz="1200" kern="1200" dirty="0">
                <a:solidFill>
                  <a:schemeClr val="tx1"/>
                </a:solidFill>
                <a:effectLst/>
                <a:latin typeface="+mn-lt"/>
                <a:ea typeface="+mn-ea"/>
                <a:cs typeface="+mn-cs"/>
              </a:rPr>
              <a:t> I. Efficacy of Corticosteroid Therapy in Patients With an Acute Exacerbation of Chronic Obstructive Pulmonary Disease Receiving </a:t>
            </a:r>
            <a:r>
              <a:rPr lang="en-US" sz="1200" kern="1200" dirty="0" err="1">
                <a:solidFill>
                  <a:schemeClr val="tx1"/>
                </a:solidFill>
                <a:effectLst/>
                <a:latin typeface="+mn-lt"/>
                <a:ea typeface="+mn-ea"/>
                <a:cs typeface="+mn-cs"/>
              </a:rPr>
              <a:t>Ventilatory</a:t>
            </a:r>
            <a:r>
              <a:rPr lang="en-US" sz="1200" kern="1200" dirty="0">
                <a:solidFill>
                  <a:schemeClr val="tx1"/>
                </a:solidFill>
                <a:effectLst/>
                <a:latin typeface="+mn-lt"/>
                <a:ea typeface="+mn-ea"/>
                <a:cs typeface="+mn-cs"/>
              </a:rPr>
              <a:t> Support. Arch Intern Med. 2011 Nov 28;171(21):1939.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507. 	</a:t>
            </a:r>
            <a:r>
              <a:rPr lang="en-US" sz="1200" kern="1200" dirty="0" err="1">
                <a:solidFill>
                  <a:schemeClr val="tx1"/>
                </a:solidFill>
                <a:effectLst/>
                <a:latin typeface="+mn-lt"/>
                <a:ea typeface="+mn-ea"/>
                <a:cs typeface="+mn-cs"/>
              </a:rPr>
              <a:t>Abroug</a:t>
            </a:r>
            <a:r>
              <a:rPr lang="en-US" sz="1200" kern="1200" dirty="0">
                <a:solidFill>
                  <a:schemeClr val="tx1"/>
                </a:solidFill>
                <a:effectLst/>
                <a:latin typeface="+mn-lt"/>
                <a:ea typeface="+mn-ea"/>
                <a:cs typeface="+mn-cs"/>
              </a:rPr>
              <a:t> F, </a:t>
            </a:r>
            <a:r>
              <a:rPr lang="en-US" sz="1200" kern="1200" dirty="0" err="1">
                <a:solidFill>
                  <a:schemeClr val="tx1"/>
                </a:solidFill>
                <a:effectLst/>
                <a:latin typeface="+mn-lt"/>
                <a:ea typeface="+mn-ea"/>
                <a:cs typeface="+mn-cs"/>
              </a:rPr>
              <a:t>Ouanes-Besbes</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Fkih-Hassen</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Ouanes</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Ayed</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Dachraoui</a:t>
            </a:r>
            <a:r>
              <a:rPr lang="en-US" sz="1200" kern="1200" dirty="0">
                <a:solidFill>
                  <a:schemeClr val="tx1"/>
                </a:solidFill>
                <a:effectLst/>
                <a:latin typeface="+mn-lt"/>
                <a:ea typeface="+mn-ea"/>
                <a:cs typeface="+mn-cs"/>
              </a:rPr>
              <a:t> F, et al. Prednisone in COPD exacerbation requiring </a:t>
            </a:r>
            <a:r>
              <a:rPr lang="en-US" sz="1200" kern="1200" dirty="0" err="1">
                <a:solidFill>
                  <a:schemeClr val="tx1"/>
                </a:solidFill>
                <a:effectLst/>
                <a:latin typeface="+mn-lt"/>
                <a:ea typeface="+mn-ea"/>
                <a:cs typeface="+mn-cs"/>
              </a:rPr>
              <a:t>ventilatory</a:t>
            </a:r>
            <a:r>
              <a:rPr lang="en-US" sz="1200" kern="1200" dirty="0">
                <a:solidFill>
                  <a:schemeClr val="tx1"/>
                </a:solidFill>
                <a:effectLst/>
                <a:latin typeface="+mn-lt"/>
                <a:ea typeface="+mn-ea"/>
                <a:cs typeface="+mn-cs"/>
              </a:rPr>
              <a:t> support: an open-label </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 evaluation.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2014 Mar 1;43(3):717–24.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508. 	Walters JA, Tan DJ, White CJ, Wood-Baker R. Different durations of corticosteroid therapy for exacerbations of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2018 Mar 19;3:CD006897.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509. 	Walters J, Gibson PG, </a:t>
            </a:r>
            <a:r>
              <a:rPr lang="en-US" sz="1200" kern="1200" dirty="0" err="1">
                <a:solidFill>
                  <a:schemeClr val="tx1"/>
                </a:solidFill>
                <a:effectLst/>
                <a:latin typeface="+mn-lt"/>
                <a:ea typeface="+mn-ea"/>
                <a:cs typeface="+mn-cs"/>
              </a:rPr>
              <a:t>Hannay</a:t>
            </a:r>
            <a:r>
              <a:rPr lang="en-US" sz="1200" kern="1200" dirty="0">
                <a:solidFill>
                  <a:schemeClr val="tx1"/>
                </a:solidFill>
                <a:effectLst/>
                <a:latin typeface="+mn-lt"/>
                <a:ea typeface="+mn-ea"/>
                <a:cs typeface="+mn-cs"/>
              </a:rPr>
              <a:t> M, Walters E. Systemic corticosteroids for acute exacerbations of chronic obstructive pulmonary disease ( Review ). </a:t>
            </a:r>
            <a:r>
              <a:rPr lang="en-GB" sz="1200" kern="1200" dirty="0">
                <a:solidFill>
                  <a:schemeClr val="tx1"/>
                </a:solidFill>
                <a:effectLst/>
                <a:latin typeface="+mn-lt"/>
                <a:ea typeface="+mn-ea"/>
                <a:cs typeface="+mn-cs"/>
              </a:rPr>
              <a:t>2009;(1):CD001288 </a:t>
            </a:r>
            <a:endParaRPr lang="es-ES_trad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510. 	</a:t>
            </a:r>
            <a:r>
              <a:rPr lang="en-GB" sz="1200" kern="1200" dirty="0" err="1">
                <a:solidFill>
                  <a:schemeClr val="tx1"/>
                </a:solidFill>
                <a:effectLst/>
                <a:latin typeface="+mn-lt"/>
                <a:ea typeface="+mn-ea"/>
                <a:cs typeface="+mn-cs"/>
              </a:rPr>
              <a:t>Ceviker</a:t>
            </a:r>
            <a:r>
              <a:rPr lang="en-GB" sz="1200" kern="1200" dirty="0">
                <a:solidFill>
                  <a:schemeClr val="tx1"/>
                </a:solidFill>
                <a:effectLst/>
                <a:latin typeface="+mn-lt"/>
                <a:ea typeface="+mn-ea"/>
                <a:cs typeface="+mn-cs"/>
              </a:rPr>
              <a:t> Y, </a:t>
            </a:r>
            <a:r>
              <a:rPr lang="en-GB" sz="1200" kern="1200" dirty="0" err="1">
                <a:solidFill>
                  <a:schemeClr val="tx1"/>
                </a:solidFill>
                <a:effectLst/>
                <a:latin typeface="+mn-lt"/>
                <a:ea typeface="+mn-ea"/>
                <a:cs typeface="+mn-cs"/>
              </a:rPr>
              <a:t>Sayiner</a:t>
            </a:r>
            <a:r>
              <a:rPr lang="en-GB" sz="1200" kern="1200" dirty="0">
                <a:solidFill>
                  <a:schemeClr val="tx1"/>
                </a:solidFill>
                <a:effectLst/>
                <a:latin typeface="+mn-lt"/>
                <a:ea typeface="+mn-ea"/>
                <a:cs typeface="+mn-cs"/>
              </a:rPr>
              <a:t> A. Comparison of two systemic steroid regimens for the treatment of COPD exacerbations. </a:t>
            </a:r>
            <a:r>
              <a:rPr lang="en-GB" sz="1200" kern="1200" dirty="0" err="1">
                <a:solidFill>
                  <a:schemeClr val="tx1"/>
                </a:solidFill>
                <a:effectLst/>
                <a:latin typeface="+mn-lt"/>
                <a:ea typeface="+mn-ea"/>
                <a:cs typeface="+mn-cs"/>
              </a:rPr>
              <a:t>Pulm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Pharmacol</a:t>
            </a:r>
            <a:r>
              <a:rPr lang="en-GB"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Ther</a:t>
            </a:r>
            <a:r>
              <a:rPr lang="en-US" sz="1200" kern="1200" dirty="0">
                <a:solidFill>
                  <a:schemeClr val="tx1"/>
                </a:solidFill>
                <a:effectLst/>
                <a:latin typeface="+mn-lt"/>
                <a:ea typeface="+mn-ea"/>
                <a:cs typeface="+mn-cs"/>
              </a:rPr>
              <a:t>. 2014 Apr;27(2):179–83.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511. 	</a:t>
            </a:r>
            <a:r>
              <a:rPr lang="en-US" sz="1200" kern="1200" dirty="0" err="1">
                <a:solidFill>
                  <a:schemeClr val="tx1"/>
                </a:solidFill>
                <a:effectLst/>
                <a:latin typeface="+mn-lt"/>
                <a:ea typeface="+mn-ea"/>
                <a:cs typeface="+mn-cs"/>
              </a:rPr>
              <a:t>Maltais</a:t>
            </a:r>
            <a:r>
              <a:rPr lang="en-US" sz="1200" kern="1200" dirty="0">
                <a:solidFill>
                  <a:schemeClr val="tx1"/>
                </a:solidFill>
                <a:effectLst/>
                <a:latin typeface="+mn-lt"/>
                <a:ea typeface="+mn-ea"/>
                <a:cs typeface="+mn-cs"/>
              </a:rPr>
              <a:t> F, </a:t>
            </a:r>
            <a:r>
              <a:rPr lang="en-US" sz="1200" kern="1200" dirty="0" err="1">
                <a:solidFill>
                  <a:schemeClr val="tx1"/>
                </a:solidFill>
                <a:effectLst/>
                <a:latin typeface="+mn-lt"/>
                <a:ea typeface="+mn-ea"/>
                <a:cs typeface="+mn-cs"/>
              </a:rPr>
              <a:t>Ostinelli</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Bourbeau</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Tonnel</a:t>
            </a:r>
            <a:r>
              <a:rPr lang="en-US" sz="1200" kern="1200" dirty="0">
                <a:solidFill>
                  <a:schemeClr val="tx1"/>
                </a:solidFill>
                <a:effectLst/>
                <a:latin typeface="+mn-lt"/>
                <a:ea typeface="+mn-ea"/>
                <a:cs typeface="+mn-cs"/>
              </a:rPr>
              <a:t> AB, </a:t>
            </a:r>
            <a:r>
              <a:rPr lang="en-US" sz="1200" kern="1200" dirty="0" err="1">
                <a:solidFill>
                  <a:schemeClr val="tx1"/>
                </a:solidFill>
                <a:effectLst/>
                <a:latin typeface="+mn-lt"/>
                <a:ea typeface="+mn-ea"/>
                <a:cs typeface="+mn-cs"/>
              </a:rPr>
              <a:t>Jacquemet</a:t>
            </a:r>
            <a:r>
              <a:rPr lang="en-US" sz="1200" kern="1200" dirty="0">
                <a:solidFill>
                  <a:schemeClr val="tx1"/>
                </a:solidFill>
                <a:effectLst/>
                <a:latin typeface="+mn-lt"/>
                <a:ea typeface="+mn-ea"/>
                <a:cs typeface="+mn-cs"/>
              </a:rPr>
              <a:t> N, Haddon J, et al. Comparison of nebulized budesonide and oral prednisolone with placebo in the treatment of acute exacerbations of chronic obstructive pulmonary disease: a randomized controlled trial.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2002 Mar 1;165(5):698–703.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512. 	</a:t>
            </a:r>
            <a:r>
              <a:rPr lang="en-US" sz="1200" kern="1200" dirty="0" err="1">
                <a:solidFill>
                  <a:schemeClr val="tx1"/>
                </a:solidFill>
                <a:effectLst/>
                <a:latin typeface="+mn-lt"/>
                <a:ea typeface="+mn-ea"/>
                <a:cs typeface="+mn-cs"/>
              </a:rPr>
              <a:t>Gunen</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Hacievliyagil</a:t>
            </a:r>
            <a:r>
              <a:rPr lang="en-US" sz="1200" kern="1200" dirty="0">
                <a:solidFill>
                  <a:schemeClr val="tx1"/>
                </a:solidFill>
                <a:effectLst/>
                <a:latin typeface="+mn-lt"/>
                <a:ea typeface="+mn-ea"/>
                <a:cs typeface="+mn-cs"/>
              </a:rPr>
              <a:t> SS, </a:t>
            </a:r>
            <a:r>
              <a:rPr lang="en-US" sz="1200" kern="1200" dirty="0" err="1">
                <a:solidFill>
                  <a:schemeClr val="tx1"/>
                </a:solidFill>
                <a:effectLst/>
                <a:latin typeface="+mn-lt"/>
                <a:ea typeface="+mn-ea"/>
                <a:cs typeface="+mn-cs"/>
              </a:rPr>
              <a:t>Yetkin</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Gulbas</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Mutlu</a:t>
            </a:r>
            <a:r>
              <a:rPr lang="en-US" sz="1200" kern="1200" dirty="0">
                <a:solidFill>
                  <a:schemeClr val="tx1"/>
                </a:solidFill>
                <a:effectLst/>
                <a:latin typeface="+mn-lt"/>
                <a:ea typeface="+mn-ea"/>
                <a:cs typeface="+mn-cs"/>
              </a:rPr>
              <a:t> LC, In E. The role of </a:t>
            </a:r>
            <a:r>
              <a:rPr lang="en-US" sz="1200" kern="1200" dirty="0" err="1">
                <a:solidFill>
                  <a:schemeClr val="tx1"/>
                </a:solidFill>
                <a:effectLst/>
                <a:latin typeface="+mn-lt"/>
                <a:ea typeface="+mn-ea"/>
                <a:cs typeface="+mn-cs"/>
              </a:rPr>
              <a:t>nebulised</a:t>
            </a:r>
            <a:r>
              <a:rPr lang="en-US" sz="1200" kern="1200" dirty="0">
                <a:solidFill>
                  <a:schemeClr val="tx1"/>
                </a:solidFill>
                <a:effectLst/>
                <a:latin typeface="+mn-lt"/>
                <a:ea typeface="+mn-ea"/>
                <a:cs typeface="+mn-cs"/>
              </a:rPr>
              <a:t> budesonide in the treatment of exacerbations of COPD.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2007 Apr;29(4):660–7.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513. 	Ding Z, Li X, Lu Y, </a:t>
            </a:r>
            <a:r>
              <a:rPr lang="en-US" sz="1200" kern="1200" dirty="0" err="1">
                <a:solidFill>
                  <a:schemeClr val="tx1"/>
                </a:solidFill>
                <a:effectLst/>
                <a:latin typeface="+mn-lt"/>
                <a:ea typeface="+mn-ea"/>
                <a:cs typeface="+mn-cs"/>
              </a:rPr>
              <a:t>Rong</a:t>
            </a:r>
            <a:r>
              <a:rPr lang="en-US" sz="1200" kern="1200" dirty="0">
                <a:solidFill>
                  <a:schemeClr val="tx1"/>
                </a:solidFill>
                <a:effectLst/>
                <a:latin typeface="+mn-lt"/>
                <a:ea typeface="+mn-ea"/>
                <a:cs typeface="+mn-cs"/>
              </a:rPr>
              <a:t> G, Yang R, Zhang R, et al. A randomized, controlled </a:t>
            </a:r>
            <a:r>
              <a:rPr lang="en-US" sz="1200" kern="1200" dirty="0" err="1">
                <a:solidFill>
                  <a:schemeClr val="tx1"/>
                </a:solidFill>
                <a:effectLst/>
                <a:latin typeface="+mn-lt"/>
                <a:ea typeface="+mn-ea"/>
                <a:cs typeface="+mn-cs"/>
              </a:rPr>
              <a:t>multicentric</a:t>
            </a:r>
            <a:r>
              <a:rPr lang="en-US" sz="1200" kern="1200" dirty="0">
                <a:solidFill>
                  <a:schemeClr val="tx1"/>
                </a:solidFill>
                <a:effectLst/>
                <a:latin typeface="+mn-lt"/>
                <a:ea typeface="+mn-ea"/>
                <a:cs typeface="+mn-cs"/>
              </a:rPr>
              <a:t> study of inhaled budesonide and intravenous methylprednisolone in the treatment on acute exacerbation of chronic obstructive pulmonary disease.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2016 Dec;121:39–47.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514. 	Barr RG, Rowe BH, Camargo CA. </a:t>
            </a:r>
            <a:r>
              <a:rPr lang="en-US" sz="1200" kern="1200" dirty="0" err="1">
                <a:solidFill>
                  <a:schemeClr val="tx1"/>
                </a:solidFill>
                <a:effectLst/>
                <a:latin typeface="+mn-lt"/>
                <a:ea typeface="+mn-ea"/>
                <a:cs typeface="+mn-cs"/>
              </a:rPr>
              <a:t>Methylxanthines</a:t>
            </a:r>
            <a:r>
              <a:rPr lang="en-US" sz="1200" kern="1200" dirty="0">
                <a:solidFill>
                  <a:schemeClr val="tx1"/>
                </a:solidFill>
                <a:effectLst/>
                <a:latin typeface="+mn-lt"/>
                <a:ea typeface="+mn-ea"/>
                <a:cs typeface="+mn-cs"/>
              </a:rPr>
              <a:t> for exacerbations of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2003 Jan;(2):CD002168.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515. 	Austin M, Wood-Baker R. Oxygen therapy in the pre-hospital setting for acute exacerbations of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2006 Jan;(3):CD005534.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516. 	Austin MA, Wills KE, Blizzard L, Walters EH, Wood-Baker R. Effect of high flow oxygen on mortality in chronic obstructive pulmonary disease patients in prehospital setting: </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 controlled trial. BMJ. 2010 Jan;341:c5462.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517. 	</a:t>
            </a:r>
            <a:r>
              <a:rPr lang="en-US" sz="1200" kern="1200" dirty="0" err="1">
                <a:solidFill>
                  <a:schemeClr val="tx1"/>
                </a:solidFill>
                <a:effectLst/>
                <a:latin typeface="+mn-lt"/>
                <a:ea typeface="+mn-ea"/>
                <a:cs typeface="+mn-cs"/>
              </a:rPr>
              <a:t>Lellouche</a:t>
            </a:r>
            <a:r>
              <a:rPr lang="en-US" sz="1200" kern="1200" dirty="0">
                <a:solidFill>
                  <a:schemeClr val="tx1"/>
                </a:solidFill>
                <a:effectLst/>
                <a:latin typeface="+mn-lt"/>
                <a:ea typeface="+mn-ea"/>
                <a:cs typeface="+mn-cs"/>
              </a:rPr>
              <a:t> F, Bouchard P-A, </a:t>
            </a:r>
            <a:r>
              <a:rPr lang="en-US" sz="1200" kern="1200" dirty="0" err="1">
                <a:solidFill>
                  <a:schemeClr val="tx1"/>
                </a:solidFill>
                <a:effectLst/>
                <a:latin typeface="+mn-lt"/>
                <a:ea typeface="+mn-ea"/>
                <a:cs typeface="+mn-cs"/>
              </a:rPr>
              <a:t>Roberge</a:t>
            </a:r>
            <a:r>
              <a:rPr lang="en-US" sz="1200" kern="1200" dirty="0">
                <a:solidFill>
                  <a:schemeClr val="tx1"/>
                </a:solidFill>
                <a:effectLst/>
                <a:latin typeface="+mn-lt"/>
                <a:ea typeface="+mn-ea"/>
                <a:cs typeface="+mn-cs"/>
              </a:rPr>
              <a:t> M, Simard S, </a:t>
            </a:r>
            <a:r>
              <a:rPr lang="en-US" sz="1200" kern="1200" dirty="0" err="1">
                <a:solidFill>
                  <a:schemeClr val="tx1"/>
                </a:solidFill>
                <a:effectLst/>
                <a:latin typeface="+mn-lt"/>
                <a:ea typeface="+mn-ea"/>
                <a:cs typeface="+mn-cs"/>
              </a:rPr>
              <a:t>L’Her</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Maltais</a:t>
            </a:r>
            <a:r>
              <a:rPr lang="en-US" sz="1200" kern="1200" dirty="0">
                <a:solidFill>
                  <a:schemeClr val="tx1"/>
                </a:solidFill>
                <a:effectLst/>
                <a:latin typeface="+mn-lt"/>
                <a:ea typeface="+mn-ea"/>
                <a:cs typeface="+mn-cs"/>
              </a:rPr>
              <a:t> F, et al. Automated oxygen titration and weaning with FreeO2 in patients with acute exacerbation of COPD: a pilot randomized trial.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2016 Aug;11:1983–90.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518. 	</a:t>
            </a:r>
            <a:r>
              <a:rPr lang="en-US" sz="1200" kern="1200" dirty="0" err="1">
                <a:solidFill>
                  <a:schemeClr val="tx1"/>
                </a:solidFill>
                <a:effectLst/>
                <a:latin typeface="+mn-lt"/>
                <a:ea typeface="+mn-ea"/>
                <a:cs typeface="+mn-cs"/>
              </a:rPr>
              <a:t>Osadnik</a:t>
            </a:r>
            <a:r>
              <a:rPr lang="en-US" sz="1200" kern="1200" dirty="0">
                <a:solidFill>
                  <a:schemeClr val="tx1"/>
                </a:solidFill>
                <a:effectLst/>
                <a:latin typeface="+mn-lt"/>
                <a:ea typeface="+mn-ea"/>
                <a:cs typeface="+mn-cs"/>
              </a:rPr>
              <a:t> CR, Tee VS, Carson-</a:t>
            </a:r>
            <a:r>
              <a:rPr lang="en-US" sz="1200" kern="1200" dirty="0" err="1">
                <a:solidFill>
                  <a:schemeClr val="tx1"/>
                </a:solidFill>
                <a:effectLst/>
                <a:latin typeface="+mn-lt"/>
                <a:ea typeface="+mn-ea"/>
                <a:cs typeface="+mn-cs"/>
              </a:rPr>
              <a:t>Chahhoud</a:t>
            </a:r>
            <a:r>
              <a:rPr lang="en-US" sz="1200" kern="1200" dirty="0">
                <a:solidFill>
                  <a:schemeClr val="tx1"/>
                </a:solidFill>
                <a:effectLst/>
                <a:latin typeface="+mn-lt"/>
                <a:ea typeface="+mn-ea"/>
                <a:cs typeface="+mn-cs"/>
              </a:rPr>
              <a:t> K V, Picot J, </a:t>
            </a:r>
            <a:r>
              <a:rPr lang="en-US" sz="1200" kern="1200" dirty="0" err="1">
                <a:solidFill>
                  <a:schemeClr val="tx1"/>
                </a:solidFill>
                <a:effectLst/>
                <a:latin typeface="+mn-lt"/>
                <a:ea typeface="+mn-ea"/>
                <a:cs typeface="+mn-cs"/>
              </a:rPr>
              <a:t>Wedzicha</a:t>
            </a:r>
            <a:r>
              <a:rPr lang="en-US" sz="1200" kern="1200" dirty="0">
                <a:solidFill>
                  <a:schemeClr val="tx1"/>
                </a:solidFill>
                <a:effectLst/>
                <a:latin typeface="+mn-lt"/>
                <a:ea typeface="+mn-ea"/>
                <a:cs typeface="+mn-cs"/>
              </a:rPr>
              <a:t> JA, Smith BJ. Non-invasive ventilation for the management of acute </a:t>
            </a:r>
            <a:r>
              <a:rPr lang="en-US" sz="1200" kern="1200" dirty="0" err="1">
                <a:solidFill>
                  <a:schemeClr val="tx1"/>
                </a:solidFill>
                <a:effectLst/>
                <a:latin typeface="+mn-lt"/>
                <a:ea typeface="+mn-ea"/>
                <a:cs typeface="+mn-cs"/>
              </a:rPr>
              <a:t>hypercapnic</a:t>
            </a:r>
            <a:r>
              <a:rPr lang="en-US" sz="1200" kern="1200" dirty="0">
                <a:solidFill>
                  <a:schemeClr val="tx1"/>
                </a:solidFill>
                <a:effectLst/>
                <a:latin typeface="+mn-lt"/>
                <a:ea typeface="+mn-ea"/>
                <a:cs typeface="+mn-cs"/>
              </a:rPr>
              <a:t> respiratory failure due to exacerbation of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2017 Jul 13;7:CD004104.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519. 	Confalonieri M, </a:t>
            </a:r>
            <a:r>
              <a:rPr lang="en-US" sz="1200" kern="1200" dirty="0" err="1">
                <a:solidFill>
                  <a:schemeClr val="tx1"/>
                </a:solidFill>
                <a:effectLst/>
                <a:latin typeface="+mn-lt"/>
                <a:ea typeface="+mn-ea"/>
                <a:cs typeface="+mn-cs"/>
              </a:rPr>
              <a:t>Garuti</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Cattaruzza</a:t>
            </a:r>
            <a:r>
              <a:rPr lang="en-US" sz="1200" kern="1200" dirty="0">
                <a:solidFill>
                  <a:schemeClr val="tx1"/>
                </a:solidFill>
                <a:effectLst/>
                <a:latin typeface="+mn-lt"/>
                <a:ea typeface="+mn-ea"/>
                <a:cs typeface="+mn-cs"/>
              </a:rPr>
              <a:t> MS, Osborn JF, </a:t>
            </a:r>
            <a:r>
              <a:rPr lang="en-US" sz="1200" kern="1200" dirty="0" err="1">
                <a:solidFill>
                  <a:schemeClr val="tx1"/>
                </a:solidFill>
                <a:effectLst/>
                <a:latin typeface="+mn-lt"/>
                <a:ea typeface="+mn-ea"/>
                <a:cs typeface="+mn-cs"/>
              </a:rPr>
              <a:t>Antonelli</a:t>
            </a:r>
            <a:r>
              <a:rPr lang="en-US" sz="1200" kern="1200" dirty="0">
                <a:solidFill>
                  <a:schemeClr val="tx1"/>
                </a:solidFill>
                <a:effectLst/>
                <a:latin typeface="+mn-lt"/>
                <a:ea typeface="+mn-ea"/>
                <a:cs typeface="+mn-cs"/>
              </a:rPr>
              <a:t> M, Conti G, et al. A chart of failure risk for noninvasive ventilation in patients with COPD exacerbation.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2005 Feb;25(2):348–55.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520. 	</a:t>
            </a:r>
            <a:r>
              <a:rPr lang="en-US" sz="1200" kern="1200" dirty="0" err="1">
                <a:solidFill>
                  <a:schemeClr val="tx1"/>
                </a:solidFill>
                <a:effectLst/>
                <a:latin typeface="+mn-lt"/>
                <a:ea typeface="+mn-ea"/>
                <a:cs typeface="+mn-cs"/>
              </a:rPr>
              <a:t>Corrêa</a:t>
            </a:r>
            <a:r>
              <a:rPr lang="en-US" sz="1200" kern="1200" dirty="0">
                <a:solidFill>
                  <a:schemeClr val="tx1"/>
                </a:solidFill>
                <a:effectLst/>
                <a:latin typeface="+mn-lt"/>
                <a:ea typeface="+mn-ea"/>
                <a:cs typeface="+mn-cs"/>
              </a:rPr>
              <a:t> TD, </a:t>
            </a:r>
            <a:r>
              <a:rPr lang="en-US" sz="1200" kern="1200" dirty="0" err="1">
                <a:solidFill>
                  <a:schemeClr val="tx1"/>
                </a:solidFill>
                <a:effectLst/>
                <a:latin typeface="+mn-lt"/>
                <a:ea typeface="+mn-ea"/>
                <a:cs typeface="+mn-cs"/>
              </a:rPr>
              <a:t>Sanches</a:t>
            </a:r>
            <a:r>
              <a:rPr lang="en-US" sz="1200" kern="1200" dirty="0">
                <a:solidFill>
                  <a:schemeClr val="tx1"/>
                </a:solidFill>
                <a:effectLst/>
                <a:latin typeface="+mn-lt"/>
                <a:ea typeface="+mn-ea"/>
                <a:cs typeface="+mn-cs"/>
              </a:rPr>
              <a:t> PR, de </a:t>
            </a:r>
            <a:r>
              <a:rPr lang="en-US" sz="1200" kern="1200" dirty="0" err="1">
                <a:solidFill>
                  <a:schemeClr val="tx1"/>
                </a:solidFill>
                <a:effectLst/>
                <a:latin typeface="+mn-lt"/>
                <a:ea typeface="+mn-ea"/>
                <a:cs typeface="+mn-cs"/>
              </a:rPr>
              <a:t>Morais</a:t>
            </a:r>
            <a:r>
              <a:rPr lang="en-US" sz="1200" kern="1200" dirty="0">
                <a:solidFill>
                  <a:schemeClr val="tx1"/>
                </a:solidFill>
                <a:effectLst/>
                <a:latin typeface="+mn-lt"/>
                <a:ea typeface="+mn-ea"/>
                <a:cs typeface="+mn-cs"/>
              </a:rPr>
              <a:t> LC, </a:t>
            </a:r>
            <a:r>
              <a:rPr lang="en-US" sz="1200" kern="1200" dirty="0" err="1">
                <a:solidFill>
                  <a:schemeClr val="tx1"/>
                </a:solidFill>
                <a:effectLst/>
                <a:latin typeface="+mn-lt"/>
                <a:ea typeface="+mn-ea"/>
                <a:cs typeface="+mn-cs"/>
              </a:rPr>
              <a:t>Scarin</a:t>
            </a:r>
            <a:r>
              <a:rPr lang="en-US" sz="1200" kern="1200" dirty="0">
                <a:solidFill>
                  <a:schemeClr val="tx1"/>
                </a:solidFill>
                <a:effectLst/>
                <a:latin typeface="+mn-lt"/>
                <a:ea typeface="+mn-ea"/>
                <a:cs typeface="+mn-cs"/>
              </a:rPr>
              <a:t> FC, Silva E, </a:t>
            </a:r>
            <a:r>
              <a:rPr lang="en-US" sz="1200" kern="1200" dirty="0" err="1">
                <a:solidFill>
                  <a:schemeClr val="tx1"/>
                </a:solidFill>
                <a:effectLst/>
                <a:latin typeface="+mn-lt"/>
                <a:ea typeface="+mn-ea"/>
                <a:cs typeface="+mn-cs"/>
              </a:rPr>
              <a:t>Barbas</a:t>
            </a:r>
            <a:r>
              <a:rPr lang="en-US" sz="1200" kern="1200" dirty="0">
                <a:solidFill>
                  <a:schemeClr val="tx1"/>
                </a:solidFill>
                <a:effectLst/>
                <a:latin typeface="+mn-lt"/>
                <a:ea typeface="+mn-ea"/>
                <a:cs typeface="+mn-cs"/>
              </a:rPr>
              <a:t> CSV. Performance of noninvasive ventilation in acute respiratory failure in critically ill patients: a prospective, observational, cohort study. BMC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Med. 2015 Nov 11;15(1):144.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521. 	</a:t>
            </a:r>
            <a:r>
              <a:rPr lang="en-US" sz="1200" kern="1200" dirty="0" err="1">
                <a:solidFill>
                  <a:schemeClr val="tx1"/>
                </a:solidFill>
                <a:effectLst/>
                <a:latin typeface="+mn-lt"/>
                <a:ea typeface="+mn-ea"/>
                <a:cs typeface="+mn-cs"/>
              </a:rPr>
              <a:t>Marchioni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Castaniere</a:t>
            </a:r>
            <a:r>
              <a:rPr lang="en-US" sz="1200" kern="1200" dirty="0">
                <a:solidFill>
                  <a:schemeClr val="tx1"/>
                </a:solidFill>
                <a:effectLst/>
                <a:latin typeface="+mn-lt"/>
                <a:ea typeface="+mn-ea"/>
                <a:cs typeface="+mn-cs"/>
              </a:rPr>
              <a:t> I, Tonelli R, </a:t>
            </a:r>
            <a:r>
              <a:rPr lang="en-US" sz="1200" kern="1200" dirty="0" err="1">
                <a:solidFill>
                  <a:schemeClr val="tx1"/>
                </a:solidFill>
                <a:effectLst/>
                <a:latin typeface="+mn-lt"/>
                <a:ea typeface="+mn-ea"/>
                <a:cs typeface="+mn-cs"/>
              </a:rPr>
              <a:t>Fantini</a:t>
            </a:r>
            <a:r>
              <a:rPr lang="en-US" sz="1200" kern="1200" dirty="0">
                <a:solidFill>
                  <a:schemeClr val="tx1"/>
                </a:solidFill>
                <a:effectLst/>
                <a:latin typeface="+mn-lt"/>
                <a:ea typeface="+mn-ea"/>
                <a:cs typeface="+mn-cs"/>
              </a:rPr>
              <a:t> R, Fontana M, </a:t>
            </a:r>
            <a:r>
              <a:rPr lang="en-US" sz="1200" kern="1200" dirty="0" err="1">
                <a:solidFill>
                  <a:schemeClr val="tx1"/>
                </a:solidFill>
                <a:effectLst/>
                <a:latin typeface="+mn-lt"/>
                <a:ea typeface="+mn-ea"/>
                <a:cs typeface="+mn-cs"/>
              </a:rPr>
              <a:t>Tabbì</a:t>
            </a:r>
            <a:r>
              <a:rPr lang="en-US" sz="1200" kern="1200" dirty="0">
                <a:solidFill>
                  <a:schemeClr val="tx1"/>
                </a:solidFill>
                <a:effectLst/>
                <a:latin typeface="+mn-lt"/>
                <a:ea typeface="+mn-ea"/>
                <a:cs typeface="+mn-cs"/>
              </a:rPr>
              <a:t> L, et al. Ultrasound-assessed diaphragmatic impairment is a predictor of outcomes in patients with acute exacerbation of chronic obstructive pulmonary disease undergoing noninvasive ventilation.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2018 Dec 27;22(1):109.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522. 	</a:t>
            </a:r>
            <a:r>
              <a:rPr lang="en-US" sz="1200" kern="1200" dirty="0" err="1">
                <a:solidFill>
                  <a:schemeClr val="tx1"/>
                </a:solidFill>
                <a:effectLst/>
                <a:latin typeface="+mn-lt"/>
                <a:ea typeface="+mn-ea"/>
                <a:cs typeface="+mn-cs"/>
              </a:rPr>
              <a:t>Sellares</a:t>
            </a:r>
            <a:r>
              <a:rPr lang="en-US" sz="1200" kern="1200" dirty="0">
                <a:solidFill>
                  <a:schemeClr val="tx1"/>
                </a:solidFill>
                <a:effectLst/>
                <a:latin typeface="+mn-lt"/>
                <a:ea typeface="+mn-ea"/>
                <a:cs typeface="+mn-cs"/>
              </a:rPr>
              <a:t> J, Ferrer M, Anton A, </a:t>
            </a:r>
            <a:r>
              <a:rPr lang="en-US" sz="1200" kern="1200" dirty="0" err="1">
                <a:solidFill>
                  <a:schemeClr val="tx1"/>
                </a:solidFill>
                <a:effectLst/>
                <a:latin typeface="+mn-lt"/>
                <a:ea typeface="+mn-ea"/>
                <a:cs typeface="+mn-cs"/>
              </a:rPr>
              <a:t>Loureiro</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Bencosme</a:t>
            </a:r>
            <a:r>
              <a:rPr lang="en-US" sz="1200" kern="1200" dirty="0">
                <a:solidFill>
                  <a:schemeClr val="tx1"/>
                </a:solidFill>
                <a:effectLst/>
                <a:latin typeface="+mn-lt"/>
                <a:ea typeface="+mn-ea"/>
                <a:cs typeface="+mn-cs"/>
              </a:rPr>
              <a:t> C, Alonso R, et al. Discontinuing noninvasive ventilation in severe chronic obstructive pulmonary disease exacerbations: a </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 controlled trial.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2017 Jul 5;50(1):1601448.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523. 	Plant PK, Owen JL, Parrott S, Elliott MW. Cost effectiveness of ward based non-invasive ventilation for acute exacerbations of chronic obstructive pulmonary disease: economic analysis of </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 controlled trial. BMJ. 2003 May 3;326(7396):956.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524. 	Burns KE, Meade MO, </a:t>
            </a:r>
            <a:r>
              <a:rPr lang="en-US" sz="1200" kern="1200" dirty="0" err="1">
                <a:solidFill>
                  <a:schemeClr val="tx1"/>
                </a:solidFill>
                <a:effectLst/>
                <a:latin typeface="+mn-lt"/>
                <a:ea typeface="+mn-ea"/>
                <a:cs typeface="+mn-cs"/>
              </a:rPr>
              <a:t>Premji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Adhikari</a:t>
            </a:r>
            <a:r>
              <a:rPr lang="en-US" sz="1200" kern="1200" dirty="0">
                <a:solidFill>
                  <a:schemeClr val="tx1"/>
                </a:solidFill>
                <a:effectLst/>
                <a:latin typeface="+mn-lt"/>
                <a:ea typeface="+mn-ea"/>
                <a:cs typeface="+mn-cs"/>
              </a:rPr>
              <a:t> NK. Noninvasive positive-pressure ventilation as a weaning strategy for intubated adults with respiratory failure.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2013 Dec 9 ;(12):CD004127</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525. 	Yeung J, Couper K, Ryan EG, Gates S, Hart N, Perkins GD. Non-invasive ventilation as a strategy for weaning from invasive mechanical ventilation: a systematic review and Bayesian meta-analysis. Intensive Care Med. 2018 Dec 31;44(12):2192–204.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526. 	</a:t>
            </a:r>
            <a:r>
              <a:rPr lang="en-US" sz="1200" kern="1200" dirty="0" err="1">
                <a:solidFill>
                  <a:schemeClr val="tx1"/>
                </a:solidFill>
                <a:effectLst/>
                <a:latin typeface="+mn-lt"/>
                <a:ea typeface="+mn-ea"/>
                <a:cs typeface="+mn-cs"/>
              </a:rPr>
              <a:t>Köhnlein</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Windisch</a:t>
            </a:r>
            <a:r>
              <a:rPr lang="en-US" sz="1200" kern="1200" dirty="0">
                <a:solidFill>
                  <a:schemeClr val="tx1"/>
                </a:solidFill>
                <a:effectLst/>
                <a:latin typeface="+mn-lt"/>
                <a:ea typeface="+mn-ea"/>
                <a:cs typeface="+mn-cs"/>
              </a:rPr>
              <a:t> W, </a:t>
            </a:r>
            <a:r>
              <a:rPr lang="en-US" sz="1200" kern="1200" dirty="0" err="1">
                <a:solidFill>
                  <a:schemeClr val="tx1"/>
                </a:solidFill>
                <a:effectLst/>
                <a:latin typeface="+mn-lt"/>
                <a:ea typeface="+mn-ea"/>
                <a:cs typeface="+mn-cs"/>
              </a:rPr>
              <a:t>Köhler</a:t>
            </a:r>
            <a:r>
              <a:rPr lang="en-US" sz="1200" kern="1200" dirty="0">
                <a:solidFill>
                  <a:schemeClr val="tx1"/>
                </a:solidFill>
                <a:effectLst/>
                <a:latin typeface="+mn-lt"/>
                <a:ea typeface="+mn-ea"/>
                <a:cs typeface="+mn-cs"/>
              </a:rPr>
              <a:t> D, Drabik A, </a:t>
            </a:r>
            <a:r>
              <a:rPr lang="en-US" sz="1200" kern="1200" dirty="0" err="1">
                <a:solidFill>
                  <a:schemeClr val="tx1"/>
                </a:solidFill>
                <a:effectLst/>
                <a:latin typeface="+mn-lt"/>
                <a:ea typeface="+mn-ea"/>
                <a:cs typeface="+mn-cs"/>
              </a:rPr>
              <a:t>Geiseler</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Hartl</a:t>
            </a:r>
            <a:r>
              <a:rPr lang="en-US" sz="1200" kern="1200" dirty="0">
                <a:solidFill>
                  <a:schemeClr val="tx1"/>
                </a:solidFill>
                <a:effectLst/>
                <a:latin typeface="+mn-lt"/>
                <a:ea typeface="+mn-ea"/>
                <a:cs typeface="+mn-cs"/>
              </a:rPr>
              <a:t> S, et al. Non-invasive positive pressure ventilation for the treatment of severe stable chronic obstructive pulmonary disease: a prospective, </a:t>
            </a:r>
            <a:r>
              <a:rPr lang="en-US" sz="1200" kern="1200" dirty="0" err="1">
                <a:solidFill>
                  <a:schemeClr val="tx1"/>
                </a:solidFill>
                <a:effectLst/>
                <a:latin typeface="+mn-lt"/>
                <a:ea typeface="+mn-ea"/>
                <a:cs typeface="+mn-cs"/>
              </a:rPr>
              <a:t>multicentre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 controlled clinical trial. Lancet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2014 Sep;2(9):698–705.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527. 	Murphy PB, Rehal S, </a:t>
            </a:r>
            <a:r>
              <a:rPr lang="en-US" sz="1200" kern="1200" dirty="0" err="1">
                <a:solidFill>
                  <a:schemeClr val="tx1"/>
                </a:solidFill>
                <a:effectLst/>
                <a:latin typeface="+mn-lt"/>
                <a:ea typeface="+mn-ea"/>
                <a:cs typeface="+mn-cs"/>
              </a:rPr>
              <a:t>Arbane</a:t>
            </a:r>
            <a:r>
              <a:rPr lang="en-US" sz="1200" kern="1200" dirty="0">
                <a:solidFill>
                  <a:schemeClr val="tx1"/>
                </a:solidFill>
                <a:effectLst/>
                <a:latin typeface="+mn-lt"/>
                <a:ea typeface="+mn-ea"/>
                <a:cs typeface="+mn-cs"/>
              </a:rPr>
              <a:t> G, Bourke S, Calverley PMA, Crook AM, et al. Effect of Home Noninvasive Ventilation With Oxygen Therapy vs Oxygen Therapy Alone on Hospital Readmission or Death After an Acute COPD Exacerbation. JAMA. 2017 Jun 6;317(21):2177.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528. 	</a:t>
            </a:r>
            <a:r>
              <a:rPr lang="en-US" sz="1200" kern="1200" dirty="0" err="1">
                <a:solidFill>
                  <a:schemeClr val="tx1"/>
                </a:solidFill>
                <a:effectLst/>
                <a:latin typeface="+mn-lt"/>
                <a:ea typeface="+mn-ea"/>
                <a:cs typeface="+mn-cs"/>
              </a:rPr>
              <a:t>Suraj</a:t>
            </a:r>
            <a:r>
              <a:rPr lang="en-US" sz="1200" kern="1200" dirty="0">
                <a:solidFill>
                  <a:schemeClr val="tx1"/>
                </a:solidFill>
                <a:effectLst/>
                <a:latin typeface="+mn-lt"/>
                <a:ea typeface="+mn-ea"/>
                <a:cs typeface="+mn-cs"/>
              </a:rPr>
              <a:t> KP, </a:t>
            </a:r>
            <a:r>
              <a:rPr lang="en-US" sz="1200" kern="1200" dirty="0" err="1">
                <a:solidFill>
                  <a:schemeClr val="tx1"/>
                </a:solidFill>
                <a:effectLst/>
                <a:latin typeface="+mn-lt"/>
                <a:ea typeface="+mn-ea"/>
                <a:cs typeface="+mn-cs"/>
              </a:rPr>
              <a:t>Jyothi</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Rakhi</a:t>
            </a:r>
            <a:r>
              <a:rPr lang="en-US" sz="1200" kern="1200" dirty="0">
                <a:solidFill>
                  <a:schemeClr val="tx1"/>
                </a:solidFill>
                <a:effectLst/>
                <a:latin typeface="+mn-lt"/>
                <a:ea typeface="+mn-ea"/>
                <a:cs typeface="+mn-cs"/>
              </a:rPr>
              <a:t> R. Role of Domiciliary Noninvasive Ventilation in Chronic Obstructive Pulmonary Disease Patients Requiring Repeated Admissions with Acute Type II Respiratory Failure: A Prospective Cohort Study. Indian J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2018 Jun;22(6):397–401.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529. 	</a:t>
            </a:r>
            <a:r>
              <a:rPr lang="en-US" sz="1200" kern="1200" dirty="0" err="1">
                <a:solidFill>
                  <a:schemeClr val="tx1"/>
                </a:solidFill>
                <a:effectLst/>
                <a:latin typeface="+mn-lt"/>
                <a:ea typeface="+mn-ea"/>
                <a:cs typeface="+mn-cs"/>
              </a:rPr>
              <a:t>Skwarska</a:t>
            </a:r>
            <a:r>
              <a:rPr lang="en-US" sz="1200" kern="1200" dirty="0">
                <a:solidFill>
                  <a:schemeClr val="tx1"/>
                </a:solidFill>
                <a:effectLst/>
                <a:latin typeface="+mn-lt"/>
                <a:ea typeface="+mn-ea"/>
                <a:cs typeface="+mn-cs"/>
              </a:rPr>
              <a:t> E, Cohen G, </a:t>
            </a:r>
            <a:r>
              <a:rPr lang="en-US" sz="1200" kern="1200" dirty="0" err="1">
                <a:solidFill>
                  <a:schemeClr val="tx1"/>
                </a:solidFill>
                <a:effectLst/>
                <a:latin typeface="+mn-lt"/>
                <a:ea typeface="+mn-ea"/>
                <a:cs typeface="+mn-cs"/>
              </a:rPr>
              <a:t>Skwarski</a:t>
            </a:r>
            <a:r>
              <a:rPr lang="en-US" sz="1200" kern="1200" dirty="0">
                <a:solidFill>
                  <a:schemeClr val="tx1"/>
                </a:solidFill>
                <a:effectLst/>
                <a:latin typeface="+mn-lt"/>
                <a:ea typeface="+mn-ea"/>
                <a:cs typeface="+mn-cs"/>
              </a:rPr>
              <a:t> KM, Lamb C, </a:t>
            </a:r>
            <a:r>
              <a:rPr lang="en-US" sz="1200" kern="1200" dirty="0" err="1">
                <a:solidFill>
                  <a:schemeClr val="tx1"/>
                </a:solidFill>
                <a:effectLst/>
                <a:latin typeface="+mn-lt"/>
                <a:ea typeface="+mn-ea"/>
                <a:cs typeface="+mn-cs"/>
              </a:rPr>
              <a:t>Bushell</a:t>
            </a:r>
            <a:r>
              <a:rPr lang="en-US" sz="1200" kern="1200" dirty="0">
                <a:solidFill>
                  <a:schemeClr val="tx1"/>
                </a:solidFill>
                <a:effectLst/>
                <a:latin typeface="+mn-lt"/>
                <a:ea typeface="+mn-ea"/>
                <a:cs typeface="+mn-cs"/>
              </a:rPr>
              <a:t> D, Parker S, et al. Randomized controlled trial of supported discharge in patients with exacerbations of chronic obstructive pulmonary disease. Thorax. 2000 Nov;55(11):907–12.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530. 	</a:t>
            </a:r>
            <a:r>
              <a:rPr lang="en-US" sz="1200" kern="1200" dirty="0" err="1">
                <a:solidFill>
                  <a:schemeClr val="tx1"/>
                </a:solidFill>
                <a:effectLst/>
                <a:latin typeface="+mn-lt"/>
                <a:ea typeface="+mn-ea"/>
                <a:cs typeface="+mn-cs"/>
              </a:rPr>
              <a:t>Postma</a:t>
            </a:r>
            <a:r>
              <a:rPr lang="en-US" sz="1200" kern="1200" dirty="0">
                <a:solidFill>
                  <a:schemeClr val="tx1"/>
                </a:solidFill>
                <a:effectLst/>
                <a:latin typeface="+mn-lt"/>
                <a:ea typeface="+mn-ea"/>
                <a:cs typeface="+mn-cs"/>
              </a:rPr>
              <a:t> DS. When can an exacerbation of COPD be treated at home? </a:t>
            </a:r>
            <a:r>
              <a:rPr lang="es-UY" sz="1200" kern="1200" dirty="0">
                <a:solidFill>
                  <a:schemeClr val="tx1"/>
                </a:solidFill>
                <a:effectLst/>
                <a:latin typeface="+mn-lt"/>
                <a:ea typeface="+mn-ea"/>
                <a:cs typeface="+mn-cs"/>
              </a:rPr>
              <a:t>Lancet. 1998 Jun 20;351(9119):1827–8.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531. 	Hernandez C, Casas A, Escarrabill J, Alonso J, Puig-Junoy J, Farrero E, et al. </a:t>
            </a:r>
            <a:r>
              <a:rPr lang="en-US" sz="1200" kern="1200" dirty="0">
                <a:solidFill>
                  <a:schemeClr val="tx1"/>
                </a:solidFill>
                <a:effectLst/>
                <a:latin typeface="+mn-lt"/>
                <a:ea typeface="+mn-ea"/>
                <a:cs typeface="+mn-cs"/>
              </a:rPr>
              <a:t>Home </a:t>
            </a:r>
            <a:r>
              <a:rPr lang="en-US" sz="1200" kern="1200" dirty="0" err="1">
                <a:solidFill>
                  <a:schemeClr val="tx1"/>
                </a:solidFill>
                <a:effectLst/>
                <a:latin typeface="+mn-lt"/>
                <a:ea typeface="+mn-ea"/>
                <a:cs typeface="+mn-cs"/>
              </a:rPr>
              <a:t>hospitalisation</a:t>
            </a:r>
            <a:r>
              <a:rPr lang="en-US" sz="1200" kern="1200" dirty="0">
                <a:solidFill>
                  <a:schemeClr val="tx1"/>
                </a:solidFill>
                <a:effectLst/>
                <a:latin typeface="+mn-lt"/>
                <a:ea typeface="+mn-ea"/>
                <a:cs typeface="+mn-cs"/>
              </a:rPr>
              <a:t> of exacerbated chronic obstructive pulmonary disease patients.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2003 Jan;21(1):58–67.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532. 	</a:t>
            </a:r>
            <a:r>
              <a:rPr lang="en-US" sz="1200" kern="1200" dirty="0" err="1">
                <a:solidFill>
                  <a:schemeClr val="tx1"/>
                </a:solidFill>
                <a:effectLst/>
                <a:latin typeface="+mn-lt"/>
                <a:ea typeface="+mn-ea"/>
                <a:cs typeface="+mn-cs"/>
              </a:rPr>
              <a:t>Utens</a:t>
            </a:r>
            <a:r>
              <a:rPr lang="en-US" sz="1200" kern="1200" dirty="0">
                <a:solidFill>
                  <a:schemeClr val="tx1"/>
                </a:solidFill>
                <a:effectLst/>
                <a:latin typeface="+mn-lt"/>
                <a:ea typeface="+mn-ea"/>
                <a:cs typeface="+mn-cs"/>
              </a:rPr>
              <a:t> CMA, </a:t>
            </a:r>
            <a:r>
              <a:rPr lang="en-US" sz="1200" kern="1200" dirty="0" err="1">
                <a:solidFill>
                  <a:schemeClr val="tx1"/>
                </a:solidFill>
                <a:effectLst/>
                <a:latin typeface="+mn-lt"/>
                <a:ea typeface="+mn-ea"/>
                <a:cs typeface="+mn-cs"/>
              </a:rPr>
              <a:t>Goossens</a:t>
            </a:r>
            <a:r>
              <a:rPr lang="en-US" sz="1200" kern="1200" dirty="0">
                <a:solidFill>
                  <a:schemeClr val="tx1"/>
                </a:solidFill>
                <a:effectLst/>
                <a:latin typeface="+mn-lt"/>
                <a:ea typeface="+mn-ea"/>
                <a:cs typeface="+mn-cs"/>
              </a:rPr>
              <a:t> LMA, van </a:t>
            </a:r>
            <a:r>
              <a:rPr lang="en-US" sz="1200" kern="1200" dirty="0" err="1">
                <a:solidFill>
                  <a:schemeClr val="tx1"/>
                </a:solidFill>
                <a:effectLst/>
                <a:latin typeface="+mn-lt"/>
                <a:ea typeface="+mn-ea"/>
                <a:cs typeface="+mn-cs"/>
              </a:rPr>
              <a:t>Schayck</a:t>
            </a:r>
            <a:r>
              <a:rPr lang="en-US" sz="1200" kern="1200" dirty="0">
                <a:solidFill>
                  <a:schemeClr val="tx1"/>
                </a:solidFill>
                <a:effectLst/>
                <a:latin typeface="+mn-lt"/>
                <a:ea typeface="+mn-ea"/>
                <a:cs typeface="+mn-cs"/>
              </a:rPr>
              <a:t> OCP, Rutten-van </a:t>
            </a:r>
            <a:r>
              <a:rPr lang="en-US" sz="1200" kern="1200" dirty="0" err="1">
                <a:solidFill>
                  <a:schemeClr val="tx1"/>
                </a:solidFill>
                <a:effectLst/>
                <a:latin typeface="+mn-lt"/>
                <a:ea typeface="+mn-ea"/>
                <a:cs typeface="+mn-cs"/>
              </a:rPr>
              <a:t>Mölken</a:t>
            </a:r>
            <a:r>
              <a:rPr lang="en-US" sz="1200" kern="1200" dirty="0">
                <a:solidFill>
                  <a:schemeClr val="tx1"/>
                </a:solidFill>
                <a:effectLst/>
                <a:latin typeface="+mn-lt"/>
                <a:ea typeface="+mn-ea"/>
                <a:cs typeface="+mn-cs"/>
              </a:rPr>
              <a:t> MPMH, van </a:t>
            </a:r>
            <a:r>
              <a:rPr lang="en-US" sz="1200" kern="1200" dirty="0" err="1">
                <a:solidFill>
                  <a:schemeClr val="tx1"/>
                </a:solidFill>
                <a:effectLst/>
                <a:latin typeface="+mn-lt"/>
                <a:ea typeface="+mn-ea"/>
                <a:cs typeface="+mn-cs"/>
              </a:rPr>
              <a:t>Litsenburg</a:t>
            </a:r>
            <a:r>
              <a:rPr lang="en-US" sz="1200" kern="1200" dirty="0">
                <a:solidFill>
                  <a:schemeClr val="tx1"/>
                </a:solidFill>
                <a:effectLst/>
                <a:latin typeface="+mn-lt"/>
                <a:ea typeface="+mn-ea"/>
                <a:cs typeface="+mn-cs"/>
              </a:rPr>
              <a:t> W, Janssen A, et al. Patient preference and satisfaction in hospital-at-home and usual hospital care for COPD exacerbations: results of a </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 controlled trial.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Nurs</a:t>
            </a:r>
            <a:r>
              <a:rPr lang="en-US" sz="1200" kern="1200" dirty="0">
                <a:solidFill>
                  <a:schemeClr val="tx1"/>
                </a:solidFill>
                <a:effectLst/>
                <a:latin typeface="+mn-lt"/>
                <a:ea typeface="+mn-ea"/>
                <a:cs typeface="+mn-cs"/>
              </a:rPr>
              <a:t> Stud. 2013 Nov;50(11):1537–49.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533. 	Eaton T, Young P, Fergusson W, </a:t>
            </a:r>
            <a:r>
              <a:rPr lang="en-US" sz="1200" kern="1200" dirty="0" err="1">
                <a:solidFill>
                  <a:schemeClr val="tx1"/>
                </a:solidFill>
                <a:effectLst/>
                <a:latin typeface="+mn-lt"/>
                <a:ea typeface="+mn-ea"/>
                <a:cs typeface="+mn-cs"/>
              </a:rPr>
              <a:t>Moodie</a:t>
            </a:r>
            <a:r>
              <a:rPr lang="en-US" sz="1200" kern="1200" dirty="0">
                <a:solidFill>
                  <a:schemeClr val="tx1"/>
                </a:solidFill>
                <a:effectLst/>
                <a:latin typeface="+mn-lt"/>
                <a:ea typeface="+mn-ea"/>
                <a:cs typeface="+mn-cs"/>
              </a:rPr>
              <a:t> L, Zeng I, O’Kane F, et al. Does early pulmonary rehabilitation reduce acute health-care utilization in COPD patients admitted with an exacerbation? A randomized controlled study. </a:t>
            </a:r>
            <a:r>
              <a:rPr lang="en-US" sz="1200" kern="1200" dirty="0" err="1">
                <a:solidFill>
                  <a:schemeClr val="tx1"/>
                </a:solidFill>
                <a:effectLst/>
                <a:latin typeface="+mn-lt"/>
                <a:ea typeface="+mn-ea"/>
                <a:cs typeface="+mn-cs"/>
              </a:rPr>
              <a:t>Respirology</a:t>
            </a:r>
            <a:r>
              <a:rPr lang="en-US" sz="1200" kern="1200" dirty="0">
                <a:solidFill>
                  <a:schemeClr val="tx1"/>
                </a:solidFill>
                <a:effectLst/>
                <a:latin typeface="+mn-lt"/>
                <a:ea typeface="+mn-ea"/>
                <a:cs typeface="+mn-cs"/>
              </a:rPr>
              <a:t>. 2009 Mar;14(2):230–8.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534. 	</a:t>
            </a:r>
            <a:r>
              <a:rPr lang="en-US" sz="1200" kern="1200" dirty="0" err="1">
                <a:solidFill>
                  <a:schemeClr val="tx1"/>
                </a:solidFill>
                <a:effectLst/>
                <a:latin typeface="+mn-lt"/>
                <a:ea typeface="+mn-ea"/>
                <a:cs typeface="+mn-cs"/>
              </a:rPr>
              <a:t>Troosters</a:t>
            </a:r>
            <a:r>
              <a:rPr lang="en-US" sz="1200" kern="1200" dirty="0">
                <a:solidFill>
                  <a:schemeClr val="tx1"/>
                </a:solidFill>
                <a:effectLst/>
                <a:latin typeface="+mn-lt"/>
                <a:ea typeface="+mn-ea"/>
                <a:cs typeface="+mn-cs"/>
              </a:rPr>
              <a:t> T, Probst VS, </a:t>
            </a:r>
            <a:r>
              <a:rPr lang="en-US" sz="1200" kern="1200" dirty="0" err="1">
                <a:solidFill>
                  <a:schemeClr val="tx1"/>
                </a:solidFill>
                <a:effectLst/>
                <a:latin typeface="+mn-lt"/>
                <a:ea typeface="+mn-ea"/>
                <a:cs typeface="+mn-cs"/>
              </a:rPr>
              <a:t>Crul</a:t>
            </a:r>
            <a:r>
              <a:rPr lang="en-US" sz="1200" kern="1200" dirty="0">
                <a:solidFill>
                  <a:schemeClr val="tx1"/>
                </a:solidFill>
                <a:effectLst/>
                <a:latin typeface="+mn-lt"/>
                <a:ea typeface="+mn-ea"/>
                <a:cs typeface="+mn-cs"/>
              </a:rPr>
              <a:t> T, Pitta F, </a:t>
            </a:r>
            <a:r>
              <a:rPr lang="en-US" sz="1200" kern="1200" dirty="0" err="1">
                <a:solidFill>
                  <a:schemeClr val="tx1"/>
                </a:solidFill>
                <a:effectLst/>
                <a:latin typeface="+mn-lt"/>
                <a:ea typeface="+mn-ea"/>
                <a:cs typeface="+mn-cs"/>
              </a:rPr>
              <a:t>Gayan</a:t>
            </a:r>
            <a:r>
              <a:rPr lang="en-US" sz="1200" kern="1200" dirty="0">
                <a:solidFill>
                  <a:schemeClr val="tx1"/>
                </a:solidFill>
                <a:effectLst/>
                <a:latin typeface="+mn-lt"/>
                <a:ea typeface="+mn-ea"/>
                <a:cs typeface="+mn-cs"/>
              </a:rPr>
              <a:t>-Ramirez G, </a:t>
            </a:r>
            <a:r>
              <a:rPr lang="en-US" sz="1200" kern="1200" dirty="0" err="1">
                <a:solidFill>
                  <a:schemeClr val="tx1"/>
                </a:solidFill>
                <a:effectLst/>
                <a:latin typeface="+mn-lt"/>
                <a:ea typeface="+mn-ea"/>
                <a:cs typeface="+mn-cs"/>
              </a:rPr>
              <a:t>Decramer</a:t>
            </a:r>
            <a:r>
              <a:rPr lang="en-US" sz="1200" kern="1200" dirty="0">
                <a:solidFill>
                  <a:schemeClr val="tx1"/>
                </a:solidFill>
                <a:effectLst/>
                <a:latin typeface="+mn-lt"/>
                <a:ea typeface="+mn-ea"/>
                <a:cs typeface="+mn-cs"/>
              </a:rPr>
              <a:t> M, et al. Resistance training prevents deterioration in quadriceps muscle function during acute exacerbations of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2010 May 15;181(10):1072–7.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535. 	</a:t>
            </a:r>
            <a:r>
              <a:rPr lang="en-US" sz="1200" kern="1200" dirty="0" err="1">
                <a:solidFill>
                  <a:schemeClr val="tx1"/>
                </a:solidFill>
                <a:effectLst/>
                <a:latin typeface="+mn-lt"/>
                <a:ea typeface="+mn-ea"/>
                <a:cs typeface="+mn-cs"/>
              </a:rPr>
              <a:t>Puhan</a:t>
            </a:r>
            <a:r>
              <a:rPr lang="en-US" sz="1200" kern="1200" dirty="0">
                <a:solidFill>
                  <a:schemeClr val="tx1"/>
                </a:solidFill>
                <a:effectLst/>
                <a:latin typeface="+mn-lt"/>
                <a:ea typeface="+mn-ea"/>
                <a:cs typeface="+mn-cs"/>
              </a:rPr>
              <a:t> M a, </a:t>
            </a:r>
            <a:r>
              <a:rPr lang="en-US" sz="1200" kern="1200" dirty="0" err="1">
                <a:solidFill>
                  <a:schemeClr val="tx1"/>
                </a:solidFill>
                <a:effectLst/>
                <a:latin typeface="+mn-lt"/>
                <a:ea typeface="+mn-ea"/>
                <a:cs typeface="+mn-cs"/>
              </a:rPr>
              <a:t>Spaar</a:t>
            </a:r>
            <a:r>
              <a:rPr lang="en-US" sz="1200" kern="1200" dirty="0">
                <a:solidFill>
                  <a:schemeClr val="tx1"/>
                </a:solidFill>
                <a:effectLst/>
                <a:latin typeface="+mn-lt"/>
                <a:ea typeface="+mn-ea"/>
                <a:cs typeface="+mn-cs"/>
              </a:rPr>
              <a:t> A, Frey M, Turk A, </a:t>
            </a:r>
            <a:r>
              <a:rPr lang="en-US" sz="1200" kern="1200" dirty="0" err="1">
                <a:solidFill>
                  <a:schemeClr val="tx1"/>
                </a:solidFill>
                <a:effectLst/>
                <a:latin typeface="+mn-lt"/>
                <a:ea typeface="+mn-ea"/>
                <a:cs typeface="+mn-cs"/>
              </a:rPr>
              <a:t>Brändli</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Ritscher</a:t>
            </a:r>
            <a:r>
              <a:rPr lang="en-US" sz="1200" kern="1200" dirty="0">
                <a:solidFill>
                  <a:schemeClr val="tx1"/>
                </a:solidFill>
                <a:effectLst/>
                <a:latin typeface="+mn-lt"/>
                <a:ea typeface="+mn-ea"/>
                <a:cs typeface="+mn-cs"/>
              </a:rPr>
              <a:t> D, et al. Early versus late pulmonary rehabilitation in chronic obstructive pulmonary disease patients with acute exacerbations: a randomized trial. Respiration. 2012 Jan;83(6):499–506.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536. 	</a:t>
            </a:r>
            <a:r>
              <a:rPr lang="en-US" sz="1200" kern="1200" dirty="0" err="1">
                <a:solidFill>
                  <a:schemeClr val="tx1"/>
                </a:solidFill>
                <a:effectLst/>
                <a:latin typeface="+mn-lt"/>
                <a:ea typeface="+mn-ea"/>
                <a:cs typeface="+mn-cs"/>
              </a:rPr>
              <a:t>Puhan</a:t>
            </a:r>
            <a:r>
              <a:rPr lang="en-US" sz="1200" kern="1200" dirty="0">
                <a:solidFill>
                  <a:schemeClr val="tx1"/>
                </a:solidFill>
                <a:effectLst/>
                <a:latin typeface="+mn-lt"/>
                <a:ea typeface="+mn-ea"/>
                <a:cs typeface="+mn-cs"/>
              </a:rPr>
              <a:t> MA, </a:t>
            </a:r>
            <a:r>
              <a:rPr lang="en-US" sz="1200" kern="1200" dirty="0" err="1">
                <a:solidFill>
                  <a:schemeClr val="tx1"/>
                </a:solidFill>
                <a:effectLst/>
                <a:latin typeface="+mn-lt"/>
                <a:ea typeface="+mn-ea"/>
                <a:cs typeface="+mn-cs"/>
              </a:rPr>
              <a:t>Gimeno</a:t>
            </a:r>
            <a:r>
              <a:rPr lang="en-US" sz="1200" kern="1200" dirty="0">
                <a:solidFill>
                  <a:schemeClr val="tx1"/>
                </a:solidFill>
                <a:effectLst/>
                <a:latin typeface="+mn-lt"/>
                <a:ea typeface="+mn-ea"/>
                <a:cs typeface="+mn-cs"/>
              </a:rPr>
              <a:t>-Santos E, </a:t>
            </a:r>
            <a:r>
              <a:rPr lang="en-US" sz="1200" kern="1200" dirty="0" err="1">
                <a:solidFill>
                  <a:schemeClr val="tx1"/>
                </a:solidFill>
                <a:effectLst/>
                <a:latin typeface="+mn-lt"/>
                <a:ea typeface="+mn-ea"/>
                <a:cs typeface="+mn-cs"/>
              </a:rPr>
              <a:t>Scharplatz</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Troosters</a:t>
            </a:r>
            <a:r>
              <a:rPr lang="en-US" sz="1200" kern="1200" dirty="0">
                <a:solidFill>
                  <a:schemeClr val="tx1"/>
                </a:solidFill>
                <a:effectLst/>
                <a:latin typeface="+mn-lt"/>
                <a:ea typeface="+mn-ea"/>
                <a:cs typeface="+mn-cs"/>
              </a:rPr>
              <a:t> T, Walters EH, </a:t>
            </a:r>
            <a:r>
              <a:rPr lang="en-US" sz="1200" kern="1200" dirty="0" err="1">
                <a:solidFill>
                  <a:schemeClr val="tx1"/>
                </a:solidFill>
                <a:effectLst/>
                <a:latin typeface="+mn-lt"/>
                <a:ea typeface="+mn-ea"/>
                <a:cs typeface="+mn-cs"/>
              </a:rPr>
              <a:t>Steurer</a:t>
            </a:r>
            <a:r>
              <a:rPr lang="en-US" sz="1200" kern="1200" dirty="0">
                <a:solidFill>
                  <a:schemeClr val="tx1"/>
                </a:solidFill>
                <a:effectLst/>
                <a:latin typeface="+mn-lt"/>
                <a:ea typeface="+mn-ea"/>
                <a:cs typeface="+mn-cs"/>
              </a:rPr>
              <a:t> J. Pulmonary rehabilitation following exacerbations of chronic obstructive pulmonary disease. Cochrane database </a:t>
            </a:r>
            <a:r>
              <a:rPr lang="en-US" sz="1200" kern="1200" dirty="0" err="1">
                <a:solidFill>
                  <a:schemeClr val="tx1"/>
                </a:solidFill>
                <a:effectLst/>
                <a:latin typeface="+mn-lt"/>
                <a:ea typeface="+mn-ea"/>
                <a:cs typeface="+mn-cs"/>
              </a:rPr>
              <a:t>Syst</a:t>
            </a:r>
            <a:r>
              <a:rPr lang="en-US" sz="1200" kern="1200" dirty="0">
                <a:solidFill>
                  <a:schemeClr val="tx1"/>
                </a:solidFill>
                <a:effectLst/>
                <a:latin typeface="+mn-lt"/>
                <a:ea typeface="+mn-ea"/>
                <a:cs typeface="+mn-cs"/>
              </a:rPr>
              <a:t> Rev. 2011 Jan;(10):CD005305.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537. 	Tang CY, </a:t>
            </a:r>
            <a:r>
              <a:rPr lang="en-US" sz="1200" kern="1200" dirty="0" err="1">
                <a:solidFill>
                  <a:schemeClr val="tx1"/>
                </a:solidFill>
                <a:effectLst/>
                <a:latin typeface="+mn-lt"/>
                <a:ea typeface="+mn-ea"/>
                <a:cs typeface="+mn-cs"/>
              </a:rPr>
              <a:t>Blackstock</a:t>
            </a:r>
            <a:r>
              <a:rPr lang="en-US" sz="1200" kern="1200" dirty="0">
                <a:solidFill>
                  <a:schemeClr val="tx1"/>
                </a:solidFill>
                <a:effectLst/>
                <a:latin typeface="+mn-lt"/>
                <a:ea typeface="+mn-ea"/>
                <a:cs typeface="+mn-cs"/>
              </a:rPr>
              <a:t> FC, Clarence M, Taylor NF. Early rehabilitation exercise program for inpatients during an acute exacerbation of chronic obstructive pulmonary disease: a randomized controlled trial. J </a:t>
            </a:r>
            <a:r>
              <a:rPr lang="en-US" sz="1200" kern="1200" dirty="0" err="1">
                <a:solidFill>
                  <a:schemeClr val="tx1"/>
                </a:solidFill>
                <a:effectLst/>
                <a:latin typeface="+mn-lt"/>
                <a:ea typeface="+mn-ea"/>
                <a:cs typeface="+mn-cs"/>
              </a:rPr>
              <a:t>Cardiopulm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Rehabil</a:t>
            </a:r>
            <a:r>
              <a:rPr lang="en-US" sz="1200" kern="1200" dirty="0">
                <a:solidFill>
                  <a:schemeClr val="tx1"/>
                </a:solidFill>
                <a:effectLst/>
                <a:latin typeface="+mn-lt"/>
                <a:ea typeface="+mn-ea"/>
                <a:cs typeface="+mn-cs"/>
              </a:rPr>
              <a:t> Prev. 2012;32(3):163–9.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538. 	He M, Yu S, Wang L, </a:t>
            </a:r>
            <a:r>
              <a:rPr lang="en-US" sz="1200" kern="1200" dirty="0" err="1">
                <a:solidFill>
                  <a:schemeClr val="tx1"/>
                </a:solidFill>
                <a:effectLst/>
                <a:latin typeface="+mn-lt"/>
                <a:ea typeface="+mn-ea"/>
                <a:cs typeface="+mn-cs"/>
              </a:rPr>
              <a:t>Lv</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Qiu</a:t>
            </a:r>
            <a:r>
              <a:rPr lang="en-US" sz="1200" kern="1200" dirty="0">
                <a:solidFill>
                  <a:schemeClr val="tx1"/>
                </a:solidFill>
                <a:effectLst/>
                <a:latin typeface="+mn-lt"/>
                <a:ea typeface="+mn-ea"/>
                <a:cs typeface="+mn-cs"/>
              </a:rPr>
              <a:t> Z. Efficiency and safety of pulmonary rehabilitation in acute exacerbation of chronic obstructive pulmonary disease. Med </a:t>
            </a:r>
            <a:r>
              <a:rPr lang="en-US" sz="1200" kern="1200" dirty="0" err="1">
                <a:solidFill>
                  <a:schemeClr val="tx1"/>
                </a:solidFill>
                <a:effectLst/>
                <a:latin typeface="+mn-lt"/>
                <a:ea typeface="+mn-ea"/>
                <a:cs typeface="+mn-cs"/>
              </a:rPr>
              <a:t>Sci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Monit</a:t>
            </a:r>
            <a:r>
              <a:rPr lang="en-US" sz="1200" kern="1200" dirty="0">
                <a:solidFill>
                  <a:schemeClr val="tx1"/>
                </a:solidFill>
                <a:effectLst/>
                <a:latin typeface="+mn-lt"/>
                <a:ea typeface="+mn-ea"/>
                <a:cs typeface="+mn-cs"/>
              </a:rPr>
              <a:t>. 2015 Mar 18;21:806–12.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539. 	</a:t>
            </a:r>
            <a:r>
              <a:rPr lang="en-US" sz="1200" kern="1200" dirty="0" err="1">
                <a:solidFill>
                  <a:schemeClr val="tx1"/>
                </a:solidFill>
                <a:effectLst/>
                <a:latin typeface="+mn-lt"/>
                <a:ea typeface="+mn-ea"/>
                <a:cs typeface="+mn-cs"/>
              </a:rPr>
              <a:t>Spruit</a:t>
            </a:r>
            <a:r>
              <a:rPr lang="en-US" sz="1200" kern="1200" dirty="0">
                <a:solidFill>
                  <a:schemeClr val="tx1"/>
                </a:solidFill>
                <a:effectLst/>
                <a:latin typeface="+mn-lt"/>
                <a:ea typeface="+mn-ea"/>
                <a:cs typeface="+mn-cs"/>
              </a:rPr>
              <a:t> MA, Singh SJ, Rochester CL, Greening NJ, </a:t>
            </a:r>
            <a:r>
              <a:rPr lang="en-US" sz="1200" kern="1200" dirty="0" err="1">
                <a:solidFill>
                  <a:schemeClr val="tx1"/>
                </a:solidFill>
                <a:effectLst/>
                <a:latin typeface="+mn-lt"/>
                <a:ea typeface="+mn-ea"/>
                <a:cs typeface="+mn-cs"/>
              </a:rPr>
              <a:t>Franssen</a:t>
            </a:r>
            <a:r>
              <a:rPr lang="en-US" sz="1200" kern="1200" dirty="0">
                <a:solidFill>
                  <a:schemeClr val="tx1"/>
                </a:solidFill>
                <a:effectLst/>
                <a:latin typeface="+mn-lt"/>
                <a:ea typeface="+mn-ea"/>
                <a:cs typeface="+mn-cs"/>
              </a:rPr>
              <a:t> FME, Pitta F, et al. Pulmonary rehabilitation for patients with COPD during and after an exacerbation-related </a:t>
            </a:r>
            <a:r>
              <a:rPr lang="en-US" sz="1200" kern="1200" dirty="0" err="1">
                <a:solidFill>
                  <a:schemeClr val="tx1"/>
                </a:solidFill>
                <a:effectLst/>
                <a:latin typeface="+mn-lt"/>
                <a:ea typeface="+mn-ea"/>
                <a:cs typeface="+mn-cs"/>
              </a:rPr>
              <a:t>hospitalisation</a:t>
            </a:r>
            <a:r>
              <a:rPr lang="en-US" sz="1200" kern="1200" dirty="0">
                <a:solidFill>
                  <a:schemeClr val="tx1"/>
                </a:solidFill>
                <a:effectLst/>
                <a:latin typeface="+mn-lt"/>
                <a:ea typeface="+mn-ea"/>
                <a:cs typeface="+mn-cs"/>
              </a:rPr>
              <a:t>: back to the future?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2018 Jan 11;51(1):1701312.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540. 	Greening NJ, Williams JEA, Hussain SF, Harvey-Dunstan TC, </a:t>
            </a:r>
            <a:r>
              <a:rPr lang="en-US" sz="1200" kern="1200" dirty="0" err="1">
                <a:solidFill>
                  <a:schemeClr val="tx1"/>
                </a:solidFill>
                <a:effectLst/>
                <a:latin typeface="+mn-lt"/>
                <a:ea typeface="+mn-ea"/>
                <a:cs typeface="+mn-cs"/>
              </a:rPr>
              <a:t>Bankart</a:t>
            </a:r>
            <a:r>
              <a:rPr lang="en-US" sz="1200" kern="1200" dirty="0">
                <a:solidFill>
                  <a:schemeClr val="tx1"/>
                </a:solidFill>
                <a:effectLst/>
                <a:latin typeface="+mn-lt"/>
                <a:ea typeface="+mn-ea"/>
                <a:cs typeface="+mn-cs"/>
              </a:rPr>
              <a:t> MJ, Chaplin EJ, et al. An early rehabilitation intervention to enhance recovery during hospital admission for an exacerbation of chronic respiratory disease: </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 controlled trial. BMJ. 2014 Jul 8;349(jul08 5):g4315–g4315.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541. 	Chaplin EJL, </a:t>
            </a:r>
            <a:r>
              <a:rPr lang="en-US" sz="1200" kern="1200" dirty="0" err="1">
                <a:solidFill>
                  <a:schemeClr val="tx1"/>
                </a:solidFill>
                <a:effectLst/>
                <a:latin typeface="+mn-lt"/>
                <a:ea typeface="+mn-ea"/>
                <a:cs typeface="+mn-cs"/>
              </a:rPr>
              <a:t>Houchen</a:t>
            </a:r>
            <a:r>
              <a:rPr lang="en-US" sz="1200" kern="1200" dirty="0">
                <a:solidFill>
                  <a:schemeClr val="tx1"/>
                </a:solidFill>
                <a:effectLst/>
                <a:latin typeface="+mn-lt"/>
                <a:ea typeface="+mn-ea"/>
                <a:cs typeface="+mn-cs"/>
              </a:rPr>
              <a:t> L, Greening NJ, Harvey-Dunstan T, Morgan MD, Steiner MC, et al. Neuromuscular stimulation of quadriceps in patients </a:t>
            </a:r>
            <a:r>
              <a:rPr lang="en-US" sz="1200" kern="1200" dirty="0" err="1">
                <a:solidFill>
                  <a:schemeClr val="tx1"/>
                </a:solidFill>
                <a:effectLst/>
                <a:latin typeface="+mn-lt"/>
                <a:ea typeface="+mn-ea"/>
                <a:cs typeface="+mn-cs"/>
              </a:rPr>
              <a:t>hospitalised</a:t>
            </a:r>
            <a:r>
              <a:rPr lang="en-US" sz="1200" kern="1200" dirty="0">
                <a:solidFill>
                  <a:schemeClr val="tx1"/>
                </a:solidFill>
                <a:effectLst/>
                <a:latin typeface="+mn-lt"/>
                <a:ea typeface="+mn-ea"/>
                <a:cs typeface="+mn-cs"/>
              </a:rPr>
              <a:t> during an exacerbation of COPD: a comparison of low (35 Hz) and high (50 Hz) frequencies. </a:t>
            </a:r>
            <a:r>
              <a:rPr lang="en-US" sz="1200" kern="1200" dirty="0" err="1">
                <a:solidFill>
                  <a:schemeClr val="tx1"/>
                </a:solidFill>
                <a:effectLst/>
                <a:latin typeface="+mn-lt"/>
                <a:ea typeface="+mn-ea"/>
                <a:cs typeface="+mn-cs"/>
              </a:rPr>
              <a:t>Physiother</a:t>
            </a:r>
            <a:r>
              <a:rPr lang="en-US" sz="1200" kern="1200" dirty="0">
                <a:solidFill>
                  <a:schemeClr val="tx1"/>
                </a:solidFill>
                <a:effectLst/>
                <a:latin typeface="+mn-lt"/>
                <a:ea typeface="+mn-ea"/>
                <a:cs typeface="+mn-cs"/>
              </a:rPr>
              <a:t> Res Int. 2013 Sep;18(3):148–56.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542. 	</a:t>
            </a:r>
            <a:r>
              <a:rPr lang="en-US" sz="1200" kern="1200" dirty="0" err="1">
                <a:solidFill>
                  <a:schemeClr val="tx1"/>
                </a:solidFill>
                <a:effectLst/>
                <a:latin typeface="+mn-lt"/>
                <a:ea typeface="+mn-ea"/>
                <a:cs typeface="+mn-cs"/>
              </a:rPr>
              <a:t>Alahmari</a:t>
            </a:r>
            <a:r>
              <a:rPr lang="en-US" sz="1200" kern="1200" dirty="0">
                <a:solidFill>
                  <a:schemeClr val="tx1"/>
                </a:solidFill>
                <a:effectLst/>
                <a:latin typeface="+mn-lt"/>
                <a:ea typeface="+mn-ea"/>
                <a:cs typeface="+mn-cs"/>
              </a:rPr>
              <a:t> AD, Patel AR, </a:t>
            </a:r>
            <a:r>
              <a:rPr lang="en-US" sz="1200" kern="1200" dirty="0" err="1">
                <a:solidFill>
                  <a:schemeClr val="tx1"/>
                </a:solidFill>
                <a:effectLst/>
                <a:latin typeface="+mn-lt"/>
                <a:ea typeface="+mn-ea"/>
                <a:cs typeface="+mn-cs"/>
              </a:rPr>
              <a:t>Kowlessar</a:t>
            </a:r>
            <a:r>
              <a:rPr lang="en-US" sz="1200" kern="1200" dirty="0">
                <a:solidFill>
                  <a:schemeClr val="tx1"/>
                </a:solidFill>
                <a:effectLst/>
                <a:latin typeface="+mn-lt"/>
                <a:ea typeface="+mn-ea"/>
                <a:cs typeface="+mn-cs"/>
              </a:rPr>
              <a:t> BS, Mackay AJ, Singh R, </a:t>
            </a:r>
            <a:r>
              <a:rPr lang="en-US" sz="1200" kern="1200" dirty="0" err="1">
                <a:solidFill>
                  <a:schemeClr val="tx1"/>
                </a:solidFill>
                <a:effectLst/>
                <a:latin typeface="+mn-lt"/>
                <a:ea typeface="+mn-ea"/>
                <a:cs typeface="+mn-cs"/>
              </a:rPr>
              <a:t>Wedzicha</a:t>
            </a:r>
            <a:r>
              <a:rPr lang="en-US" sz="1200" kern="1200" dirty="0">
                <a:solidFill>
                  <a:schemeClr val="tx1"/>
                </a:solidFill>
                <a:effectLst/>
                <a:latin typeface="+mn-lt"/>
                <a:ea typeface="+mn-ea"/>
                <a:cs typeface="+mn-cs"/>
              </a:rPr>
              <a:t> JA, et al. Daily activity during stability and exacerbation of chronic obstructive pulmonary disease. BMC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Med. 2014 Dec 2;14(1):98.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543. 	Borges RC, </a:t>
            </a:r>
            <a:r>
              <a:rPr lang="en-US" sz="1200" kern="1200" dirty="0" err="1">
                <a:solidFill>
                  <a:schemeClr val="tx1"/>
                </a:solidFill>
                <a:effectLst/>
                <a:latin typeface="+mn-lt"/>
                <a:ea typeface="+mn-ea"/>
                <a:cs typeface="+mn-cs"/>
              </a:rPr>
              <a:t>Carvalho</a:t>
            </a:r>
            <a:r>
              <a:rPr lang="en-US" sz="1200" kern="1200" dirty="0">
                <a:solidFill>
                  <a:schemeClr val="tx1"/>
                </a:solidFill>
                <a:effectLst/>
                <a:latin typeface="+mn-lt"/>
                <a:ea typeface="+mn-ea"/>
                <a:cs typeface="+mn-cs"/>
              </a:rPr>
              <a:t> CR. Impact of resistance training in chronic obstructive pulmonary disease patients during periods of acute exacerbation. Arch Phys Med </a:t>
            </a:r>
            <a:r>
              <a:rPr lang="en-US" sz="1200" kern="1200" dirty="0" err="1">
                <a:solidFill>
                  <a:schemeClr val="tx1"/>
                </a:solidFill>
                <a:effectLst/>
                <a:latin typeface="+mn-lt"/>
                <a:ea typeface="+mn-ea"/>
                <a:cs typeface="+mn-cs"/>
              </a:rPr>
              <a:t>Rehabil</a:t>
            </a:r>
            <a:r>
              <a:rPr lang="en-US" sz="1200" kern="1200" dirty="0">
                <a:solidFill>
                  <a:schemeClr val="tx1"/>
                </a:solidFill>
                <a:effectLst/>
                <a:latin typeface="+mn-lt"/>
                <a:ea typeface="+mn-ea"/>
                <a:cs typeface="+mn-cs"/>
              </a:rPr>
              <a:t>. 2014 Sep;95(9):1638–45.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544. 	</a:t>
            </a:r>
            <a:r>
              <a:rPr lang="en-US" sz="1200" kern="1200" dirty="0" err="1">
                <a:solidFill>
                  <a:schemeClr val="tx1"/>
                </a:solidFill>
                <a:effectLst/>
                <a:latin typeface="+mn-lt"/>
                <a:ea typeface="+mn-ea"/>
                <a:cs typeface="+mn-cs"/>
              </a:rPr>
              <a:t>Divo</a:t>
            </a:r>
            <a:r>
              <a:rPr lang="en-US" sz="1200" kern="1200" dirty="0">
                <a:solidFill>
                  <a:schemeClr val="tx1"/>
                </a:solidFill>
                <a:effectLst/>
                <a:latin typeface="+mn-lt"/>
                <a:ea typeface="+mn-ea"/>
                <a:cs typeface="+mn-cs"/>
              </a:rPr>
              <a:t> M, Cabrera C. Which Are The Most Relevant Comorbidities In COPD? Barcelona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Netw</a:t>
            </a:r>
            <a:r>
              <a:rPr lang="en-US" sz="1200" kern="1200" dirty="0">
                <a:solidFill>
                  <a:schemeClr val="tx1"/>
                </a:solidFill>
                <a:effectLst/>
                <a:latin typeface="+mn-lt"/>
                <a:ea typeface="+mn-ea"/>
                <a:cs typeface="+mn-cs"/>
              </a:rPr>
              <a:t>. 2016 Oct 1;2(4):215-218</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545. 	van </a:t>
            </a:r>
            <a:r>
              <a:rPr lang="en-US" sz="1200" kern="1200" dirty="0" err="1">
                <a:solidFill>
                  <a:schemeClr val="tx1"/>
                </a:solidFill>
                <a:effectLst/>
                <a:latin typeface="+mn-lt"/>
                <a:ea typeface="+mn-ea"/>
                <a:cs typeface="+mn-cs"/>
              </a:rPr>
              <a:t>Manen</a:t>
            </a:r>
            <a:r>
              <a:rPr lang="en-US" sz="1200" kern="1200" dirty="0">
                <a:solidFill>
                  <a:schemeClr val="tx1"/>
                </a:solidFill>
                <a:effectLst/>
                <a:latin typeface="+mn-lt"/>
                <a:ea typeface="+mn-ea"/>
                <a:cs typeface="+mn-cs"/>
              </a:rPr>
              <a:t> JG, </a:t>
            </a:r>
            <a:r>
              <a:rPr lang="en-US" sz="1200" kern="1200" dirty="0" err="1">
                <a:solidFill>
                  <a:schemeClr val="tx1"/>
                </a:solidFill>
                <a:effectLst/>
                <a:latin typeface="+mn-lt"/>
                <a:ea typeface="+mn-ea"/>
                <a:cs typeface="+mn-cs"/>
              </a:rPr>
              <a:t>Bindels</a:t>
            </a:r>
            <a:r>
              <a:rPr lang="en-US" sz="1200" kern="1200" dirty="0">
                <a:solidFill>
                  <a:schemeClr val="tx1"/>
                </a:solidFill>
                <a:effectLst/>
                <a:latin typeface="+mn-lt"/>
                <a:ea typeface="+mn-ea"/>
                <a:cs typeface="+mn-cs"/>
              </a:rPr>
              <a:t> PJ, </a:t>
            </a:r>
            <a:r>
              <a:rPr lang="en-US" sz="1200" kern="1200" dirty="0" err="1">
                <a:solidFill>
                  <a:schemeClr val="tx1"/>
                </a:solidFill>
                <a:effectLst/>
                <a:latin typeface="+mn-lt"/>
                <a:ea typeface="+mn-ea"/>
                <a:cs typeface="+mn-cs"/>
              </a:rPr>
              <a:t>IJzermans</a:t>
            </a:r>
            <a:r>
              <a:rPr lang="en-US" sz="1200" kern="1200" dirty="0">
                <a:solidFill>
                  <a:schemeClr val="tx1"/>
                </a:solidFill>
                <a:effectLst/>
                <a:latin typeface="+mn-lt"/>
                <a:ea typeface="+mn-ea"/>
                <a:cs typeface="+mn-cs"/>
              </a:rPr>
              <a:t> CJ, van der Zee JS, </a:t>
            </a:r>
            <a:r>
              <a:rPr lang="en-US" sz="1200" kern="1200" dirty="0" err="1">
                <a:solidFill>
                  <a:schemeClr val="tx1"/>
                </a:solidFill>
                <a:effectLst/>
                <a:latin typeface="+mn-lt"/>
                <a:ea typeface="+mn-ea"/>
                <a:cs typeface="+mn-cs"/>
              </a:rPr>
              <a:t>Bottema</a:t>
            </a:r>
            <a:r>
              <a:rPr lang="en-US" sz="1200" kern="1200" dirty="0">
                <a:solidFill>
                  <a:schemeClr val="tx1"/>
                </a:solidFill>
                <a:effectLst/>
                <a:latin typeface="+mn-lt"/>
                <a:ea typeface="+mn-ea"/>
                <a:cs typeface="+mn-cs"/>
              </a:rPr>
              <a:t> BJ, </a:t>
            </a:r>
            <a:r>
              <a:rPr lang="en-US" sz="1200" kern="1200" dirty="0" err="1">
                <a:solidFill>
                  <a:schemeClr val="tx1"/>
                </a:solidFill>
                <a:effectLst/>
                <a:latin typeface="+mn-lt"/>
                <a:ea typeface="+mn-ea"/>
                <a:cs typeface="+mn-cs"/>
              </a:rPr>
              <a:t>Schadé</a:t>
            </a:r>
            <a:r>
              <a:rPr lang="en-US" sz="1200" kern="1200" dirty="0">
                <a:solidFill>
                  <a:schemeClr val="tx1"/>
                </a:solidFill>
                <a:effectLst/>
                <a:latin typeface="+mn-lt"/>
                <a:ea typeface="+mn-ea"/>
                <a:cs typeface="+mn-cs"/>
              </a:rPr>
              <a:t> E. Prevalence of comorbidity in patients with a chronic airway obstruction and controls over the age of 40. J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Epidemiol</a:t>
            </a:r>
            <a:r>
              <a:rPr lang="en-US" sz="1200" kern="1200" dirty="0">
                <a:solidFill>
                  <a:schemeClr val="tx1"/>
                </a:solidFill>
                <a:effectLst/>
                <a:latin typeface="+mn-lt"/>
                <a:ea typeface="+mn-ea"/>
                <a:cs typeface="+mn-cs"/>
              </a:rPr>
              <a:t>. 2001 Mar;54(3):287–93.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546. 	</a:t>
            </a:r>
            <a:r>
              <a:rPr lang="en-US" sz="1200" kern="1200" dirty="0" err="1">
                <a:solidFill>
                  <a:schemeClr val="tx1"/>
                </a:solidFill>
                <a:effectLst/>
                <a:latin typeface="+mn-lt"/>
                <a:ea typeface="+mn-ea"/>
                <a:cs typeface="+mn-cs"/>
              </a:rPr>
              <a:t>Cazzola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Bettoncelli</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Sessa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Cricelli</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Biscione</a:t>
            </a:r>
            <a:r>
              <a:rPr lang="en-US" sz="1200" kern="1200" dirty="0">
                <a:solidFill>
                  <a:schemeClr val="tx1"/>
                </a:solidFill>
                <a:effectLst/>
                <a:latin typeface="+mn-lt"/>
                <a:ea typeface="+mn-ea"/>
                <a:cs typeface="+mn-cs"/>
              </a:rPr>
              <a:t> G. Prevalence of Comorbidities in Patients with Chronic Obstructive Pulmonary Disease. Respiration. 2010;80(2):112–9.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547. 	Schnell K, Weiss CO, Lee T, Krishnan JA, </a:t>
            </a:r>
            <a:r>
              <a:rPr lang="en-US" sz="1200" kern="1200" dirty="0" err="1">
                <a:solidFill>
                  <a:schemeClr val="tx1"/>
                </a:solidFill>
                <a:effectLst/>
                <a:latin typeface="+mn-lt"/>
                <a:ea typeface="+mn-ea"/>
                <a:cs typeface="+mn-cs"/>
              </a:rPr>
              <a:t>Leff</a:t>
            </a:r>
            <a:r>
              <a:rPr lang="en-US" sz="1200" kern="1200" dirty="0">
                <a:solidFill>
                  <a:schemeClr val="tx1"/>
                </a:solidFill>
                <a:effectLst/>
                <a:latin typeface="+mn-lt"/>
                <a:ea typeface="+mn-ea"/>
                <a:cs typeface="+mn-cs"/>
              </a:rPr>
              <a:t> B, Wolff JL, et al. The prevalence of clinically-relevant comorbid conditions in patients with physician-diagnosed COPD: a cross-sectional study using data from NHANES 1999-2008. BMC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Med. 2012 Jan;12:26.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548. 	</a:t>
            </a:r>
            <a:r>
              <a:rPr lang="en-US" sz="1200" kern="1200" dirty="0" err="1">
                <a:solidFill>
                  <a:schemeClr val="tx1"/>
                </a:solidFill>
                <a:effectLst/>
                <a:latin typeface="+mn-lt"/>
                <a:ea typeface="+mn-ea"/>
                <a:cs typeface="+mn-cs"/>
              </a:rPr>
              <a:t>Vanfleteren</a:t>
            </a:r>
            <a:r>
              <a:rPr lang="en-US" sz="1200" kern="1200" dirty="0">
                <a:solidFill>
                  <a:schemeClr val="tx1"/>
                </a:solidFill>
                <a:effectLst/>
                <a:latin typeface="+mn-lt"/>
                <a:ea typeface="+mn-ea"/>
                <a:cs typeface="+mn-cs"/>
              </a:rPr>
              <a:t> LEGW, </a:t>
            </a:r>
            <a:r>
              <a:rPr lang="en-US" sz="1200" kern="1200" dirty="0" err="1">
                <a:solidFill>
                  <a:schemeClr val="tx1"/>
                </a:solidFill>
                <a:effectLst/>
                <a:latin typeface="+mn-lt"/>
                <a:ea typeface="+mn-ea"/>
                <a:cs typeface="+mn-cs"/>
              </a:rPr>
              <a:t>Spruit</a:t>
            </a:r>
            <a:r>
              <a:rPr lang="en-US" sz="1200" kern="1200" dirty="0">
                <a:solidFill>
                  <a:schemeClr val="tx1"/>
                </a:solidFill>
                <a:effectLst/>
                <a:latin typeface="+mn-lt"/>
                <a:ea typeface="+mn-ea"/>
                <a:cs typeface="+mn-cs"/>
              </a:rPr>
              <a:t> MA, </a:t>
            </a:r>
            <a:r>
              <a:rPr lang="en-US" sz="1200" kern="1200" dirty="0" err="1">
                <a:solidFill>
                  <a:schemeClr val="tx1"/>
                </a:solidFill>
                <a:effectLst/>
                <a:latin typeface="+mn-lt"/>
                <a:ea typeface="+mn-ea"/>
                <a:cs typeface="+mn-cs"/>
              </a:rPr>
              <a:t>Groenen</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Gaffron</a:t>
            </a:r>
            <a:r>
              <a:rPr lang="en-US" sz="1200" kern="1200" dirty="0">
                <a:solidFill>
                  <a:schemeClr val="tx1"/>
                </a:solidFill>
                <a:effectLst/>
                <a:latin typeface="+mn-lt"/>
                <a:ea typeface="+mn-ea"/>
                <a:cs typeface="+mn-cs"/>
              </a:rPr>
              <a:t> S, van </a:t>
            </a:r>
            <a:r>
              <a:rPr lang="en-US" sz="1200" kern="1200" dirty="0" err="1">
                <a:solidFill>
                  <a:schemeClr val="tx1"/>
                </a:solidFill>
                <a:effectLst/>
                <a:latin typeface="+mn-lt"/>
                <a:ea typeface="+mn-ea"/>
                <a:cs typeface="+mn-cs"/>
              </a:rPr>
              <a:t>Empel</a:t>
            </a:r>
            <a:r>
              <a:rPr lang="en-US" sz="1200" kern="1200" dirty="0">
                <a:solidFill>
                  <a:schemeClr val="tx1"/>
                </a:solidFill>
                <a:effectLst/>
                <a:latin typeface="+mn-lt"/>
                <a:ea typeface="+mn-ea"/>
                <a:cs typeface="+mn-cs"/>
              </a:rPr>
              <a:t> VPM, </a:t>
            </a:r>
            <a:r>
              <a:rPr lang="en-US" sz="1200" kern="1200" dirty="0" err="1">
                <a:solidFill>
                  <a:schemeClr val="tx1"/>
                </a:solidFill>
                <a:effectLst/>
                <a:latin typeface="+mn-lt"/>
                <a:ea typeface="+mn-ea"/>
                <a:cs typeface="+mn-cs"/>
              </a:rPr>
              <a:t>Bruijnzeel</a:t>
            </a:r>
            <a:r>
              <a:rPr lang="en-US" sz="1200" kern="1200" dirty="0">
                <a:solidFill>
                  <a:schemeClr val="tx1"/>
                </a:solidFill>
                <a:effectLst/>
                <a:latin typeface="+mn-lt"/>
                <a:ea typeface="+mn-ea"/>
                <a:cs typeface="+mn-cs"/>
              </a:rPr>
              <a:t> PLB, et al. Clusters of comorbidities based on validated objective measurements and systemic inflammation in patients with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2013 May 1;187(7):728–35.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549. 	Harari S, Elia D, Humbert M. Pulmonary Hypertension in Parenchymal Lung Diseases. Chest. 2018 Jan;153(1):217–23.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550. 	</a:t>
            </a:r>
            <a:r>
              <a:rPr lang="en-US" sz="1200" kern="1200" dirty="0" err="1">
                <a:solidFill>
                  <a:schemeClr val="tx1"/>
                </a:solidFill>
                <a:effectLst/>
                <a:latin typeface="+mn-lt"/>
                <a:ea typeface="+mn-ea"/>
                <a:cs typeface="+mn-cs"/>
              </a:rPr>
              <a:t>Houben</a:t>
            </a:r>
            <a:r>
              <a:rPr lang="en-US" sz="1200" kern="1200" dirty="0">
                <a:solidFill>
                  <a:schemeClr val="tx1"/>
                </a:solidFill>
                <a:effectLst/>
                <a:latin typeface="+mn-lt"/>
                <a:ea typeface="+mn-ea"/>
                <a:cs typeface="+mn-cs"/>
              </a:rPr>
              <a:t>-Wilke S, </a:t>
            </a:r>
            <a:r>
              <a:rPr lang="en-US" sz="1200" kern="1200" dirty="0" err="1">
                <a:solidFill>
                  <a:schemeClr val="tx1"/>
                </a:solidFill>
                <a:effectLst/>
                <a:latin typeface="+mn-lt"/>
                <a:ea typeface="+mn-ea"/>
                <a:cs typeface="+mn-cs"/>
              </a:rPr>
              <a:t>Jörres</a:t>
            </a:r>
            <a:r>
              <a:rPr lang="en-US" sz="1200" kern="1200" dirty="0">
                <a:solidFill>
                  <a:schemeClr val="tx1"/>
                </a:solidFill>
                <a:effectLst/>
                <a:latin typeface="+mn-lt"/>
                <a:ea typeface="+mn-ea"/>
                <a:cs typeface="+mn-cs"/>
              </a:rPr>
              <a:t> RA, Bals R, </a:t>
            </a:r>
            <a:r>
              <a:rPr lang="en-US" sz="1200" kern="1200" dirty="0" err="1">
                <a:solidFill>
                  <a:schemeClr val="tx1"/>
                </a:solidFill>
                <a:effectLst/>
                <a:latin typeface="+mn-lt"/>
                <a:ea typeface="+mn-ea"/>
                <a:cs typeface="+mn-cs"/>
              </a:rPr>
              <a:t>Franssen</a:t>
            </a:r>
            <a:r>
              <a:rPr lang="en-US" sz="1200" kern="1200" dirty="0">
                <a:solidFill>
                  <a:schemeClr val="tx1"/>
                </a:solidFill>
                <a:effectLst/>
                <a:latin typeface="+mn-lt"/>
                <a:ea typeface="+mn-ea"/>
                <a:cs typeface="+mn-cs"/>
              </a:rPr>
              <a:t> FME, </a:t>
            </a:r>
            <a:r>
              <a:rPr lang="en-US" sz="1200" kern="1200" dirty="0" err="1">
                <a:solidFill>
                  <a:schemeClr val="tx1"/>
                </a:solidFill>
                <a:effectLst/>
                <a:latin typeface="+mn-lt"/>
                <a:ea typeface="+mn-ea"/>
                <a:cs typeface="+mn-cs"/>
              </a:rPr>
              <a:t>Gläser</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Holle</a:t>
            </a:r>
            <a:r>
              <a:rPr lang="en-US" sz="1200" kern="1200" dirty="0">
                <a:solidFill>
                  <a:schemeClr val="tx1"/>
                </a:solidFill>
                <a:effectLst/>
                <a:latin typeface="+mn-lt"/>
                <a:ea typeface="+mn-ea"/>
                <a:cs typeface="+mn-cs"/>
              </a:rPr>
              <a:t> R, et al. Peripheral Artery Disease and Its Clinical Relevance in Patients with Chronic Obstructive Pulmonary Disease in the COPD and Systemic Consequences-Comorbidities Network Study.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2017 Jan 15;195(2):189–97.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551. 	Young RP, Hopkins RJ, Christmas T, Black PN, Metcalf P, Gamble GD. COPD prevalence is increased in lung cancer, independent of age, sex and smoking history.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2009 Aug 1;34(2):380–6.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552. 	</a:t>
            </a:r>
            <a:r>
              <a:rPr lang="en-US" sz="1200" kern="1200" dirty="0" err="1">
                <a:solidFill>
                  <a:schemeClr val="tx1"/>
                </a:solidFill>
                <a:effectLst/>
                <a:latin typeface="+mn-lt"/>
                <a:ea typeface="+mn-ea"/>
                <a:cs typeface="+mn-cs"/>
              </a:rPr>
              <a:t>Wasswa-Kintu</a:t>
            </a:r>
            <a:r>
              <a:rPr lang="en-US" sz="1200" kern="1200" dirty="0">
                <a:solidFill>
                  <a:schemeClr val="tx1"/>
                </a:solidFill>
                <a:effectLst/>
                <a:latin typeface="+mn-lt"/>
                <a:ea typeface="+mn-ea"/>
                <a:cs typeface="+mn-cs"/>
              </a:rPr>
              <a:t> S. Relationship between reduced forced expiratory volume in one second and the risk of lung cancer: a systematic review and meta-analysis. Thorax. 2005 Jul 1;60(7):570–5.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553. 	</a:t>
            </a:r>
            <a:r>
              <a:rPr lang="en-US" sz="1200" kern="1200" dirty="0" err="1">
                <a:solidFill>
                  <a:schemeClr val="tx1"/>
                </a:solidFill>
                <a:effectLst/>
                <a:latin typeface="+mn-lt"/>
                <a:ea typeface="+mn-ea"/>
                <a:cs typeface="+mn-cs"/>
              </a:rPr>
              <a:t>Mannino</a:t>
            </a:r>
            <a:r>
              <a:rPr lang="en-US" sz="1200" kern="1200" dirty="0">
                <a:solidFill>
                  <a:schemeClr val="tx1"/>
                </a:solidFill>
                <a:effectLst/>
                <a:latin typeface="+mn-lt"/>
                <a:ea typeface="+mn-ea"/>
                <a:cs typeface="+mn-cs"/>
              </a:rPr>
              <a:t> DM, Aguayo SM, Petty TL, Redd SC. Low lung function and incident lung cancer in the United States: data From the First National Health and Nutrition Examination Survey follow-up. Arch Intern Med. 2003 Jun 23;163(12):1475–80.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554. 	Durham AL, Adcock IM. The relationship between COPD and lung cancer. Lung Cancer. 2015 Nov;90(2):121–7.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555. 	Wilson DO, </a:t>
            </a:r>
            <a:r>
              <a:rPr lang="en-US" sz="1200" kern="1200" dirty="0" err="1">
                <a:solidFill>
                  <a:schemeClr val="tx1"/>
                </a:solidFill>
                <a:effectLst/>
                <a:latin typeface="+mn-lt"/>
                <a:ea typeface="+mn-ea"/>
                <a:cs typeface="+mn-cs"/>
              </a:rPr>
              <a:t>Weissfeld</a:t>
            </a:r>
            <a:r>
              <a:rPr lang="en-US" sz="1200" kern="1200" dirty="0">
                <a:solidFill>
                  <a:schemeClr val="tx1"/>
                </a:solidFill>
                <a:effectLst/>
                <a:latin typeface="+mn-lt"/>
                <a:ea typeface="+mn-ea"/>
                <a:cs typeface="+mn-cs"/>
              </a:rPr>
              <a:t> JL, Balkan A, </a:t>
            </a:r>
            <a:r>
              <a:rPr lang="en-US" sz="1200" kern="1200" dirty="0" err="1">
                <a:solidFill>
                  <a:schemeClr val="tx1"/>
                </a:solidFill>
                <a:effectLst/>
                <a:latin typeface="+mn-lt"/>
                <a:ea typeface="+mn-ea"/>
                <a:cs typeface="+mn-cs"/>
              </a:rPr>
              <a:t>Schragin</a:t>
            </a:r>
            <a:r>
              <a:rPr lang="en-US" sz="1200" kern="1200" dirty="0">
                <a:solidFill>
                  <a:schemeClr val="tx1"/>
                </a:solidFill>
                <a:effectLst/>
                <a:latin typeface="+mn-lt"/>
                <a:ea typeface="+mn-ea"/>
                <a:cs typeface="+mn-cs"/>
              </a:rPr>
              <a:t> JG, Fuhrman CR, Fisher SN, et al. Association of Radiographic Emphysema and Airflow Obstruction with Lung Cancer.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2008 Oct 1;178(7):738–44.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556. 	de Torres JP, </a:t>
            </a:r>
            <a:r>
              <a:rPr lang="en-US" sz="1200" kern="1200" dirty="0" err="1">
                <a:solidFill>
                  <a:schemeClr val="tx1"/>
                </a:solidFill>
                <a:effectLst/>
                <a:latin typeface="+mn-lt"/>
                <a:ea typeface="+mn-ea"/>
                <a:cs typeface="+mn-cs"/>
              </a:rPr>
              <a:t>Marín</a:t>
            </a:r>
            <a:r>
              <a:rPr lang="en-US" sz="1200" kern="1200" dirty="0">
                <a:solidFill>
                  <a:schemeClr val="tx1"/>
                </a:solidFill>
                <a:effectLst/>
                <a:latin typeface="+mn-lt"/>
                <a:ea typeface="+mn-ea"/>
                <a:cs typeface="+mn-cs"/>
              </a:rPr>
              <a:t> JM, Casanova C, Cote C, Carrizo S, Cordoba-Lanus E, et al. Lung Cancer in Patients with Chronic Obstructive Pulmonary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2011 Oct 15;184(8):913–9.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557. 	de-Torres JP, Wilson DO, Sanchez-Salcedo P, Weissfeld JL, Berto J, Campo A, et al. </a:t>
            </a:r>
            <a:r>
              <a:rPr lang="en-US" sz="1200" kern="1200" dirty="0">
                <a:solidFill>
                  <a:schemeClr val="tx1"/>
                </a:solidFill>
                <a:effectLst/>
                <a:latin typeface="+mn-lt"/>
                <a:ea typeface="+mn-ea"/>
                <a:cs typeface="+mn-cs"/>
              </a:rPr>
              <a:t>Lung cancer in patients with chronic obstructive pulmonary disease. Development and validation of the COPD Lung Cancer Screening Score.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2015 Feb 1;191(3):285–91.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558. 	Kraft M. Asthma and chronic obstructive pulmonary disease exhibit common origins in any country!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2006 Aug 1;174(3):238–40; discussion 243-4.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559. 	Barnes PJ. Against the Dutch hypothesis: asthma and chronic obstructive pulmonary disease are distinct diseases.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2006 Aug 1;174(3):240–3; discussion 243-4.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560. 	McDonald VM, Gibson PG. &amp;</a:t>
            </a:r>
            <a:r>
              <a:rPr lang="en-US" sz="1200" kern="1200" dirty="0" err="1">
                <a:solidFill>
                  <a:schemeClr val="tx1"/>
                </a:solidFill>
                <a:effectLst/>
                <a:latin typeface="+mn-lt"/>
                <a:ea typeface="+mn-ea"/>
                <a:cs typeface="+mn-cs"/>
              </a:rPr>
              <a:t>quot;To</a:t>
            </a:r>
            <a:r>
              <a:rPr lang="en-US" sz="1200" kern="1200" dirty="0">
                <a:solidFill>
                  <a:schemeClr val="tx1"/>
                </a:solidFill>
                <a:effectLst/>
                <a:latin typeface="+mn-lt"/>
                <a:ea typeface="+mn-ea"/>
                <a:cs typeface="+mn-cs"/>
              </a:rPr>
              <a:t> define is to </a:t>
            </a:r>
            <a:r>
              <a:rPr lang="en-US" sz="1200" kern="1200" dirty="0" err="1">
                <a:solidFill>
                  <a:schemeClr val="tx1"/>
                </a:solidFill>
                <a:effectLst/>
                <a:latin typeface="+mn-lt"/>
                <a:ea typeface="+mn-ea"/>
                <a:cs typeface="+mn-cs"/>
              </a:rPr>
              <a:t>limit&amp;quot</a:t>
            </a:r>
            <a:r>
              <a:rPr lang="en-US" sz="1200" kern="1200" dirty="0">
                <a:solidFill>
                  <a:schemeClr val="tx1"/>
                </a:solidFill>
                <a:effectLst/>
                <a:latin typeface="+mn-lt"/>
                <a:ea typeface="+mn-ea"/>
                <a:cs typeface="+mn-cs"/>
              </a:rPr>
              <a:t>;: perspectives on asthma-COPD overlap syndrome and </a:t>
            </a:r>
            <a:r>
              <a:rPr lang="en-US" sz="1200" kern="1200" dirty="0" err="1">
                <a:solidFill>
                  <a:schemeClr val="tx1"/>
                </a:solidFill>
                <a:effectLst/>
                <a:latin typeface="+mn-lt"/>
                <a:ea typeface="+mn-ea"/>
                <a:cs typeface="+mn-cs"/>
              </a:rPr>
              <a:t>personalised</a:t>
            </a:r>
            <a:r>
              <a:rPr lang="en-US" sz="1200" kern="1200" dirty="0">
                <a:solidFill>
                  <a:schemeClr val="tx1"/>
                </a:solidFill>
                <a:effectLst/>
                <a:latin typeface="+mn-lt"/>
                <a:ea typeface="+mn-ea"/>
                <a:cs typeface="+mn-cs"/>
              </a:rPr>
              <a:t> medicine.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2017 May;49(5):1700336.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561. 	Sin DD,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Mannino</a:t>
            </a:r>
            <a:r>
              <a:rPr lang="en-US" sz="1200" kern="1200" dirty="0">
                <a:solidFill>
                  <a:schemeClr val="tx1"/>
                </a:solidFill>
                <a:effectLst/>
                <a:latin typeface="+mn-lt"/>
                <a:ea typeface="+mn-ea"/>
                <a:cs typeface="+mn-cs"/>
              </a:rPr>
              <a:t> DM, Soriano JB, Price D, Celli BR, et al. What is asthma-COPD overlap syndrome? Towards a consensus definition from a round table discussion.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2016 Sep;48(3):664–73.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562. 	</a:t>
            </a:r>
            <a:r>
              <a:rPr lang="en-US" sz="1200" kern="1200" dirty="0" err="1">
                <a:solidFill>
                  <a:schemeClr val="tx1"/>
                </a:solidFill>
                <a:effectLst/>
                <a:latin typeface="+mn-lt"/>
                <a:ea typeface="+mn-ea"/>
                <a:cs typeface="+mn-cs"/>
              </a:rPr>
              <a:t>Anzueto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Miravitlles</a:t>
            </a:r>
            <a:r>
              <a:rPr lang="en-US" sz="1200" kern="1200" dirty="0">
                <a:solidFill>
                  <a:schemeClr val="tx1"/>
                </a:solidFill>
                <a:effectLst/>
                <a:latin typeface="+mn-lt"/>
                <a:ea typeface="+mn-ea"/>
                <a:cs typeface="+mn-cs"/>
              </a:rPr>
              <a:t> M. Considerations for the Correct Diagnosis of COPD and Its Management With Bronchodilators. Chest. 2018 Aug;154(2):242–8.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563. 	</a:t>
            </a:r>
            <a:r>
              <a:rPr lang="en-US" sz="1200" kern="1200" dirty="0" err="1">
                <a:solidFill>
                  <a:schemeClr val="tx1"/>
                </a:solidFill>
                <a:effectLst/>
                <a:latin typeface="+mn-lt"/>
                <a:ea typeface="+mn-ea"/>
                <a:cs typeface="+mn-cs"/>
              </a:rPr>
              <a:t>Soler</a:t>
            </a:r>
            <a:r>
              <a:rPr lang="en-US" sz="1200" kern="1200" dirty="0">
                <a:solidFill>
                  <a:schemeClr val="tx1"/>
                </a:solidFill>
                <a:effectLst/>
                <a:latin typeface="+mn-lt"/>
                <a:ea typeface="+mn-ea"/>
                <a:cs typeface="+mn-cs"/>
              </a:rPr>
              <a:t> X, </a:t>
            </a:r>
            <a:r>
              <a:rPr lang="en-US" sz="1200" kern="1200" dirty="0" err="1">
                <a:solidFill>
                  <a:schemeClr val="tx1"/>
                </a:solidFill>
                <a:effectLst/>
                <a:latin typeface="+mn-lt"/>
                <a:ea typeface="+mn-ea"/>
                <a:cs typeface="+mn-cs"/>
              </a:rPr>
              <a:t>Ramsdell</a:t>
            </a:r>
            <a:r>
              <a:rPr lang="en-US" sz="1200" kern="1200" dirty="0">
                <a:solidFill>
                  <a:schemeClr val="tx1"/>
                </a:solidFill>
                <a:effectLst/>
                <a:latin typeface="+mn-lt"/>
                <a:ea typeface="+mn-ea"/>
                <a:cs typeface="+mn-cs"/>
              </a:rPr>
              <a:t> JW. Are Asthma and COPD a Continuum of the Same Disease? J allergy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Immunol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Pract</a:t>
            </a:r>
            <a:r>
              <a:rPr lang="en-US" sz="1200" kern="1200" dirty="0">
                <a:solidFill>
                  <a:schemeClr val="tx1"/>
                </a:solidFill>
                <a:effectLst/>
                <a:latin typeface="+mn-lt"/>
                <a:ea typeface="+mn-ea"/>
                <a:cs typeface="+mn-cs"/>
              </a:rPr>
              <a:t>. 2015 Jul;3(4):489–95.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564. 	</a:t>
            </a:r>
            <a:r>
              <a:rPr lang="en-US" sz="1200" kern="1200" dirty="0" err="1">
                <a:solidFill>
                  <a:schemeClr val="tx1"/>
                </a:solidFill>
                <a:effectLst/>
                <a:latin typeface="+mn-lt"/>
                <a:ea typeface="+mn-ea"/>
                <a:cs typeface="+mn-cs"/>
              </a:rPr>
              <a:t>Vanfleteren</a:t>
            </a:r>
            <a:r>
              <a:rPr lang="en-US" sz="1200" kern="1200" dirty="0">
                <a:solidFill>
                  <a:schemeClr val="tx1"/>
                </a:solidFill>
                <a:effectLst/>
                <a:latin typeface="+mn-lt"/>
                <a:ea typeface="+mn-ea"/>
                <a:cs typeface="+mn-cs"/>
              </a:rPr>
              <a:t> LEGW, </a:t>
            </a:r>
            <a:r>
              <a:rPr lang="en-US" sz="1200" kern="1200" dirty="0" err="1">
                <a:solidFill>
                  <a:schemeClr val="tx1"/>
                </a:solidFill>
                <a:effectLst/>
                <a:latin typeface="+mn-lt"/>
                <a:ea typeface="+mn-ea"/>
                <a:cs typeface="+mn-cs"/>
              </a:rPr>
              <a:t>Kocks</a:t>
            </a:r>
            <a:r>
              <a:rPr lang="en-US" sz="1200" kern="1200" dirty="0">
                <a:solidFill>
                  <a:schemeClr val="tx1"/>
                </a:solidFill>
                <a:effectLst/>
                <a:latin typeface="+mn-lt"/>
                <a:ea typeface="+mn-ea"/>
                <a:cs typeface="+mn-cs"/>
              </a:rPr>
              <a:t> JWH, Stone IS, Breyer-</a:t>
            </a:r>
            <a:r>
              <a:rPr lang="en-US" sz="1200" kern="1200" dirty="0" err="1">
                <a:solidFill>
                  <a:schemeClr val="tx1"/>
                </a:solidFill>
                <a:effectLst/>
                <a:latin typeface="+mn-lt"/>
                <a:ea typeface="+mn-ea"/>
                <a:cs typeface="+mn-cs"/>
              </a:rPr>
              <a:t>Kohansal</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Greulich</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Lacedonia</a:t>
            </a:r>
            <a:r>
              <a:rPr lang="en-US" sz="1200" kern="1200" dirty="0">
                <a:solidFill>
                  <a:schemeClr val="tx1"/>
                </a:solidFill>
                <a:effectLst/>
                <a:latin typeface="+mn-lt"/>
                <a:ea typeface="+mn-ea"/>
                <a:cs typeface="+mn-cs"/>
              </a:rPr>
              <a:t> D, et al. Moving from the Oslerian paradigm to the post-genomic era: are asthma and COPD outdated terms? Thorax. 2014 Jan;69(1):72–9.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565. 	Diaz AA, Hardin ME, Come CE, San José </a:t>
            </a:r>
            <a:r>
              <a:rPr lang="en-US" sz="1200" kern="1200" dirty="0" err="1">
                <a:solidFill>
                  <a:schemeClr val="tx1"/>
                </a:solidFill>
                <a:effectLst/>
                <a:latin typeface="+mn-lt"/>
                <a:ea typeface="+mn-ea"/>
                <a:cs typeface="+mn-cs"/>
              </a:rPr>
              <a:t>Estépar</a:t>
            </a:r>
            <a:r>
              <a:rPr lang="en-US" sz="1200" kern="1200" dirty="0">
                <a:solidFill>
                  <a:schemeClr val="tx1"/>
                </a:solidFill>
                <a:effectLst/>
                <a:latin typeface="+mn-lt"/>
                <a:ea typeface="+mn-ea"/>
                <a:cs typeface="+mn-cs"/>
              </a:rPr>
              <a:t> R, Ross JC, </a:t>
            </a:r>
            <a:r>
              <a:rPr lang="en-US" sz="1200" kern="1200" dirty="0" err="1">
                <a:solidFill>
                  <a:schemeClr val="tx1"/>
                </a:solidFill>
                <a:effectLst/>
                <a:latin typeface="+mn-lt"/>
                <a:ea typeface="+mn-ea"/>
                <a:cs typeface="+mn-cs"/>
              </a:rPr>
              <a:t>Kurugol</a:t>
            </a:r>
            <a:r>
              <a:rPr lang="en-US" sz="1200" kern="1200" dirty="0">
                <a:solidFill>
                  <a:schemeClr val="tx1"/>
                </a:solidFill>
                <a:effectLst/>
                <a:latin typeface="+mn-lt"/>
                <a:ea typeface="+mn-ea"/>
                <a:cs typeface="+mn-cs"/>
              </a:rPr>
              <a:t> S, et al. Childhood-onset asthma in smokers. association between CT measures of airway size, lung function, and chronic airflow obstruction. </a:t>
            </a:r>
            <a:r>
              <a:rPr lang="es-UY" sz="1200" kern="1200" dirty="0">
                <a:solidFill>
                  <a:schemeClr val="tx1"/>
                </a:solidFill>
                <a:effectLst/>
                <a:latin typeface="+mn-lt"/>
                <a:ea typeface="+mn-ea"/>
                <a:cs typeface="+mn-cs"/>
              </a:rPr>
              <a:t>Ann Am Thorac Soc. 2014 Nov;11(9):1371–8.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566. 	Laucho-Contreras M, de Oca MM, Owen CA. </a:t>
            </a:r>
            <a:r>
              <a:rPr lang="en-US" sz="1200" kern="1200" dirty="0">
                <a:solidFill>
                  <a:schemeClr val="tx1"/>
                </a:solidFill>
                <a:effectLst/>
                <a:latin typeface="+mn-lt"/>
                <a:ea typeface="+mn-ea"/>
                <a:cs typeface="+mn-cs"/>
              </a:rPr>
              <a:t>Asthma COPD Overlap Syndrome: An Approach to A Real -World </a:t>
            </a:r>
            <a:r>
              <a:rPr lang="en-US" sz="1200" kern="1200" dirty="0" err="1">
                <a:solidFill>
                  <a:schemeClr val="tx1"/>
                </a:solidFill>
                <a:effectLst/>
                <a:latin typeface="+mn-lt"/>
                <a:ea typeface="+mn-ea"/>
                <a:cs typeface="+mn-cs"/>
              </a:rPr>
              <a:t>Endotype</a:t>
            </a:r>
            <a:r>
              <a:rPr lang="en-US" sz="1200" kern="1200" dirty="0">
                <a:solidFill>
                  <a:schemeClr val="tx1"/>
                </a:solidFill>
                <a:effectLst/>
                <a:latin typeface="+mn-lt"/>
                <a:ea typeface="+mn-ea"/>
                <a:cs typeface="+mn-cs"/>
              </a:rPr>
              <a:t> in Obstructive Lung Disease? </a:t>
            </a:r>
            <a:r>
              <a:rPr lang="en-US" sz="1200" kern="1200" dirty="0" err="1">
                <a:solidFill>
                  <a:schemeClr val="tx1"/>
                </a:solidFill>
                <a:effectLst/>
                <a:latin typeface="+mn-lt"/>
                <a:ea typeface="+mn-ea"/>
                <a:cs typeface="+mn-cs"/>
              </a:rPr>
              <a:t>Curr</a:t>
            </a:r>
            <a:r>
              <a:rPr lang="en-US" sz="1200" kern="1200" dirty="0">
                <a:solidFill>
                  <a:schemeClr val="tx1"/>
                </a:solidFill>
                <a:effectLst/>
                <a:latin typeface="+mn-lt"/>
                <a:ea typeface="+mn-ea"/>
                <a:cs typeface="+mn-cs"/>
              </a:rPr>
              <a:t> Pharm Des. 2016 Dec 26;22(41):6273–82.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567. 	</a:t>
            </a:r>
            <a:r>
              <a:rPr lang="en-US" sz="1200" kern="1200" dirty="0" err="1">
                <a:solidFill>
                  <a:schemeClr val="tx1"/>
                </a:solidFill>
                <a:effectLst/>
                <a:latin typeface="+mn-lt"/>
                <a:ea typeface="+mn-ea"/>
                <a:cs typeface="+mn-cs"/>
              </a:rPr>
              <a:t>Kendzerska</a:t>
            </a:r>
            <a:r>
              <a:rPr lang="en-US" sz="1200" kern="1200" dirty="0">
                <a:solidFill>
                  <a:schemeClr val="tx1"/>
                </a:solidFill>
                <a:effectLst/>
                <a:latin typeface="+mn-lt"/>
                <a:ea typeface="+mn-ea"/>
                <a:cs typeface="+mn-cs"/>
              </a:rPr>
              <a:t> T, To TM, Aaron SD, </a:t>
            </a:r>
            <a:r>
              <a:rPr lang="en-US" sz="1200" kern="1200" dirty="0" err="1">
                <a:solidFill>
                  <a:schemeClr val="tx1"/>
                </a:solidFill>
                <a:effectLst/>
                <a:latin typeface="+mn-lt"/>
                <a:ea typeface="+mn-ea"/>
                <a:cs typeface="+mn-cs"/>
              </a:rPr>
              <a:t>Lougheed</a:t>
            </a:r>
            <a:r>
              <a:rPr lang="en-US" sz="1200" kern="1200" dirty="0">
                <a:solidFill>
                  <a:schemeClr val="tx1"/>
                </a:solidFill>
                <a:effectLst/>
                <a:latin typeface="+mn-lt"/>
                <a:ea typeface="+mn-ea"/>
                <a:cs typeface="+mn-cs"/>
              </a:rPr>
              <a:t> MD, </a:t>
            </a:r>
            <a:r>
              <a:rPr lang="en-US" sz="1200" kern="1200" dirty="0" err="1">
                <a:solidFill>
                  <a:schemeClr val="tx1"/>
                </a:solidFill>
                <a:effectLst/>
                <a:latin typeface="+mn-lt"/>
                <a:ea typeface="+mn-ea"/>
                <a:cs typeface="+mn-cs"/>
              </a:rPr>
              <a:t>Sadatsafavi</a:t>
            </a:r>
            <a:r>
              <a:rPr lang="en-US" sz="1200" kern="1200" dirty="0">
                <a:solidFill>
                  <a:schemeClr val="tx1"/>
                </a:solidFill>
                <a:effectLst/>
                <a:latin typeface="+mn-lt"/>
                <a:ea typeface="+mn-ea"/>
                <a:cs typeface="+mn-cs"/>
              </a:rPr>
              <a:t> M, FitzGerald JM, et al. The impact of a history of asthma on long-term outcomes of people with newly diagnosed chronic obstructive pulmonary disease: A population study. J Allergy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Immunol</a:t>
            </a:r>
            <a:r>
              <a:rPr lang="en-US" sz="1200" kern="1200" dirty="0">
                <a:solidFill>
                  <a:schemeClr val="tx1"/>
                </a:solidFill>
                <a:effectLst/>
                <a:latin typeface="+mn-lt"/>
                <a:ea typeface="+mn-ea"/>
                <a:cs typeface="+mn-cs"/>
              </a:rPr>
              <a:t>. 2017 Mar;139(3):835–43.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568. 	</a:t>
            </a:r>
            <a:r>
              <a:rPr lang="en-US" sz="1200" kern="1200" dirty="0" err="1">
                <a:solidFill>
                  <a:schemeClr val="tx1"/>
                </a:solidFill>
                <a:effectLst/>
                <a:latin typeface="+mn-lt"/>
                <a:ea typeface="+mn-ea"/>
                <a:cs typeface="+mn-cs"/>
              </a:rPr>
              <a:t>Sadatsafavi</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Tavakoli</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Kendzerska</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Gershon</a:t>
            </a:r>
            <a:r>
              <a:rPr lang="en-US" sz="1200" kern="1200" dirty="0">
                <a:solidFill>
                  <a:schemeClr val="tx1"/>
                </a:solidFill>
                <a:effectLst/>
                <a:latin typeface="+mn-lt"/>
                <a:ea typeface="+mn-ea"/>
                <a:cs typeface="+mn-cs"/>
              </a:rPr>
              <a:t> A, To T, Aaron SD, et al. History of asthma in patients with chronic obstructive pulmonary disease a comparative study of economic burden. Ann Am </a:t>
            </a:r>
            <a:r>
              <a:rPr lang="en-US" sz="1200" kern="1200" dirty="0" err="1">
                <a:solidFill>
                  <a:schemeClr val="tx1"/>
                </a:solidFill>
                <a:effectLst/>
                <a:latin typeface="+mn-lt"/>
                <a:ea typeface="+mn-ea"/>
                <a:cs typeface="+mn-cs"/>
              </a:rPr>
              <a:t>Thorac</a:t>
            </a:r>
            <a:r>
              <a:rPr lang="en-US" sz="1200" kern="1200" dirty="0">
                <a:solidFill>
                  <a:schemeClr val="tx1"/>
                </a:solidFill>
                <a:effectLst/>
                <a:latin typeface="+mn-lt"/>
                <a:ea typeface="+mn-ea"/>
                <a:cs typeface="+mn-cs"/>
              </a:rPr>
              <a:t> Soc. 2016;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569. 	Hayden LP, Hardin ME, </a:t>
            </a:r>
            <a:r>
              <a:rPr lang="en-US" sz="1200" kern="1200" dirty="0" err="1">
                <a:solidFill>
                  <a:schemeClr val="tx1"/>
                </a:solidFill>
                <a:effectLst/>
                <a:latin typeface="+mn-lt"/>
                <a:ea typeface="+mn-ea"/>
                <a:cs typeface="+mn-cs"/>
              </a:rPr>
              <a:t>Qiu</a:t>
            </a:r>
            <a:r>
              <a:rPr lang="en-US" sz="1200" kern="1200" dirty="0">
                <a:solidFill>
                  <a:schemeClr val="tx1"/>
                </a:solidFill>
                <a:effectLst/>
                <a:latin typeface="+mn-lt"/>
                <a:ea typeface="+mn-ea"/>
                <a:cs typeface="+mn-cs"/>
              </a:rPr>
              <a:t> W, Lynch DA, Strand MJ, van </a:t>
            </a:r>
            <a:r>
              <a:rPr lang="en-US" sz="1200" kern="1200" dirty="0" err="1">
                <a:solidFill>
                  <a:schemeClr val="tx1"/>
                </a:solidFill>
                <a:effectLst/>
                <a:latin typeface="+mn-lt"/>
                <a:ea typeface="+mn-ea"/>
                <a:cs typeface="+mn-cs"/>
              </a:rPr>
              <a:t>Beek</a:t>
            </a:r>
            <a:r>
              <a:rPr lang="en-US" sz="1200" kern="1200" dirty="0">
                <a:solidFill>
                  <a:schemeClr val="tx1"/>
                </a:solidFill>
                <a:effectLst/>
                <a:latin typeface="+mn-lt"/>
                <a:ea typeface="+mn-ea"/>
                <a:cs typeface="+mn-cs"/>
              </a:rPr>
              <a:t> EJ, et al. Asthma Is a Risk Factor for Respiratory Exacerbations Without Increased Rate of Lung Function Decline: Five-Year Follow-up in Adult Smokers From the </a:t>
            </a:r>
            <a:r>
              <a:rPr lang="en-US" sz="1200" kern="1200" dirty="0" err="1">
                <a:solidFill>
                  <a:schemeClr val="tx1"/>
                </a:solidFill>
                <a:effectLst/>
                <a:latin typeface="+mn-lt"/>
                <a:ea typeface="+mn-ea"/>
                <a:cs typeface="+mn-cs"/>
              </a:rPr>
              <a:t>COPDGene</a:t>
            </a:r>
            <a:r>
              <a:rPr lang="en-US" sz="1200" kern="1200" dirty="0">
                <a:solidFill>
                  <a:schemeClr val="tx1"/>
                </a:solidFill>
                <a:effectLst/>
                <a:latin typeface="+mn-lt"/>
                <a:ea typeface="+mn-ea"/>
                <a:cs typeface="+mn-cs"/>
              </a:rPr>
              <a:t> Study. Chest. 2018 Feb;153(2):368–77.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570. 	Montes de </a:t>
            </a:r>
            <a:r>
              <a:rPr lang="en-US" sz="1200" kern="1200" dirty="0" err="1">
                <a:solidFill>
                  <a:schemeClr val="tx1"/>
                </a:solidFill>
                <a:effectLst/>
                <a:latin typeface="+mn-lt"/>
                <a:ea typeface="+mn-ea"/>
                <a:cs typeface="+mn-cs"/>
              </a:rPr>
              <a:t>Oca</a:t>
            </a:r>
            <a:r>
              <a:rPr lang="en-US" sz="1200" kern="1200" dirty="0">
                <a:solidFill>
                  <a:schemeClr val="tx1"/>
                </a:solidFill>
                <a:effectLst/>
                <a:latin typeface="+mn-lt"/>
                <a:ea typeface="+mn-ea"/>
                <a:cs typeface="+mn-cs"/>
              </a:rPr>
              <a:t> M, Aguirre C, Lopez Varela MV, </a:t>
            </a:r>
            <a:r>
              <a:rPr lang="en-US" sz="1200" kern="1200" dirty="0" err="1">
                <a:solidFill>
                  <a:schemeClr val="tx1"/>
                </a:solidFill>
                <a:effectLst/>
                <a:latin typeface="+mn-lt"/>
                <a:ea typeface="+mn-ea"/>
                <a:cs typeface="+mn-cs"/>
              </a:rPr>
              <a:t>Laucho</a:t>
            </a:r>
            <a:r>
              <a:rPr lang="en-US" sz="1200" kern="1200" dirty="0">
                <a:solidFill>
                  <a:schemeClr val="tx1"/>
                </a:solidFill>
                <a:effectLst/>
                <a:latin typeface="+mn-lt"/>
                <a:ea typeface="+mn-ea"/>
                <a:cs typeface="+mn-cs"/>
              </a:rPr>
              <a:t>-Contreras ME, Casas A, </a:t>
            </a:r>
            <a:r>
              <a:rPr lang="en-US" sz="1200" kern="1200" dirty="0" err="1">
                <a:solidFill>
                  <a:schemeClr val="tx1"/>
                </a:solidFill>
                <a:effectLst/>
                <a:latin typeface="+mn-lt"/>
                <a:ea typeface="+mn-ea"/>
                <a:cs typeface="+mn-cs"/>
              </a:rPr>
              <a:t>Surmont</a:t>
            </a:r>
            <a:r>
              <a:rPr lang="en-US" sz="1200" kern="1200" dirty="0">
                <a:solidFill>
                  <a:schemeClr val="tx1"/>
                </a:solidFill>
                <a:effectLst/>
                <a:latin typeface="+mn-lt"/>
                <a:ea typeface="+mn-ea"/>
                <a:cs typeface="+mn-cs"/>
              </a:rPr>
              <a:t> F. Exacerbations and health care resource utilization in patients with airflow limitation diseases attending a primary care setting: the PUMA study.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2016 Dec;11:3059–67.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571. 	Park J, Kim EK, Kim MA, Kim TH, Chang JH, </a:t>
            </a:r>
            <a:r>
              <a:rPr lang="en-US" sz="1200" kern="1200" dirty="0" err="1">
                <a:solidFill>
                  <a:schemeClr val="tx1"/>
                </a:solidFill>
                <a:effectLst/>
                <a:latin typeface="+mn-lt"/>
                <a:ea typeface="+mn-ea"/>
                <a:cs typeface="+mn-cs"/>
              </a:rPr>
              <a:t>Ryu</a:t>
            </a:r>
            <a:r>
              <a:rPr lang="en-US" sz="1200" kern="1200" dirty="0">
                <a:solidFill>
                  <a:schemeClr val="tx1"/>
                </a:solidFill>
                <a:effectLst/>
                <a:latin typeface="+mn-lt"/>
                <a:ea typeface="+mn-ea"/>
                <a:cs typeface="+mn-cs"/>
              </a:rPr>
              <a:t> YJ, et al. Increased Risk of Exacerbation in Asthma Predominant Asthma-Chronic Obstructive Pulmonary Disease Overlap Syndrome. </a:t>
            </a:r>
            <a:r>
              <a:rPr lang="en-US" sz="1200" kern="1200" dirty="0" err="1">
                <a:solidFill>
                  <a:schemeClr val="tx1"/>
                </a:solidFill>
                <a:effectLst/>
                <a:latin typeface="+mn-lt"/>
                <a:ea typeface="+mn-ea"/>
                <a:cs typeface="+mn-cs"/>
              </a:rPr>
              <a:t>Tuberc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Dis (Seoul). 2018 Oct;81(4):289–98.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572. 	Lange P, </a:t>
            </a:r>
            <a:r>
              <a:rPr lang="en-US" sz="1200" kern="1200" dirty="0" err="1">
                <a:solidFill>
                  <a:schemeClr val="tx1"/>
                </a:solidFill>
                <a:effectLst/>
                <a:latin typeface="+mn-lt"/>
                <a:ea typeface="+mn-ea"/>
                <a:cs typeface="+mn-cs"/>
              </a:rPr>
              <a:t>Çolak</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Ingebrigtsen</a:t>
            </a:r>
            <a:r>
              <a:rPr lang="en-US" sz="1200" kern="1200" dirty="0">
                <a:solidFill>
                  <a:schemeClr val="tx1"/>
                </a:solidFill>
                <a:effectLst/>
                <a:latin typeface="+mn-lt"/>
                <a:ea typeface="+mn-ea"/>
                <a:cs typeface="+mn-cs"/>
              </a:rPr>
              <a:t> TS,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Marott</a:t>
            </a:r>
            <a:r>
              <a:rPr lang="en-US" sz="1200" kern="1200" dirty="0">
                <a:solidFill>
                  <a:schemeClr val="tx1"/>
                </a:solidFill>
                <a:effectLst/>
                <a:latin typeface="+mn-lt"/>
                <a:ea typeface="+mn-ea"/>
                <a:cs typeface="+mn-cs"/>
              </a:rPr>
              <a:t> JL. Long-term prognosis of asthma, chronic obstructive pulmonary disease, and asthma-chronic obstructive pulmonary disease overlap in the Copenhagen City Heart study: a prospective population-based analysis. Lancet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2016 Jun;4(6):454–62.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573. 	Martinez-Garcia MA. Bronchiectasis in Chronic Obstructive Airway Disease: More than a Comorbidity? Annual direct medical costs of bronchiectasis treatment View project Bronchiectasis and chronic airway diseases View project. 2017;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574. 	Ni Y, SHI G, Yu Y, </a:t>
            </a:r>
            <a:r>
              <a:rPr lang="en-US" sz="1200" kern="1200" dirty="0" err="1">
                <a:solidFill>
                  <a:schemeClr val="tx1"/>
                </a:solidFill>
                <a:effectLst/>
                <a:latin typeface="+mn-lt"/>
                <a:ea typeface="+mn-ea"/>
                <a:cs typeface="+mn-cs"/>
              </a:rPr>
              <a:t>Hao</a:t>
            </a:r>
            <a:r>
              <a:rPr lang="en-US" sz="1200" kern="1200" dirty="0">
                <a:solidFill>
                  <a:schemeClr val="tx1"/>
                </a:solidFill>
                <a:effectLst/>
                <a:latin typeface="+mn-lt"/>
                <a:ea typeface="+mn-ea"/>
                <a:cs typeface="+mn-cs"/>
              </a:rPr>
              <a:t> J, Chen T, Song H. Clinical characteristics of patients with chronic obstructive pulmonary disease with comorbid bronchiectasis: a systemic review and meta-analysis.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Chron</a:t>
            </a:r>
            <a:r>
              <a:rPr lang="en-US" sz="1200" kern="1200" dirty="0">
                <a:solidFill>
                  <a:schemeClr val="tx1"/>
                </a:solidFill>
                <a:effectLst/>
                <a:latin typeface="+mn-lt"/>
                <a:ea typeface="+mn-ea"/>
                <a:cs typeface="+mn-cs"/>
              </a:rPr>
              <a:t> Obstruct </a:t>
            </a:r>
            <a:r>
              <a:rPr lang="en-US" sz="1200" kern="1200" dirty="0" err="1">
                <a:solidFill>
                  <a:schemeClr val="tx1"/>
                </a:solidFill>
                <a:effectLst/>
                <a:latin typeface="+mn-lt"/>
                <a:ea typeface="+mn-ea"/>
                <a:cs typeface="+mn-cs"/>
              </a:rPr>
              <a:t>Pulmon</a:t>
            </a:r>
            <a:r>
              <a:rPr lang="en-US" sz="1200" kern="1200" dirty="0">
                <a:solidFill>
                  <a:schemeClr val="tx1"/>
                </a:solidFill>
                <a:effectLst/>
                <a:latin typeface="+mn-lt"/>
                <a:ea typeface="+mn-ea"/>
                <a:cs typeface="+mn-cs"/>
              </a:rPr>
              <a:t> Dis. 2015 Jul;1465.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575. 	</a:t>
            </a:r>
            <a:r>
              <a:rPr lang="en-US" sz="1200" kern="1200" dirty="0" err="1">
                <a:solidFill>
                  <a:schemeClr val="tx1"/>
                </a:solidFill>
                <a:effectLst/>
                <a:latin typeface="+mn-lt"/>
                <a:ea typeface="+mn-ea"/>
                <a:cs typeface="+mn-cs"/>
              </a:rPr>
              <a:t>Jairam</a:t>
            </a:r>
            <a:r>
              <a:rPr lang="en-US" sz="1200" kern="1200" dirty="0">
                <a:solidFill>
                  <a:schemeClr val="tx1"/>
                </a:solidFill>
                <a:effectLst/>
                <a:latin typeface="+mn-lt"/>
                <a:ea typeface="+mn-ea"/>
                <a:cs typeface="+mn-cs"/>
              </a:rPr>
              <a:t> PM, van der </a:t>
            </a:r>
            <a:r>
              <a:rPr lang="en-US" sz="1200" kern="1200" dirty="0" err="1">
                <a:solidFill>
                  <a:schemeClr val="tx1"/>
                </a:solidFill>
                <a:effectLst/>
                <a:latin typeface="+mn-lt"/>
                <a:ea typeface="+mn-ea"/>
                <a:cs typeface="+mn-cs"/>
              </a:rPr>
              <a:t>Graaf</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Lammers</a:t>
            </a:r>
            <a:r>
              <a:rPr lang="en-US" sz="1200" kern="1200" dirty="0">
                <a:solidFill>
                  <a:schemeClr val="tx1"/>
                </a:solidFill>
                <a:effectLst/>
                <a:latin typeface="+mn-lt"/>
                <a:ea typeface="+mn-ea"/>
                <a:cs typeface="+mn-cs"/>
              </a:rPr>
              <a:t> J-WJ, Mali WPTM, de Jong PA, PROVIDI Study group. Incidental findings on chest CT imaging are associated with increased COPD exacerbations and mortality. Thorax. 2015 Aug;70(8):725–31.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576. 	</a:t>
            </a:r>
            <a:r>
              <a:rPr lang="en-US" sz="1200" kern="1200" dirty="0" err="1">
                <a:solidFill>
                  <a:schemeClr val="tx1"/>
                </a:solidFill>
                <a:effectLst/>
                <a:latin typeface="+mn-lt"/>
                <a:ea typeface="+mn-ea"/>
                <a:cs typeface="+mn-cs"/>
              </a:rPr>
              <a:t>Gatheral</a:t>
            </a:r>
            <a:r>
              <a:rPr lang="en-US" sz="1200" kern="1200" dirty="0">
                <a:solidFill>
                  <a:schemeClr val="tx1"/>
                </a:solidFill>
                <a:effectLst/>
                <a:latin typeface="+mn-lt"/>
                <a:ea typeface="+mn-ea"/>
                <a:cs typeface="+mn-cs"/>
              </a:rPr>
              <a:t> T, Kumar N, </a:t>
            </a:r>
            <a:r>
              <a:rPr lang="en-US" sz="1200" kern="1200" dirty="0" err="1">
                <a:solidFill>
                  <a:schemeClr val="tx1"/>
                </a:solidFill>
                <a:effectLst/>
                <a:latin typeface="+mn-lt"/>
                <a:ea typeface="+mn-ea"/>
                <a:cs typeface="+mn-cs"/>
              </a:rPr>
              <a:t>Sansom</a:t>
            </a:r>
            <a:r>
              <a:rPr lang="en-US" sz="1200" kern="1200" dirty="0">
                <a:solidFill>
                  <a:schemeClr val="tx1"/>
                </a:solidFill>
                <a:effectLst/>
                <a:latin typeface="+mn-lt"/>
                <a:ea typeface="+mn-ea"/>
                <a:cs typeface="+mn-cs"/>
              </a:rPr>
              <a:t> B, Lai D, Nair A, Vlahos I, et al. COPD-related Bronchiectasis; Independent Impact on Disease Course and Outcomes. COPD J Chronic </a:t>
            </a:r>
            <a:r>
              <a:rPr lang="en-US" sz="1200" kern="1200" dirty="0" err="1">
                <a:solidFill>
                  <a:schemeClr val="tx1"/>
                </a:solidFill>
                <a:effectLst/>
                <a:latin typeface="+mn-lt"/>
                <a:ea typeface="+mn-ea"/>
                <a:cs typeface="+mn-cs"/>
              </a:rPr>
              <a:t>Obstr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Dis. 2014 Dec;11(6):605–14.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577. 	Tan WC, Hague CJ, Leipsic J, </a:t>
            </a:r>
            <a:r>
              <a:rPr lang="en-US" sz="1200" kern="1200" dirty="0" err="1">
                <a:solidFill>
                  <a:schemeClr val="tx1"/>
                </a:solidFill>
                <a:effectLst/>
                <a:latin typeface="+mn-lt"/>
                <a:ea typeface="+mn-ea"/>
                <a:cs typeface="+mn-cs"/>
              </a:rPr>
              <a:t>Bourbeau</a:t>
            </a:r>
            <a:r>
              <a:rPr lang="en-US" sz="1200" kern="1200" dirty="0">
                <a:solidFill>
                  <a:schemeClr val="tx1"/>
                </a:solidFill>
                <a:effectLst/>
                <a:latin typeface="+mn-lt"/>
                <a:ea typeface="+mn-ea"/>
                <a:cs typeface="+mn-cs"/>
              </a:rPr>
              <a:t> J, Zheng L, Li PZ, et al. Findings on Thoracic Computed Tomography Scans and Respiratory Outcomes in Persons with and without Chronic Obstructive Pulmonary Disease: A Population-Based Cohort Study. </a:t>
            </a:r>
            <a:r>
              <a:rPr lang="en-US" sz="1200" kern="1200" dirty="0" err="1">
                <a:solidFill>
                  <a:schemeClr val="tx1"/>
                </a:solidFill>
                <a:effectLst/>
                <a:latin typeface="+mn-lt"/>
                <a:ea typeface="+mn-ea"/>
                <a:cs typeface="+mn-cs"/>
              </a:rPr>
              <a:t>Kostikas</a:t>
            </a:r>
            <a:r>
              <a:rPr lang="en-US" sz="1200" kern="1200" dirty="0">
                <a:solidFill>
                  <a:schemeClr val="tx1"/>
                </a:solidFill>
                <a:effectLst/>
                <a:latin typeface="+mn-lt"/>
                <a:ea typeface="+mn-ea"/>
                <a:cs typeface="+mn-cs"/>
              </a:rPr>
              <a:t> K, editor.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One. 2016 Nov 18;11(11):e0166745.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578. 	Sanders MH, Newman AB, Haggerty CL, Redline S, </a:t>
            </a:r>
            <a:r>
              <a:rPr lang="en-US" sz="1200" kern="1200" dirty="0" err="1">
                <a:solidFill>
                  <a:schemeClr val="tx1"/>
                </a:solidFill>
                <a:effectLst/>
                <a:latin typeface="+mn-lt"/>
                <a:ea typeface="+mn-ea"/>
                <a:cs typeface="+mn-cs"/>
              </a:rPr>
              <a:t>Lebowitz</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Samet</a:t>
            </a:r>
            <a:r>
              <a:rPr lang="en-US" sz="1200" kern="1200" dirty="0">
                <a:solidFill>
                  <a:schemeClr val="tx1"/>
                </a:solidFill>
                <a:effectLst/>
                <a:latin typeface="+mn-lt"/>
                <a:ea typeface="+mn-ea"/>
                <a:cs typeface="+mn-cs"/>
              </a:rPr>
              <a:t> J, et al. Sleep and Sleep-disordered Breathing in Adults with Predominantly Mild Obstructive Airway Disease.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2003 Jan 1;167(1):7–14.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579. 	</a:t>
            </a:r>
            <a:r>
              <a:rPr lang="en-US" sz="1200" kern="1200" dirty="0" err="1">
                <a:solidFill>
                  <a:schemeClr val="tx1"/>
                </a:solidFill>
                <a:effectLst/>
                <a:latin typeface="+mn-lt"/>
                <a:ea typeface="+mn-ea"/>
                <a:cs typeface="+mn-cs"/>
              </a:rPr>
              <a:t>Soler</a:t>
            </a:r>
            <a:r>
              <a:rPr lang="en-US" sz="1200" kern="1200" dirty="0">
                <a:solidFill>
                  <a:schemeClr val="tx1"/>
                </a:solidFill>
                <a:effectLst/>
                <a:latin typeface="+mn-lt"/>
                <a:ea typeface="+mn-ea"/>
                <a:cs typeface="+mn-cs"/>
              </a:rPr>
              <a:t> X, </a:t>
            </a:r>
            <a:r>
              <a:rPr lang="en-US" sz="1200" kern="1200" dirty="0" err="1">
                <a:solidFill>
                  <a:schemeClr val="tx1"/>
                </a:solidFill>
                <a:effectLst/>
                <a:latin typeface="+mn-lt"/>
                <a:ea typeface="+mn-ea"/>
                <a:cs typeface="+mn-cs"/>
              </a:rPr>
              <a:t>Gaio</a:t>
            </a:r>
            <a:r>
              <a:rPr lang="en-US" sz="1200" kern="1200" dirty="0">
                <a:solidFill>
                  <a:schemeClr val="tx1"/>
                </a:solidFill>
                <a:effectLst/>
                <a:latin typeface="+mn-lt"/>
                <a:ea typeface="+mn-ea"/>
                <a:cs typeface="+mn-cs"/>
              </a:rPr>
              <a:t> E, Powell FL, </a:t>
            </a:r>
            <a:r>
              <a:rPr lang="en-US" sz="1200" kern="1200" dirty="0" err="1">
                <a:solidFill>
                  <a:schemeClr val="tx1"/>
                </a:solidFill>
                <a:effectLst/>
                <a:latin typeface="+mn-lt"/>
                <a:ea typeface="+mn-ea"/>
                <a:cs typeface="+mn-cs"/>
              </a:rPr>
              <a:t>Ramsdell</a:t>
            </a:r>
            <a:r>
              <a:rPr lang="en-US" sz="1200" kern="1200" dirty="0">
                <a:solidFill>
                  <a:schemeClr val="tx1"/>
                </a:solidFill>
                <a:effectLst/>
                <a:latin typeface="+mn-lt"/>
                <a:ea typeface="+mn-ea"/>
                <a:cs typeface="+mn-cs"/>
              </a:rPr>
              <a:t> JW, </a:t>
            </a:r>
            <a:r>
              <a:rPr lang="en-US" sz="1200" kern="1200" dirty="0" err="1">
                <a:solidFill>
                  <a:schemeClr val="tx1"/>
                </a:solidFill>
                <a:effectLst/>
                <a:latin typeface="+mn-lt"/>
                <a:ea typeface="+mn-ea"/>
                <a:cs typeface="+mn-cs"/>
              </a:rPr>
              <a:t>Loredo</a:t>
            </a:r>
            <a:r>
              <a:rPr lang="en-US" sz="1200" kern="1200" dirty="0">
                <a:solidFill>
                  <a:schemeClr val="tx1"/>
                </a:solidFill>
                <a:effectLst/>
                <a:latin typeface="+mn-lt"/>
                <a:ea typeface="+mn-ea"/>
                <a:cs typeface="+mn-cs"/>
              </a:rPr>
              <a:t> JS, Malhotra A, et al. High Prevalence of Obstructive Sleep Apnea in Patients with Moderate to Severe COPD. Ann Am </a:t>
            </a:r>
            <a:r>
              <a:rPr lang="en-US" sz="1200" kern="1200" dirty="0" err="1">
                <a:solidFill>
                  <a:schemeClr val="tx1"/>
                </a:solidFill>
                <a:effectLst/>
                <a:latin typeface="+mn-lt"/>
                <a:ea typeface="+mn-ea"/>
                <a:cs typeface="+mn-cs"/>
              </a:rPr>
              <a:t>Thorac</a:t>
            </a:r>
            <a:r>
              <a:rPr lang="en-US" sz="1200" kern="1200" dirty="0">
                <a:solidFill>
                  <a:schemeClr val="tx1"/>
                </a:solidFill>
                <a:effectLst/>
                <a:latin typeface="+mn-lt"/>
                <a:ea typeface="+mn-ea"/>
                <a:cs typeface="+mn-cs"/>
              </a:rPr>
              <a:t> Soc. 2015 Apr 14;12(8):150414075541005.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580. 	</a:t>
            </a:r>
            <a:r>
              <a:rPr lang="en-US" sz="1200" kern="1200" dirty="0" err="1">
                <a:solidFill>
                  <a:schemeClr val="tx1"/>
                </a:solidFill>
                <a:effectLst/>
                <a:latin typeface="+mn-lt"/>
                <a:ea typeface="+mn-ea"/>
                <a:cs typeface="+mn-cs"/>
              </a:rPr>
              <a:t>Krachman</a:t>
            </a:r>
            <a:r>
              <a:rPr lang="en-US" sz="1200" kern="1200" dirty="0">
                <a:solidFill>
                  <a:schemeClr val="tx1"/>
                </a:solidFill>
                <a:effectLst/>
                <a:latin typeface="+mn-lt"/>
                <a:ea typeface="+mn-ea"/>
                <a:cs typeface="+mn-cs"/>
              </a:rPr>
              <a:t> SL, Tiwari R, Vega ME, Yu D, </a:t>
            </a:r>
            <a:r>
              <a:rPr lang="en-US" sz="1200" kern="1200" dirty="0" err="1">
                <a:solidFill>
                  <a:schemeClr val="tx1"/>
                </a:solidFill>
                <a:effectLst/>
                <a:latin typeface="+mn-lt"/>
                <a:ea typeface="+mn-ea"/>
                <a:cs typeface="+mn-cs"/>
              </a:rPr>
              <a:t>Soler</a:t>
            </a:r>
            <a:r>
              <a:rPr lang="en-US" sz="1200" kern="1200" dirty="0">
                <a:solidFill>
                  <a:schemeClr val="tx1"/>
                </a:solidFill>
                <a:effectLst/>
                <a:latin typeface="+mn-lt"/>
                <a:ea typeface="+mn-ea"/>
                <a:cs typeface="+mn-cs"/>
              </a:rPr>
              <a:t> X, Jaffe F, et al. Effect of Emphysema Severity on the Apnea-Hypopnea Index in Smokers with Obstructive Sleep Apnea. Ann Am </a:t>
            </a:r>
            <a:r>
              <a:rPr lang="en-US" sz="1200" kern="1200" dirty="0" err="1">
                <a:solidFill>
                  <a:schemeClr val="tx1"/>
                </a:solidFill>
                <a:effectLst/>
                <a:latin typeface="+mn-lt"/>
                <a:ea typeface="+mn-ea"/>
                <a:cs typeface="+mn-cs"/>
              </a:rPr>
              <a:t>Thorac</a:t>
            </a:r>
            <a:r>
              <a:rPr lang="en-US" sz="1200" kern="1200" dirty="0">
                <a:solidFill>
                  <a:schemeClr val="tx1"/>
                </a:solidFill>
                <a:effectLst/>
                <a:latin typeface="+mn-lt"/>
                <a:ea typeface="+mn-ea"/>
                <a:cs typeface="+mn-cs"/>
              </a:rPr>
              <a:t> Soc. 2016 Jul;13(7):1129–35.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581. 	Machado M-CL, Vollmer WM, </a:t>
            </a:r>
            <a:r>
              <a:rPr lang="en-US" sz="1200" kern="1200" dirty="0" err="1">
                <a:solidFill>
                  <a:schemeClr val="tx1"/>
                </a:solidFill>
                <a:effectLst/>
                <a:latin typeface="+mn-lt"/>
                <a:ea typeface="+mn-ea"/>
                <a:cs typeface="+mn-cs"/>
              </a:rPr>
              <a:t>Togeiro</a:t>
            </a:r>
            <a:r>
              <a:rPr lang="en-US" sz="1200" kern="1200" dirty="0">
                <a:solidFill>
                  <a:schemeClr val="tx1"/>
                </a:solidFill>
                <a:effectLst/>
                <a:latin typeface="+mn-lt"/>
                <a:ea typeface="+mn-ea"/>
                <a:cs typeface="+mn-cs"/>
              </a:rPr>
              <a:t> SM, </a:t>
            </a:r>
            <a:r>
              <a:rPr lang="en-US" sz="1200" kern="1200" dirty="0" err="1">
                <a:solidFill>
                  <a:schemeClr val="tx1"/>
                </a:solidFill>
                <a:effectLst/>
                <a:latin typeface="+mn-lt"/>
                <a:ea typeface="+mn-ea"/>
                <a:cs typeface="+mn-cs"/>
              </a:rPr>
              <a:t>Bilderback</a:t>
            </a:r>
            <a:r>
              <a:rPr lang="en-US" sz="1200" kern="1200" dirty="0">
                <a:solidFill>
                  <a:schemeClr val="tx1"/>
                </a:solidFill>
                <a:effectLst/>
                <a:latin typeface="+mn-lt"/>
                <a:ea typeface="+mn-ea"/>
                <a:cs typeface="+mn-cs"/>
              </a:rPr>
              <a:t> AL, Oliveira M-VC, </a:t>
            </a:r>
            <a:r>
              <a:rPr lang="en-US" sz="1200" kern="1200" dirty="0" err="1">
                <a:solidFill>
                  <a:schemeClr val="tx1"/>
                </a:solidFill>
                <a:effectLst/>
                <a:latin typeface="+mn-lt"/>
                <a:ea typeface="+mn-ea"/>
                <a:cs typeface="+mn-cs"/>
              </a:rPr>
              <a:t>Leitão</a:t>
            </a:r>
            <a:r>
              <a:rPr lang="en-US" sz="1200" kern="1200" dirty="0">
                <a:solidFill>
                  <a:schemeClr val="tx1"/>
                </a:solidFill>
                <a:effectLst/>
                <a:latin typeface="+mn-lt"/>
                <a:ea typeface="+mn-ea"/>
                <a:cs typeface="+mn-cs"/>
              </a:rPr>
              <a:t> FS, et al. CPAP and survival in moderate-to-severe obstructive sleep </a:t>
            </a:r>
            <a:r>
              <a:rPr lang="en-US" sz="1200" kern="1200" dirty="0" err="1">
                <a:solidFill>
                  <a:schemeClr val="tx1"/>
                </a:solidFill>
                <a:effectLst/>
                <a:latin typeface="+mn-lt"/>
                <a:ea typeface="+mn-ea"/>
                <a:cs typeface="+mn-cs"/>
              </a:rPr>
              <a:t>apnoea</a:t>
            </a:r>
            <a:r>
              <a:rPr lang="en-US" sz="1200" kern="1200" dirty="0">
                <a:solidFill>
                  <a:schemeClr val="tx1"/>
                </a:solidFill>
                <a:effectLst/>
                <a:latin typeface="+mn-lt"/>
                <a:ea typeface="+mn-ea"/>
                <a:cs typeface="+mn-cs"/>
              </a:rPr>
              <a:t> syndrome and </a:t>
            </a:r>
            <a:r>
              <a:rPr lang="en-US" sz="1200" kern="1200" dirty="0" err="1">
                <a:solidFill>
                  <a:schemeClr val="tx1"/>
                </a:solidFill>
                <a:effectLst/>
                <a:latin typeface="+mn-lt"/>
                <a:ea typeface="+mn-ea"/>
                <a:cs typeface="+mn-cs"/>
              </a:rPr>
              <a:t>hypoxaemic</a:t>
            </a:r>
            <a:r>
              <a:rPr lang="en-US" sz="1200" kern="1200" dirty="0">
                <a:solidFill>
                  <a:schemeClr val="tx1"/>
                </a:solidFill>
                <a:effectLst/>
                <a:latin typeface="+mn-lt"/>
                <a:ea typeface="+mn-ea"/>
                <a:cs typeface="+mn-cs"/>
              </a:rPr>
              <a:t> COPD.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2010 Jan 1;35(1):132–7.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582. 	Atlantis E, Fahey P, Cochrane B, Smith S. Bidirectional Associations Between Clinically Relevant Depression or Anxiety and COPD. Chest. 2013 Sep;144(3):766–77.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583. 	Doyle T, Palmer S, Johnson J, </a:t>
            </a:r>
            <a:r>
              <a:rPr lang="en-US" sz="1200" kern="1200" dirty="0" err="1">
                <a:solidFill>
                  <a:schemeClr val="tx1"/>
                </a:solidFill>
                <a:effectLst/>
                <a:latin typeface="+mn-lt"/>
                <a:ea typeface="+mn-ea"/>
                <a:cs typeface="+mn-cs"/>
              </a:rPr>
              <a:t>Babyak</a:t>
            </a:r>
            <a:r>
              <a:rPr lang="en-US" sz="1200" kern="1200" dirty="0">
                <a:solidFill>
                  <a:schemeClr val="tx1"/>
                </a:solidFill>
                <a:effectLst/>
                <a:latin typeface="+mn-lt"/>
                <a:ea typeface="+mn-ea"/>
                <a:cs typeface="+mn-cs"/>
              </a:rPr>
              <a:t> MA, Smith P, </a:t>
            </a:r>
            <a:r>
              <a:rPr lang="en-US" sz="1200" kern="1200" dirty="0" err="1">
                <a:solidFill>
                  <a:schemeClr val="tx1"/>
                </a:solidFill>
                <a:effectLst/>
                <a:latin typeface="+mn-lt"/>
                <a:ea typeface="+mn-ea"/>
                <a:cs typeface="+mn-cs"/>
              </a:rPr>
              <a:t>Mabe</a:t>
            </a:r>
            <a:r>
              <a:rPr lang="en-US" sz="1200" kern="1200" dirty="0">
                <a:solidFill>
                  <a:schemeClr val="tx1"/>
                </a:solidFill>
                <a:effectLst/>
                <a:latin typeface="+mn-lt"/>
                <a:ea typeface="+mn-ea"/>
                <a:cs typeface="+mn-cs"/>
              </a:rPr>
              <a:t> S, et al. Association of anxiety and depression with pulmonary-specific symptoms in chronic obstructive pulmonary disease. </a:t>
            </a:r>
            <a:r>
              <a:rPr lang="en-US" sz="1200" kern="1200" dirty="0" err="1">
                <a:solidFill>
                  <a:schemeClr val="tx1"/>
                </a:solidFill>
                <a:effectLst/>
                <a:latin typeface="+mn-lt"/>
                <a:ea typeface="+mn-ea"/>
                <a:cs typeface="+mn-cs"/>
              </a:rPr>
              <a:t>Int</a:t>
            </a:r>
            <a:r>
              <a:rPr lang="en-US" sz="1200" kern="1200" dirty="0">
                <a:solidFill>
                  <a:schemeClr val="tx1"/>
                </a:solidFill>
                <a:effectLst/>
                <a:latin typeface="+mn-lt"/>
                <a:ea typeface="+mn-ea"/>
                <a:cs typeface="+mn-cs"/>
              </a:rPr>
              <a:t> J Psychiatry Med. 2013 Feb 28;45(2):189–202.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584. 	</a:t>
            </a:r>
            <a:r>
              <a:rPr lang="en-US" sz="1200" kern="1200" dirty="0" err="1">
                <a:solidFill>
                  <a:schemeClr val="tx1"/>
                </a:solidFill>
                <a:effectLst/>
                <a:latin typeface="+mn-lt"/>
                <a:ea typeface="+mn-ea"/>
                <a:cs typeface="+mn-cs"/>
              </a:rPr>
              <a:t>Bor</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Kitapcioglu</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Solak</a:t>
            </a:r>
            <a:r>
              <a:rPr lang="en-US" sz="1200" kern="1200" dirty="0">
                <a:solidFill>
                  <a:schemeClr val="tx1"/>
                </a:solidFill>
                <a:effectLst/>
                <a:latin typeface="+mn-lt"/>
                <a:ea typeface="+mn-ea"/>
                <a:cs typeface="+mn-cs"/>
              </a:rPr>
              <a:t> ZA, </a:t>
            </a:r>
            <a:r>
              <a:rPr lang="en-US" sz="1200" kern="1200" dirty="0" err="1">
                <a:solidFill>
                  <a:schemeClr val="tx1"/>
                </a:solidFill>
                <a:effectLst/>
                <a:latin typeface="+mn-lt"/>
                <a:ea typeface="+mn-ea"/>
                <a:cs typeface="+mn-cs"/>
              </a:rPr>
              <a:t>Ertilav</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Erdinc</a:t>
            </a:r>
            <a:r>
              <a:rPr lang="en-US" sz="1200" kern="1200" dirty="0">
                <a:solidFill>
                  <a:schemeClr val="tx1"/>
                </a:solidFill>
                <a:effectLst/>
                <a:latin typeface="+mn-lt"/>
                <a:ea typeface="+mn-ea"/>
                <a:cs typeface="+mn-cs"/>
              </a:rPr>
              <a:t> M. Prevalence of gastroesophageal reflux disease in patients with asthma and chronic obstructive pulmonary disease. J </a:t>
            </a:r>
            <a:r>
              <a:rPr lang="en-US" sz="1200" kern="1200" dirty="0" err="1">
                <a:solidFill>
                  <a:schemeClr val="tx1"/>
                </a:solidFill>
                <a:effectLst/>
                <a:latin typeface="+mn-lt"/>
                <a:ea typeface="+mn-ea"/>
                <a:cs typeface="+mn-cs"/>
              </a:rPr>
              <a:t>Gastroenterol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Hepatol</a:t>
            </a:r>
            <a:r>
              <a:rPr lang="en-US" sz="1200" kern="1200" dirty="0">
                <a:solidFill>
                  <a:schemeClr val="tx1"/>
                </a:solidFill>
                <a:effectLst/>
                <a:latin typeface="+mn-lt"/>
                <a:ea typeface="+mn-ea"/>
                <a:cs typeface="+mn-cs"/>
              </a:rPr>
              <a:t>. 2010 Feb;25(2):309–13.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585. 	</a:t>
            </a:r>
            <a:r>
              <a:rPr lang="en-US" sz="1200" kern="1200" dirty="0" err="1">
                <a:solidFill>
                  <a:schemeClr val="tx1"/>
                </a:solidFill>
                <a:effectLst/>
                <a:latin typeface="+mn-lt"/>
                <a:ea typeface="+mn-ea"/>
                <a:cs typeface="+mn-cs"/>
              </a:rPr>
              <a:t>Mokhlesi</a:t>
            </a:r>
            <a:r>
              <a:rPr lang="en-US" sz="1200" kern="1200" dirty="0">
                <a:solidFill>
                  <a:schemeClr val="tx1"/>
                </a:solidFill>
                <a:effectLst/>
                <a:latin typeface="+mn-lt"/>
                <a:ea typeface="+mn-ea"/>
                <a:cs typeface="+mn-cs"/>
              </a:rPr>
              <a:t> B, Morris AL, Huang CF, </a:t>
            </a:r>
            <a:r>
              <a:rPr lang="en-US" sz="1200" kern="1200" dirty="0" err="1">
                <a:solidFill>
                  <a:schemeClr val="tx1"/>
                </a:solidFill>
                <a:effectLst/>
                <a:latin typeface="+mn-lt"/>
                <a:ea typeface="+mn-ea"/>
                <a:cs typeface="+mn-cs"/>
              </a:rPr>
              <a:t>Curcio</a:t>
            </a:r>
            <a:r>
              <a:rPr lang="en-US" sz="1200" kern="1200" dirty="0">
                <a:solidFill>
                  <a:schemeClr val="tx1"/>
                </a:solidFill>
                <a:effectLst/>
                <a:latin typeface="+mn-lt"/>
                <a:ea typeface="+mn-ea"/>
                <a:cs typeface="+mn-cs"/>
              </a:rPr>
              <a:t> AJ, Barrett TA, Kamp DW. Increased prevalence of gastroesophageal reflux symptoms in patients with COPD. </a:t>
            </a:r>
            <a:r>
              <a:rPr lang="es-UY" sz="1200" kern="1200" dirty="0">
                <a:solidFill>
                  <a:schemeClr val="tx1"/>
                </a:solidFill>
                <a:effectLst/>
                <a:latin typeface="+mn-lt"/>
                <a:ea typeface="+mn-ea"/>
                <a:cs typeface="+mn-cs"/>
              </a:rPr>
              <a:t>Chest. 2001 Apr;119(4):1043–8.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586. 	Casanova C, Baudet JS, del Valle Velasco M, Martin JM, Aguirre-Jaime A, de Torres JP, et al. </a:t>
            </a:r>
            <a:r>
              <a:rPr lang="en-US" sz="1200" kern="1200" dirty="0">
                <a:solidFill>
                  <a:schemeClr val="tx1"/>
                </a:solidFill>
                <a:effectLst/>
                <a:latin typeface="+mn-lt"/>
                <a:ea typeface="+mn-ea"/>
                <a:cs typeface="+mn-cs"/>
              </a:rPr>
              <a:t>Increased gastro-</a:t>
            </a:r>
            <a:r>
              <a:rPr lang="en-US" sz="1200" kern="1200" dirty="0" err="1">
                <a:solidFill>
                  <a:schemeClr val="tx1"/>
                </a:solidFill>
                <a:effectLst/>
                <a:latin typeface="+mn-lt"/>
                <a:ea typeface="+mn-ea"/>
                <a:cs typeface="+mn-cs"/>
              </a:rPr>
              <a:t>oesophageal</a:t>
            </a:r>
            <a:r>
              <a:rPr lang="en-US" sz="1200" kern="1200" dirty="0">
                <a:solidFill>
                  <a:schemeClr val="tx1"/>
                </a:solidFill>
                <a:effectLst/>
                <a:latin typeface="+mn-lt"/>
                <a:ea typeface="+mn-ea"/>
                <a:cs typeface="+mn-cs"/>
              </a:rPr>
              <a:t> reflux disease in patients with severe COPD.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J. 2004 Jun;23(6):841–5.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587. 	Martinez CH, </a:t>
            </a:r>
            <a:r>
              <a:rPr lang="en-US" sz="1200" kern="1200" dirty="0" err="1">
                <a:solidFill>
                  <a:schemeClr val="tx1"/>
                </a:solidFill>
                <a:effectLst/>
                <a:latin typeface="+mn-lt"/>
                <a:ea typeface="+mn-ea"/>
                <a:cs typeface="+mn-cs"/>
              </a:rPr>
              <a:t>Okajima</a:t>
            </a:r>
            <a:r>
              <a:rPr lang="en-US" sz="1200" kern="1200" dirty="0">
                <a:solidFill>
                  <a:schemeClr val="tx1"/>
                </a:solidFill>
                <a:effectLst/>
                <a:latin typeface="+mn-lt"/>
                <a:ea typeface="+mn-ea"/>
                <a:cs typeface="+mn-cs"/>
              </a:rPr>
              <a:t> Y, Murray S, </a:t>
            </a:r>
            <a:r>
              <a:rPr lang="en-US" sz="1200" kern="1200" dirty="0" err="1">
                <a:solidFill>
                  <a:schemeClr val="tx1"/>
                </a:solidFill>
                <a:effectLst/>
                <a:latin typeface="+mn-lt"/>
                <a:ea typeface="+mn-ea"/>
                <a:cs typeface="+mn-cs"/>
              </a:rPr>
              <a:t>Washko</a:t>
            </a:r>
            <a:r>
              <a:rPr lang="en-US" sz="1200" kern="1200" dirty="0">
                <a:solidFill>
                  <a:schemeClr val="tx1"/>
                </a:solidFill>
                <a:effectLst/>
                <a:latin typeface="+mn-lt"/>
                <a:ea typeface="+mn-ea"/>
                <a:cs typeface="+mn-cs"/>
              </a:rPr>
              <a:t> GR, Martinez FJ, Silverman EK, et al. Impact of self-reported gastroesophageal reflux disease in subjects from </a:t>
            </a:r>
            <a:r>
              <a:rPr lang="en-US" sz="1200" kern="1200" dirty="0" err="1">
                <a:solidFill>
                  <a:schemeClr val="tx1"/>
                </a:solidFill>
                <a:effectLst/>
                <a:latin typeface="+mn-lt"/>
                <a:ea typeface="+mn-ea"/>
                <a:cs typeface="+mn-cs"/>
              </a:rPr>
              <a:t>COPDGene</a:t>
            </a:r>
            <a:r>
              <a:rPr lang="en-US" sz="1200" kern="1200" dirty="0">
                <a:solidFill>
                  <a:schemeClr val="tx1"/>
                </a:solidFill>
                <a:effectLst/>
                <a:latin typeface="+mn-lt"/>
                <a:ea typeface="+mn-ea"/>
                <a:cs typeface="+mn-cs"/>
              </a:rPr>
              <a:t> cohort. </a:t>
            </a:r>
            <a:r>
              <a:rPr lang="es-UY" sz="1200" kern="1200" dirty="0">
                <a:solidFill>
                  <a:schemeClr val="tx1"/>
                </a:solidFill>
                <a:effectLst/>
                <a:latin typeface="+mn-lt"/>
                <a:ea typeface="+mn-ea"/>
                <a:cs typeface="+mn-cs"/>
              </a:rPr>
              <a:t>Respir Res. 2014 Jun 3;15(1):62.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588. 	Benson VS, Müllerová H, Vestbo J, Wedzicha JA, Patel A, Hurst JR, et al. </a:t>
            </a:r>
            <a:r>
              <a:rPr lang="en-US" sz="1200" kern="1200" dirty="0">
                <a:solidFill>
                  <a:schemeClr val="tx1"/>
                </a:solidFill>
                <a:effectLst/>
                <a:latin typeface="+mn-lt"/>
                <a:ea typeface="+mn-ea"/>
                <a:cs typeface="+mn-cs"/>
              </a:rPr>
              <a:t>Associations between gastro-</a:t>
            </a:r>
            <a:r>
              <a:rPr lang="en-US" sz="1200" kern="1200" dirty="0" err="1">
                <a:solidFill>
                  <a:schemeClr val="tx1"/>
                </a:solidFill>
                <a:effectLst/>
                <a:latin typeface="+mn-lt"/>
                <a:ea typeface="+mn-ea"/>
                <a:cs typeface="+mn-cs"/>
              </a:rPr>
              <a:t>oesophageal</a:t>
            </a:r>
            <a:r>
              <a:rPr lang="en-US" sz="1200" kern="1200" dirty="0">
                <a:solidFill>
                  <a:schemeClr val="tx1"/>
                </a:solidFill>
                <a:effectLst/>
                <a:latin typeface="+mn-lt"/>
                <a:ea typeface="+mn-ea"/>
                <a:cs typeface="+mn-cs"/>
              </a:rPr>
              <a:t> reflux, its management and exacerbations of chronic obstructive pulmonary disease.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2015 Sep;109(9):1147–54.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589. 	</a:t>
            </a:r>
            <a:r>
              <a:rPr lang="en-US" sz="1200" kern="1200" dirty="0" err="1">
                <a:solidFill>
                  <a:schemeClr val="tx1"/>
                </a:solidFill>
                <a:effectLst/>
                <a:latin typeface="+mn-lt"/>
                <a:ea typeface="+mn-ea"/>
                <a:cs typeface="+mn-cs"/>
              </a:rPr>
              <a:t>Ingebrigtsen</a:t>
            </a:r>
            <a:r>
              <a:rPr lang="en-US" sz="1200" kern="1200" dirty="0">
                <a:solidFill>
                  <a:schemeClr val="tx1"/>
                </a:solidFill>
                <a:effectLst/>
                <a:latin typeface="+mn-lt"/>
                <a:ea typeface="+mn-ea"/>
                <a:cs typeface="+mn-cs"/>
              </a:rPr>
              <a:t> TS, </a:t>
            </a:r>
            <a:r>
              <a:rPr lang="en-US" sz="1200" kern="1200" dirty="0" err="1">
                <a:solidFill>
                  <a:schemeClr val="tx1"/>
                </a:solidFill>
                <a:effectLst/>
                <a:latin typeface="+mn-lt"/>
                <a:ea typeface="+mn-ea"/>
                <a:cs typeface="+mn-cs"/>
              </a:rPr>
              <a:t>Marott</a:t>
            </a:r>
            <a:r>
              <a:rPr lang="en-US" sz="1200" kern="1200" dirty="0">
                <a:solidFill>
                  <a:schemeClr val="tx1"/>
                </a:solidFill>
                <a:effectLst/>
                <a:latin typeface="+mn-lt"/>
                <a:ea typeface="+mn-ea"/>
                <a:cs typeface="+mn-cs"/>
              </a:rPr>
              <a:t> JL, </a:t>
            </a:r>
            <a:r>
              <a:rPr lang="en-US" sz="1200" kern="1200" dirty="0" err="1">
                <a:solidFill>
                  <a:schemeClr val="tx1"/>
                </a:solidFill>
                <a:effectLst/>
                <a:latin typeface="+mn-lt"/>
                <a:ea typeface="+mn-ea"/>
                <a:cs typeface="+mn-cs"/>
              </a:rPr>
              <a:t>Vestbo</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Nordestgaard</a:t>
            </a:r>
            <a:r>
              <a:rPr lang="en-US" sz="1200" kern="1200" dirty="0">
                <a:solidFill>
                  <a:schemeClr val="tx1"/>
                </a:solidFill>
                <a:effectLst/>
                <a:latin typeface="+mn-lt"/>
                <a:ea typeface="+mn-ea"/>
                <a:cs typeface="+mn-cs"/>
              </a:rPr>
              <a:t> BG, Hallas J, Lange P. Gastro-esophageal reflux disease and exacerbations in chronic obstructive pulmonary disease. </a:t>
            </a:r>
            <a:r>
              <a:rPr lang="en-US" sz="1200" kern="1200" dirty="0" err="1">
                <a:solidFill>
                  <a:schemeClr val="tx1"/>
                </a:solidFill>
                <a:effectLst/>
                <a:latin typeface="+mn-lt"/>
                <a:ea typeface="+mn-ea"/>
                <a:cs typeface="+mn-cs"/>
              </a:rPr>
              <a:t>Respirology</a:t>
            </a:r>
            <a:r>
              <a:rPr lang="en-US" sz="1200" kern="1200" dirty="0">
                <a:solidFill>
                  <a:schemeClr val="tx1"/>
                </a:solidFill>
                <a:effectLst/>
                <a:latin typeface="+mn-lt"/>
                <a:ea typeface="+mn-ea"/>
                <a:cs typeface="+mn-cs"/>
              </a:rPr>
              <a:t>. 2015 Jan;20(1):101–7.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590. 	</a:t>
            </a:r>
            <a:r>
              <a:rPr lang="en-US" sz="1200" kern="1200" dirty="0" err="1">
                <a:solidFill>
                  <a:schemeClr val="tx1"/>
                </a:solidFill>
                <a:effectLst/>
                <a:latin typeface="+mn-lt"/>
                <a:ea typeface="+mn-ea"/>
                <a:cs typeface="+mn-cs"/>
              </a:rPr>
              <a:t>Wijnhoven</a:t>
            </a:r>
            <a:r>
              <a:rPr lang="en-US" sz="1200" kern="1200" dirty="0">
                <a:solidFill>
                  <a:schemeClr val="tx1"/>
                </a:solidFill>
                <a:effectLst/>
                <a:latin typeface="+mn-lt"/>
                <a:ea typeface="+mn-ea"/>
                <a:cs typeface="+mn-cs"/>
              </a:rPr>
              <a:t> HAH, </a:t>
            </a:r>
            <a:r>
              <a:rPr lang="en-US" sz="1200" kern="1200" dirty="0" err="1">
                <a:solidFill>
                  <a:schemeClr val="tx1"/>
                </a:solidFill>
                <a:effectLst/>
                <a:latin typeface="+mn-lt"/>
                <a:ea typeface="+mn-ea"/>
                <a:cs typeface="+mn-cs"/>
              </a:rPr>
              <a:t>Kriegsman</a:t>
            </a:r>
            <a:r>
              <a:rPr lang="en-US" sz="1200" kern="1200" dirty="0">
                <a:solidFill>
                  <a:schemeClr val="tx1"/>
                </a:solidFill>
                <a:effectLst/>
                <a:latin typeface="+mn-lt"/>
                <a:ea typeface="+mn-ea"/>
                <a:cs typeface="+mn-cs"/>
              </a:rPr>
              <a:t> DMW, </a:t>
            </a:r>
            <a:r>
              <a:rPr lang="en-US" sz="1200" kern="1200" dirty="0" err="1">
                <a:solidFill>
                  <a:schemeClr val="tx1"/>
                </a:solidFill>
                <a:effectLst/>
                <a:latin typeface="+mn-lt"/>
                <a:ea typeface="+mn-ea"/>
                <a:cs typeface="+mn-cs"/>
              </a:rPr>
              <a:t>Hesselink</a:t>
            </a:r>
            <a:r>
              <a:rPr lang="en-US" sz="1200" kern="1200" dirty="0">
                <a:solidFill>
                  <a:schemeClr val="tx1"/>
                </a:solidFill>
                <a:effectLst/>
                <a:latin typeface="+mn-lt"/>
                <a:ea typeface="+mn-ea"/>
                <a:cs typeface="+mn-cs"/>
              </a:rPr>
              <a:t> AE, de </a:t>
            </a:r>
            <a:r>
              <a:rPr lang="en-US" sz="1200" kern="1200" dirty="0" err="1">
                <a:solidFill>
                  <a:schemeClr val="tx1"/>
                </a:solidFill>
                <a:effectLst/>
                <a:latin typeface="+mn-lt"/>
                <a:ea typeface="+mn-ea"/>
                <a:cs typeface="+mn-cs"/>
              </a:rPr>
              <a:t>Haan</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Schellevis</a:t>
            </a:r>
            <a:r>
              <a:rPr lang="en-US" sz="1200" kern="1200" dirty="0">
                <a:solidFill>
                  <a:schemeClr val="tx1"/>
                </a:solidFill>
                <a:effectLst/>
                <a:latin typeface="+mn-lt"/>
                <a:ea typeface="+mn-ea"/>
                <a:cs typeface="+mn-cs"/>
              </a:rPr>
              <a:t> FG. The influence of co-morbidity on health-related quality of life in asthma and COPD patients.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2003 May;97(5):468–75.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591. 	Frei A, </a:t>
            </a:r>
            <a:r>
              <a:rPr lang="en-US" sz="1200" kern="1200" dirty="0" err="1">
                <a:solidFill>
                  <a:schemeClr val="tx1"/>
                </a:solidFill>
                <a:effectLst/>
                <a:latin typeface="+mn-lt"/>
                <a:ea typeface="+mn-ea"/>
                <a:cs typeface="+mn-cs"/>
              </a:rPr>
              <a:t>Muggensturm</a:t>
            </a:r>
            <a:r>
              <a:rPr lang="en-US" sz="1200" kern="1200" dirty="0">
                <a:solidFill>
                  <a:schemeClr val="tx1"/>
                </a:solidFill>
                <a:effectLst/>
                <a:latin typeface="+mn-lt"/>
                <a:ea typeface="+mn-ea"/>
                <a:cs typeface="+mn-cs"/>
              </a:rPr>
              <a:t> P, </a:t>
            </a:r>
            <a:r>
              <a:rPr lang="en-US" sz="1200" kern="1200" dirty="0" err="1">
                <a:solidFill>
                  <a:schemeClr val="tx1"/>
                </a:solidFill>
                <a:effectLst/>
                <a:latin typeface="+mn-lt"/>
                <a:ea typeface="+mn-ea"/>
                <a:cs typeface="+mn-cs"/>
              </a:rPr>
              <a:t>Putcha</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Siebeling</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Zoller</a:t>
            </a:r>
            <a:r>
              <a:rPr lang="en-US" sz="1200" kern="1200" dirty="0">
                <a:solidFill>
                  <a:schemeClr val="tx1"/>
                </a:solidFill>
                <a:effectLst/>
                <a:latin typeface="+mn-lt"/>
                <a:ea typeface="+mn-ea"/>
                <a:cs typeface="+mn-cs"/>
              </a:rPr>
              <a:t> M, Boyd CM, et al. Five comorbidities reflected the health status in patients with chronic obstructive pulmonary disease: the newly developed COMCOLD index. </a:t>
            </a:r>
            <a:r>
              <a:rPr lang="es-UY" sz="1200" kern="1200" dirty="0">
                <a:solidFill>
                  <a:schemeClr val="tx1"/>
                </a:solidFill>
                <a:effectLst/>
                <a:latin typeface="+mn-lt"/>
                <a:ea typeface="+mn-ea"/>
                <a:cs typeface="+mn-cs"/>
              </a:rPr>
              <a:t>J Clin Epidemiol. 2014 Aug;67(8):904–11.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592. 	Terzano C, Conti V, Di Stefano F, Petroianni A, Ceccarelli D, Graziani E, et al. </a:t>
            </a:r>
            <a:r>
              <a:rPr lang="en-US" sz="1200" kern="1200" dirty="0">
                <a:solidFill>
                  <a:schemeClr val="tx1"/>
                </a:solidFill>
                <a:effectLst/>
                <a:latin typeface="+mn-lt"/>
                <a:ea typeface="+mn-ea"/>
                <a:cs typeface="+mn-cs"/>
              </a:rPr>
              <a:t>Comorbidity, Hospitalization, and Mortality in COPD: Results from a Longitudinal Study. </a:t>
            </a:r>
            <a:r>
              <a:rPr lang="es-UY" sz="1200" kern="1200" dirty="0">
                <a:solidFill>
                  <a:schemeClr val="tx1"/>
                </a:solidFill>
                <a:effectLst/>
                <a:latin typeface="+mn-lt"/>
                <a:ea typeface="+mn-ea"/>
                <a:cs typeface="+mn-cs"/>
              </a:rPr>
              <a:t>Lung. 2010 Aug 12;188(4):321–9.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593. 	Almagro P, Cabrera FJ, Diez J, Boixeda R, Alonso Ortiz MB, Murio C, et al. </a:t>
            </a:r>
            <a:r>
              <a:rPr lang="en-US" sz="1200" kern="1200" dirty="0">
                <a:solidFill>
                  <a:schemeClr val="tx1"/>
                </a:solidFill>
                <a:effectLst/>
                <a:latin typeface="+mn-lt"/>
                <a:ea typeface="+mn-ea"/>
                <a:cs typeface="+mn-cs"/>
              </a:rPr>
              <a:t>Comorbidities and Short-term Prognosis in Patients Hospitalized for Acute Exacerbation of COPD. Chest. 2012 Nov;142(5):1126–33.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594. 	</a:t>
            </a:r>
            <a:r>
              <a:rPr lang="en-US" sz="1200" kern="1200" dirty="0" err="1">
                <a:solidFill>
                  <a:schemeClr val="tx1"/>
                </a:solidFill>
                <a:effectLst/>
                <a:latin typeface="+mn-lt"/>
                <a:ea typeface="+mn-ea"/>
                <a:cs typeface="+mn-cs"/>
              </a:rPr>
              <a:t>Ställberg</a:t>
            </a:r>
            <a:r>
              <a:rPr lang="en-US" sz="1200" kern="1200" dirty="0">
                <a:solidFill>
                  <a:schemeClr val="tx1"/>
                </a:solidFill>
                <a:effectLst/>
                <a:latin typeface="+mn-lt"/>
                <a:ea typeface="+mn-ea"/>
                <a:cs typeface="+mn-cs"/>
              </a:rPr>
              <a:t> B, Janson C, Larsson K, Johansson G, </a:t>
            </a:r>
            <a:r>
              <a:rPr lang="en-US" sz="1200" kern="1200" dirty="0" err="1">
                <a:solidFill>
                  <a:schemeClr val="tx1"/>
                </a:solidFill>
                <a:effectLst/>
                <a:latin typeface="+mn-lt"/>
                <a:ea typeface="+mn-ea"/>
                <a:cs typeface="+mn-cs"/>
              </a:rPr>
              <a:t>Kostikas</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Gruenberger</a:t>
            </a:r>
            <a:r>
              <a:rPr lang="en-US" sz="1200" kern="1200" dirty="0">
                <a:solidFill>
                  <a:schemeClr val="tx1"/>
                </a:solidFill>
                <a:effectLst/>
                <a:latin typeface="+mn-lt"/>
                <a:ea typeface="+mn-ea"/>
                <a:cs typeface="+mn-cs"/>
              </a:rPr>
              <a:t> J-B, et al. Real-world retrospective cohort study ARCTIC shows burden of comorbidities in Swedish COPD versus non-COPD patients. </a:t>
            </a:r>
            <a:r>
              <a:rPr lang="en-US" sz="1200" kern="1200" dirty="0" err="1">
                <a:solidFill>
                  <a:schemeClr val="tx1"/>
                </a:solidFill>
                <a:effectLst/>
                <a:latin typeface="+mn-lt"/>
                <a:ea typeface="+mn-ea"/>
                <a:cs typeface="+mn-cs"/>
              </a:rPr>
              <a:t>npj</a:t>
            </a:r>
            <a:r>
              <a:rPr lang="en-US" sz="1200" kern="1200" dirty="0">
                <a:solidFill>
                  <a:schemeClr val="tx1"/>
                </a:solidFill>
                <a:effectLst/>
                <a:latin typeface="+mn-lt"/>
                <a:ea typeface="+mn-ea"/>
                <a:cs typeface="+mn-cs"/>
              </a:rPr>
              <a:t> Prim Care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Med. 2018 Dec 10;28(1):33.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595. 	Putcha N, Puhan MA, Drummond MB, Han MK, Regan EA, Hanania NA, et al. </a:t>
            </a:r>
            <a:r>
              <a:rPr lang="en-US" sz="1200" kern="1200" dirty="0">
                <a:solidFill>
                  <a:schemeClr val="tx1"/>
                </a:solidFill>
                <a:effectLst/>
                <a:latin typeface="+mn-lt"/>
                <a:ea typeface="+mn-ea"/>
                <a:cs typeface="+mn-cs"/>
              </a:rPr>
              <a:t>A simplified score to quantify comorbidity in COPD. </a:t>
            </a:r>
            <a:r>
              <a:rPr lang="en-US" sz="1200" kern="1200" dirty="0" err="1">
                <a:solidFill>
                  <a:schemeClr val="tx1"/>
                </a:solidFill>
                <a:effectLst/>
                <a:latin typeface="+mn-lt"/>
                <a:ea typeface="+mn-ea"/>
                <a:cs typeface="+mn-cs"/>
              </a:rPr>
              <a:t>Arez</a:t>
            </a:r>
            <a:r>
              <a:rPr lang="en-US" sz="1200" kern="1200" dirty="0">
                <a:solidFill>
                  <a:schemeClr val="tx1"/>
                </a:solidFill>
                <a:effectLst/>
                <a:latin typeface="+mn-lt"/>
                <a:ea typeface="+mn-ea"/>
                <a:cs typeface="+mn-cs"/>
              </a:rPr>
              <a:t> AP, editor.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One. 2014 Dec 16;9(12):e114438.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596. 	</a:t>
            </a:r>
            <a:r>
              <a:rPr lang="en-US" sz="1200" kern="1200" dirty="0" err="1">
                <a:solidFill>
                  <a:schemeClr val="tx1"/>
                </a:solidFill>
                <a:effectLst/>
                <a:latin typeface="+mn-lt"/>
                <a:ea typeface="+mn-ea"/>
                <a:cs typeface="+mn-cs"/>
              </a:rPr>
              <a:t>Charlson</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Pompei</a:t>
            </a:r>
            <a:r>
              <a:rPr lang="en-US" sz="1200" kern="1200" dirty="0">
                <a:solidFill>
                  <a:schemeClr val="tx1"/>
                </a:solidFill>
                <a:effectLst/>
                <a:latin typeface="+mn-lt"/>
                <a:ea typeface="+mn-ea"/>
                <a:cs typeface="+mn-cs"/>
              </a:rPr>
              <a:t> P, Ales KL, </a:t>
            </a:r>
            <a:r>
              <a:rPr lang="en-US" sz="1200" kern="1200" dirty="0" err="1">
                <a:solidFill>
                  <a:schemeClr val="tx1"/>
                </a:solidFill>
                <a:effectLst/>
                <a:latin typeface="+mn-lt"/>
                <a:ea typeface="+mn-ea"/>
                <a:cs typeface="+mn-cs"/>
              </a:rPr>
              <a:t>MacKenzie</a:t>
            </a:r>
            <a:r>
              <a:rPr lang="en-US" sz="1200" kern="1200" dirty="0">
                <a:solidFill>
                  <a:schemeClr val="tx1"/>
                </a:solidFill>
                <a:effectLst/>
                <a:latin typeface="+mn-lt"/>
                <a:ea typeface="+mn-ea"/>
                <a:cs typeface="+mn-cs"/>
              </a:rPr>
              <a:t> CR. A new method of classifying prognostic comorbidity in longitudinal studies: development and validation. </a:t>
            </a:r>
            <a:r>
              <a:rPr lang="es-UY" sz="1200" kern="1200" dirty="0">
                <a:solidFill>
                  <a:schemeClr val="tx1"/>
                </a:solidFill>
                <a:effectLst/>
                <a:latin typeface="+mn-lt"/>
                <a:ea typeface="+mn-ea"/>
                <a:cs typeface="+mn-cs"/>
              </a:rPr>
              <a:t>J Chronic Dis. 1987;40(5):373–83.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597. 	Almagro P, Soriano JB, Cabrera FJ, Boixeda R, Alonso-Ortiz MB, Barreiro B, et al. </a:t>
            </a:r>
            <a:r>
              <a:rPr lang="en-US" sz="1200" kern="1200" dirty="0">
                <a:solidFill>
                  <a:schemeClr val="tx1"/>
                </a:solidFill>
                <a:effectLst/>
                <a:latin typeface="+mn-lt"/>
                <a:ea typeface="+mn-ea"/>
                <a:cs typeface="+mn-cs"/>
              </a:rPr>
              <a:t>Short- and medium-term prognosis in patients hospitalized for COPD exacerbation: the CODEX index. </a:t>
            </a:r>
            <a:r>
              <a:rPr lang="es-UY" sz="1200" kern="1200" dirty="0">
                <a:solidFill>
                  <a:schemeClr val="tx1"/>
                </a:solidFill>
                <a:effectLst/>
                <a:latin typeface="+mn-lt"/>
                <a:ea typeface="+mn-ea"/>
                <a:cs typeface="+mn-cs"/>
              </a:rPr>
              <a:t>Chest. 2014 May;145(5):972–80. </a:t>
            </a:r>
            <a:endParaRPr lang="es-ES_tradnl" sz="1200" kern="1200" dirty="0">
              <a:solidFill>
                <a:schemeClr val="tx1"/>
              </a:solidFill>
              <a:effectLst/>
              <a:latin typeface="+mn-lt"/>
              <a:ea typeface="+mn-ea"/>
              <a:cs typeface="+mn-cs"/>
            </a:endParaRPr>
          </a:p>
          <a:p>
            <a:r>
              <a:rPr lang="es-UY" sz="1200" kern="1200" dirty="0">
                <a:solidFill>
                  <a:schemeClr val="tx1"/>
                </a:solidFill>
                <a:effectLst/>
                <a:latin typeface="+mn-lt"/>
                <a:ea typeface="+mn-ea"/>
                <a:cs typeface="+mn-cs"/>
              </a:rPr>
              <a:t>598. 	Martínez Velilla NI, Gaminde Inda I de. Índices de comorbilidad y multimorbilidad en el paciente anciano. </a:t>
            </a:r>
            <a:r>
              <a:rPr lang="en-US" sz="1200" kern="1200" dirty="0">
                <a:solidFill>
                  <a:schemeClr val="tx1"/>
                </a:solidFill>
                <a:effectLst/>
                <a:latin typeface="+mn-lt"/>
                <a:ea typeface="+mn-ea"/>
                <a:cs typeface="+mn-cs"/>
              </a:rPr>
              <a:t>Med </a:t>
            </a:r>
            <a:r>
              <a:rPr lang="en-US" sz="1200" kern="1200" dirty="0" err="1">
                <a:solidFill>
                  <a:schemeClr val="tx1"/>
                </a:solidFill>
                <a:effectLst/>
                <a:latin typeface="+mn-lt"/>
                <a:ea typeface="+mn-ea"/>
                <a:cs typeface="+mn-cs"/>
              </a:rPr>
              <a:t>Clin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Barc</a:t>
            </a:r>
            <a:r>
              <a:rPr lang="en-US" sz="1200" kern="1200" dirty="0">
                <a:solidFill>
                  <a:schemeClr val="tx1"/>
                </a:solidFill>
                <a:effectLst/>
                <a:latin typeface="+mn-lt"/>
                <a:ea typeface="+mn-ea"/>
                <a:cs typeface="+mn-cs"/>
              </a:rPr>
              <a:t>). 2011 Apr;136(10):441–6.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599. 	</a:t>
            </a:r>
            <a:r>
              <a:rPr lang="en-US" sz="1200" kern="1200" dirty="0" err="1">
                <a:solidFill>
                  <a:schemeClr val="tx1"/>
                </a:solidFill>
                <a:effectLst/>
                <a:latin typeface="+mn-lt"/>
                <a:ea typeface="+mn-ea"/>
                <a:cs typeface="+mn-cs"/>
              </a:rPr>
              <a:t>Putcha</a:t>
            </a:r>
            <a:r>
              <a:rPr lang="en-US" sz="1200" kern="1200" dirty="0">
                <a:solidFill>
                  <a:schemeClr val="tx1"/>
                </a:solidFill>
                <a:effectLst/>
                <a:latin typeface="+mn-lt"/>
                <a:ea typeface="+mn-ea"/>
                <a:cs typeface="+mn-cs"/>
              </a:rPr>
              <a:t> N, Han MK, Martinez CH, Foreman MG, </a:t>
            </a:r>
            <a:r>
              <a:rPr lang="en-US" sz="1200" kern="1200" dirty="0" err="1">
                <a:solidFill>
                  <a:schemeClr val="tx1"/>
                </a:solidFill>
                <a:effectLst/>
                <a:latin typeface="+mn-lt"/>
                <a:ea typeface="+mn-ea"/>
                <a:cs typeface="+mn-cs"/>
              </a:rPr>
              <a:t>Anzueto</a:t>
            </a:r>
            <a:r>
              <a:rPr lang="en-US" sz="1200" kern="1200" dirty="0">
                <a:solidFill>
                  <a:schemeClr val="tx1"/>
                </a:solidFill>
                <a:effectLst/>
                <a:latin typeface="+mn-lt"/>
                <a:ea typeface="+mn-ea"/>
                <a:cs typeface="+mn-cs"/>
              </a:rPr>
              <a:t> AR, </a:t>
            </a:r>
            <a:r>
              <a:rPr lang="en-US" sz="1200" kern="1200" dirty="0" err="1">
                <a:solidFill>
                  <a:schemeClr val="tx1"/>
                </a:solidFill>
                <a:effectLst/>
                <a:latin typeface="+mn-lt"/>
                <a:ea typeface="+mn-ea"/>
                <a:cs typeface="+mn-cs"/>
              </a:rPr>
              <a:t>Casaburi</a:t>
            </a:r>
            <a:r>
              <a:rPr lang="en-US" sz="1200" kern="1200" dirty="0">
                <a:solidFill>
                  <a:schemeClr val="tx1"/>
                </a:solidFill>
                <a:effectLst/>
                <a:latin typeface="+mn-lt"/>
                <a:ea typeface="+mn-ea"/>
                <a:cs typeface="+mn-cs"/>
              </a:rPr>
              <a:t> R, et al. Comorbidities of COPD have a major impact on clinical outcomes, particularly in African Americans. </a:t>
            </a:r>
            <a:r>
              <a:rPr lang="es-UY" sz="1200" kern="1200" dirty="0">
                <a:solidFill>
                  <a:schemeClr val="tx1"/>
                </a:solidFill>
                <a:effectLst/>
                <a:latin typeface="+mn-lt"/>
                <a:ea typeface="+mn-ea"/>
                <a:cs typeface="+mn-cs"/>
              </a:rPr>
              <a:t>Chronic Obstr Pulm Dis (Miami, Fla). 2014;1(1):105–14. </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88</a:t>
            </a:fld>
            <a:endParaRPr lang="es-ES_tradnl"/>
          </a:p>
        </p:txBody>
      </p:sp>
    </p:spTree>
    <p:extLst>
      <p:ext uri="{BB962C8B-B14F-4D97-AF65-F5344CB8AC3E}">
        <p14:creationId xmlns:p14="http://schemas.microsoft.com/office/powerpoint/2010/main" val="60380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fontAlgn="base"/>
            <a:r>
              <a:rPr lang="es-ES" sz="1200" dirty="0">
                <a:solidFill>
                  <a:srgbClr val="1B9995"/>
                </a:solidFill>
                <a:latin typeface="Helvetica" charset="0"/>
                <a:ea typeface="Helvetica" charset="0"/>
                <a:cs typeface="Helvetica" charset="0"/>
              </a:rPr>
              <a:t>La utilización de la relación del VEF1/CVF post BD &lt; 0,7 como diagnostico de EPOC en comparación con el índice VEF1/CVF &lt;LLN post BD o el VEF1/VEF6 &lt;0,7 post BD en el diagnostico.</a:t>
            </a:r>
          </a:p>
          <a:p>
            <a:pPr lvl="0" fontAlgn="base"/>
            <a:endParaRPr lang="es-ES" sz="1200" dirty="0">
              <a:solidFill>
                <a:srgbClr val="1B9995"/>
              </a:solidFill>
              <a:latin typeface="Helvetica" charset="0"/>
              <a:ea typeface="Helvetica" charset="0"/>
              <a:cs typeface="Helvetica" charset="0"/>
            </a:endParaRPr>
          </a:p>
          <a:p>
            <a:pPr lvl="0" fontAlgn="base"/>
            <a:r>
              <a:rPr lang="es-ES" sz="1200" dirty="0">
                <a:solidFill>
                  <a:srgbClr val="005B6D"/>
                </a:solidFill>
                <a:latin typeface="Helvetica" charset="0"/>
                <a:ea typeface="Helvetica" charset="0"/>
                <a:cs typeface="Helvetica" charset="0"/>
              </a:rPr>
              <a:t>¿Los pacientes sintomáticos (disnea, tos), con factores de riesgo, sin obstrucción tienen más riesgo de desarrollar EPOC?</a:t>
            </a:r>
          </a:p>
          <a:p>
            <a:pPr lvl="0" fontAlgn="base"/>
            <a:endParaRPr lang="es-ES" sz="1200" dirty="0">
              <a:solidFill>
                <a:srgbClr val="1B9995"/>
              </a:solidFill>
              <a:latin typeface="Helvetica" charset="0"/>
              <a:ea typeface="Helvetica" charset="0"/>
              <a:cs typeface="Helvetica" charset="0"/>
            </a:endParaRPr>
          </a:p>
          <a:p>
            <a:pPr lvl="0" fontAlgn="base"/>
            <a:r>
              <a:rPr lang="es-ES" sz="1200" dirty="0">
                <a:solidFill>
                  <a:srgbClr val="1B9995"/>
                </a:solidFill>
                <a:latin typeface="Helvetica" charset="0"/>
                <a:ea typeface="Helvetica" charset="0"/>
                <a:cs typeface="Helvetica" charset="0"/>
              </a:rPr>
              <a:t>¿Es la </a:t>
            </a:r>
            <a:r>
              <a:rPr lang="es-ES" sz="1200" dirty="0" err="1">
                <a:solidFill>
                  <a:srgbClr val="1B9995"/>
                </a:solidFill>
                <a:latin typeface="Helvetica" charset="0"/>
                <a:ea typeface="Helvetica" charset="0"/>
                <a:cs typeface="Helvetica" charset="0"/>
              </a:rPr>
              <a:t>espirometría</a:t>
            </a:r>
            <a:r>
              <a:rPr lang="es-ES" sz="1200" dirty="0">
                <a:solidFill>
                  <a:srgbClr val="1B9995"/>
                </a:solidFill>
                <a:latin typeface="Helvetica" charset="0"/>
                <a:ea typeface="Helvetica" charset="0"/>
                <a:cs typeface="Helvetica" charset="0"/>
              </a:rPr>
              <a:t> de cribado importante en las poblaciones especiales (HIV o TB)?</a:t>
            </a:r>
          </a:p>
          <a:p>
            <a:pPr lvl="0" fontAlgn="base"/>
            <a:endParaRPr lang="es-ES" sz="1200" dirty="0">
              <a:solidFill>
                <a:srgbClr val="005B6D"/>
              </a:solidFill>
              <a:latin typeface="Helvetica" charset="0"/>
              <a:ea typeface="Helvetica" charset="0"/>
              <a:cs typeface="Helvetica" charset="0"/>
            </a:endParaRPr>
          </a:p>
        </p:txBody>
      </p:sp>
      <p:sp>
        <p:nvSpPr>
          <p:cNvPr id="4" name="Marcador de número de diapositiva 3"/>
          <p:cNvSpPr>
            <a:spLocks noGrp="1"/>
          </p:cNvSpPr>
          <p:nvPr>
            <p:ph type="sldNum" sz="quarter" idx="10"/>
          </p:nvPr>
        </p:nvSpPr>
        <p:spPr/>
        <p:txBody>
          <a:bodyPr/>
          <a:lstStyle/>
          <a:p>
            <a:fld id="{C6F7703C-4CFD-6348-A127-EB094E3C3635}" type="slidenum">
              <a:rPr lang="es-ES_tradnl" smtClean="0"/>
              <a:t>9</a:t>
            </a:fld>
            <a:endParaRPr lang="es-ES_tradnl"/>
          </a:p>
        </p:txBody>
      </p:sp>
    </p:spTree>
    <p:extLst>
      <p:ext uri="{BB962C8B-B14F-4D97-AF65-F5344CB8AC3E}">
        <p14:creationId xmlns:p14="http://schemas.microsoft.com/office/powerpoint/2010/main" val="127626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95C0E71D-E5D4-614F-9CED-ADD37592B039}" type="datetimeFigureOut">
              <a:rPr lang="es-ES_tradnl" smtClean="0"/>
              <a:t>11/09/2020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E89E768-AE46-134C-8348-81B4179C3699}" type="slidenum">
              <a:rPr lang="es-ES_tradnl" smtClean="0"/>
              <a:t>‹Nº›</a:t>
            </a:fld>
            <a:endParaRPr lang="es-ES_tradnl"/>
          </a:p>
        </p:txBody>
      </p:sp>
    </p:spTree>
    <p:extLst>
      <p:ext uri="{BB962C8B-B14F-4D97-AF65-F5344CB8AC3E}">
        <p14:creationId xmlns:p14="http://schemas.microsoft.com/office/powerpoint/2010/main" val="214433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5C0E71D-E5D4-614F-9CED-ADD37592B039}" type="datetimeFigureOut">
              <a:rPr lang="es-ES_tradnl" smtClean="0"/>
              <a:t>11/09/2020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E89E768-AE46-134C-8348-81B4179C3699}" type="slidenum">
              <a:rPr lang="es-ES_tradnl" smtClean="0"/>
              <a:t>‹Nº›</a:t>
            </a:fld>
            <a:endParaRPr lang="es-ES_tradnl"/>
          </a:p>
        </p:txBody>
      </p:sp>
    </p:spTree>
    <p:extLst>
      <p:ext uri="{BB962C8B-B14F-4D97-AF65-F5344CB8AC3E}">
        <p14:creationId xmlns:p14="http://schemas.microsoft.com/office/powerpoint/2010/main" val="127214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5C0E71D-E5D4-614F-9CED-ADD37592B039}" type="datetimeFigureOut">
              <a:rPr lang="es-ES_tradnl" smtClean="0"/>
              <a:t>11/09/2020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E89E768-AE46-134C-8348-81B4179C3699}" type="slidenum">
              <a:rPr lang="es-ES_tradnl" smtClean="0"/>
              <a:t>‹Nº›</a:t>
            </a:fld>
            <a:endParaRPr lang="es-ES_tradnl"/>
          </a:p>
        </p:txBody>
      </p:sp>
    </p:spTree>
    <p:extLst>
      <p:ext uri="{BB962C8B-B14F-4D97-AF65-F5344CB8AC3E}">
        <p14:creationId xmlns:p14="http://schemas.microsoft.com/office/powerpoint/2010/main" val="63980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contenido 2"/>
          <p:cNvSpPr>
            <a:spLocks noGrp="1"/>
          </p:cNvSpPr>
          <p:nvPr>
            <p:ph idx="1"/>
          </p:nvPr>
        </p:nvSpPr>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5C0E71D-E5D4-614F-9CED-ADD37592B039}" type="datetimeFigureOut">
              <a:rPr lang="es-ES_tradnl" smtClean="0"/>
              <a:t>11/09/2020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E89E768-AE46-134C-8348-81B4179C3699}" type="slidenum">
              <a:rPr lang="es-ES_tradnl" smtClean="0"/>
              <a:t>‹Nº›</a:t>
            </a:fld>
            <a:endParaRPr lang="es-ES_tradnl"/>
          </a:p>
        </p:txBody>
      </p:sp>
    </p:spTree>
    <p:extLst>
      <p:ext uri="{BB962C8B-B14F-4D97-AF65-F5344CB8AC3E}">
        <p14:creationId xmlns:p14="http://schemas.microsoft.com/office/powerpoint/2010/main" val="78443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p:txBody>
          <a:bodyPr/>
          <a:lstStyle/>
          <a:p>
            <a:fld id="{95C0E71D-E5D4-614F-9CED-ADD37592B039}" type="datetimeFigureOut">
              <a:rPr lang="es-ES_tradnl" smtClean="0"/>
              <a:t>11/09/2020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E89E768-AE46-134C-8348-81B4179C3699}" type="slidenum">
              <a:rPr lang="es-ES_tradnl" smtClean="0"/>
              <a:t>‹Nº›</a:t>
            </a:fld>
            <a:endParaRPr lang="es-ES_tradnl"/>
          </a:p>
        </p:txBody>
      </p:sp>
    </p:spTree>
    <p:extLst>
      <p:ext uri="{BB962C8B-B14F-4D97-AF65-F5344CB8AC3E}">
        <p14:creationId xmlns:p14="http://schemas.microsoft.com/office/powerpoint/2010/main" val="62690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95C0E71D-E5D4-614F-9CED-ADD37592B039}" type="datetimeFigureOut">
              <a:rPr lang="es-ES_tradnl" smtClean="0"/>
              <a:t>11/09/2020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3E89E768-AE46-134C-8348-81B4179C3699}" type="slidenum">
              <a:rPr lang="es-ES_tradnl" smtClean="0"/>
              <a:t>‹Nº›</a:t>
            </a:fld>
            <a:endParaRPr lang="es-ES_tradnl"/>
          </a:p>
        </p:txBody>
      </p:sp>
    </p:spTree>
    <p:extLst>
      <p:ext uri="{BB962C8B-B14F-4D97-AF65-F5344CB8AC3E}">
        <p14:creationId xmlns:p14="http://schemas.microsoft.com/office/powerpoint/2010/main" val="80307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95C0E71D-E5D4-614F-9CED-ADD37592B039}" type="datetimeFigureOut">
              <a:rPr lang="es-ES_tradnl" smtClean="0"/>
              <a:t>11/09/2020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3E89E768-AE46-134C-8348-81B4179C3699}" type="slidenum">
              <a:rPr lang="es-ES_tradnl" smtClean="0"/>
              <a:t>‹Nº›</a:t>
            </a:fld>
            <a:endParaRPr lang="es-ES_tradnl"/>
          </a:p>
        </p:txBody>
      </p:sp>
    </p:spTree>
    <p:extLst>
      <p:ext uri="{BB962C8B-B14F-4D97-AF65-F5344CB8AC3E}">
        <p14:creationId xmlns:p14="http://schemas.microsoft.com/office/powerpoint/2010/main" val="34434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fecha 2"/>
          <p:cNvSpPr>
            <a:spLocks noGrp="1"/>
          </p:cNvSpPr>
          <p:nvPr>
            <p:ph type="dt" sz="half" idx="10"/>
          </p:nvPr>
        </p:nvSpPr>
        <p:spPr/>
        <p:txBody>
          <a:bodyPr/>
          <a:lstStyle/>
          <a:p>
            <a:fld id="{95C0E71D-E5D4-614F-9CED-ADD37592B039}" type="datetimeFigureOut">
              <a:rPr lang="es-ES_tradnl" smtClean="0"/>
              <a:t>11/09/2020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3E89E768-AE46-134C-8348-81B4179C3699}" type="slidenum">
              <a:rPr lang="es-ES_tradnl" smtClean="0"/>
              <a:t>‹Nº›</a:t>
            </a:fld>
            <a:endParaRPr lang="es-ES_tradnl"/>
          </a:p>
        </p:txBody>
      </p:sp>
    </p:spTree>
    <p:extLst>
      <p:ext uri="{BB962C8B-B14F-4D97-AF65-F5344CB8AC3E}">
        <p14:creationId xmlns:p14="http://schemas.microsoft.com/office/powerpoint/2010/main" val="1837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5C0E71D-E5D4-614F-9CED-ADD37592B039}" type="datetimeFigureOut">
              <a:rPr lang="es-ES_tradnl" smtClean="0"/>
              <a:t>11/09/2020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3E89E768-AE46-134C-8348-81B4179C3699}" type="slidenum">
              <a:rPr lang="es-ES_tradnl" smtClean="0"/>
              <a:t>‹Nº›</a:t>
            </a:fld>
            <a:endParaRPr lang="es-ES_tradnl"/>
          </a:p>
        </p:txBody>
      </p:sp>
    </p:spTree>
    <p:extLst>
      <p:ext uri="{BB962C8B-B14F-4D97-AF65-F5344CB8AC3E}">
        <p14:creationId xmlns:p14="http://schemas.microsoft.com/office/powerpoint/2010/main" val="1725286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p:txBody>
          <a:bodyPr/>
          <a:lstStyle/>
          <a:p>
            <a:fld id="{95C0E71D-E5D4-614F-9CED-ADD37592B039}" type="datetimeFigureOut">
              <a:rPr lang="es-ES_tradnl" smtClean="0"/>
              <a:t>11/09/2020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3E89E768-AE46-134C-8348-81B4179C3699}" type="slidenum">
              <a:rPr lang="es-ES_tradnl" smtClean="0"/>
              <a:t>‹Nº›</a:t>
            </a:fld>
            <a:endParaRPr lang="es-ES_tradnl"/>
          </a:p>
        </p:txBody>
      </p:sp>
    </p:spTree>
    <p:extLst>
      <p:ext uri="{BB962C8B-B14F-4D97-AF65-F5344CB8AC3E}">
        <p14:creationId xmlns:p14="http://schemas.microsoft.com/office/powerpoint/2010/main" val="1570894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p:txBody>
          <a:bodyPr/>
          <a:lstStyle/>
          <a:p>
            <a:fld id="{95C0E71D-E5D4-614F-9CED-ADD37592B039}" type="datetimeFigureOut">
              <a:rPr lang="es-ES_tradnl" smtClean="0"/>
              <a:t>11/09/2020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3E89E768-AE46-134C-8348-81B4179C3699}" type="slidenum">
              <a:rPr lang="es-ES_tradnl" smtClean="0"/>
              <a:t>‹Nº›</a:t>
            </a:fld>
            <a:endParaRPr lang="es-ES_tradnl"/>
          </a:p>
        </p:txBody>
      </p:sp>
    </p:spTree>
    <p:extLst>
      <p:ext uri="{BB962C8B-B14F-4D97-AF65-F5344CB8AC3E}">
        <p14:creationId xmlns:p14="http://schemas.microsoft.com/office/powerpoint/2010/main" val="86062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0E71D-E5D4-614F-9CED-ADD37592B039}" type="datetimeFigureOut">
              <a:rPr lang="es-ES_tradnl" smtClean="0"/>
              <a:t>11/09/2020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9E768-AE46-134C-8348-81B4179C3699}" type="slidenum">
              <a:rPr lang="es-ES_tradnl" smtClean="0"/>
              <a:t>‹Nº›</a:t>
            </a:fld>
            <a:endParaRPr lang="es-ES_tradnl"/>
          </a:p>
        </p:txBody>
      </p:sp>
    </p:spTree>
    <p:extLst>
      <p:ext uri="{BB962C8B-B14F-4D97-AF65-F5344CB8AC3E}">
        <p14:creationId xmlns:p14="http://schemas.microsoft.com/office/powerpoint/2010/main" val="726390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3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tif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1.tiff"/></Relationships>
</file>

<file path=ppt/slides/_rels/slide7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7CCC2"/>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alphaModFix amt="45000"/>
            <a:extLst>
              <a:ext uri="{28A0092B-C50C-407E-A947-70E740481C1C}">
                <a14:useLocalDpi xmlns:a14="http://schemas.microsoft.com/office/drawing/2010/main" val="0"/>
              </a:ext>
            </a:extLst>
          </a:blip>
          <a:stretch>
            <a:fillRect/>
          </a:stretch>
        </p:blipFill>
        <p:spPr>
          <a:xfrm>
            <a:off x="-136185" y="-141668"/>
            <a:ext cx="10980675" cy="7318620"/>
          </a:xfrm>
          <a:prstGeom prst="rect">
            <a:avLst/>
          </a:prstGeom>
        </p:spPr>
      </p:pic>
      <p:pic>
        <p:nvPicPr>
          <p:cNvPr id="5" name="Imagen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2406" y="666656"/>
            <a:ext cx="3463722" cy="1710769"/>
          </a:xfrm>
          <a:prstGeom prst="rect">
            <a:avLst/>
          </a:prstGeom>
        </p:spPr>
      </p:pic>
      <p:sp>
        <p:nvSpPr>
          <p:cNvPr id="9" name="Rectángulo 8"/>
          <p:cNvSpPr/>
          <p:nvPr/>
        </p:nvSpPr>
        <p:spPr>
          <a:xfrm>
            <a:off x="6175419" y="4353058"/>
            <a:ext cx="6234068" cy="1661376"/>
          </a:xfrm>
          <a:prstGeom prst="rect">
            <a:avLst/>
          </a:prstGeom>
          <a:solidFill>
            <a:srgbClr val="1B9995">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1B9995"/>
              </a:solidFill>
            </a:endParaRPr>
          </a:p>
        </p:txBody>
      </p:sp>
      <p:sp>
        <p:nvSpPr>
          <p:cNvPr id="11" name="Rectángulo 10"/>
          <p:cNvSpPr/>
          <p:nvPr/>
        </p:nvSpPr>
        <p:spPr>
          <a:xfrm>
            <a:off x="6214329" y="4491248"/>
            <a:ext cx="5280339" cy="1384995"/>
          </a:xfrm>
          <a:prstGeom prst="rect">
            <a:avLst/>
          </a:prstGeom>
        </p:spPr>
        <p:txBody>
          <a:bodyPr wrap="square">
            <a:spAutoFit/>
          </a:bodyPr>
          <a:lstStyle/>
          <a:p>
            <a:r>
              <a:rPr lang="es-ES" sz="2800" dirty="0">
                <a:solidFill>
                  <a:schemeClr val="bg1"/>
                </a:solidFill>
                <a:effectLst/>
                <a:latin typeface="Helvetica" charset="0"/>
                <a:ea typeface="Helvetica" charset="0"/>
                <a:cs typeface="Helvetica" charset="0"/>
              </a:rPr>
              <a:t>Guía de práctica clínica </a:t>
            </a:r>
          </a:p>
          <a:p>
            <a:r>
              <a:rPr lang="es-ES" sz="2800" dirty="0">
                <a:solidFill>
                  <a:schemeClr val="bg1"/>
                </a:solidFill>
                <a:latin typeface="Helvetica" charset="0"/>
                <a:ea typeface="Helvetica" charset="0"/>
                <a:cs typeface="Helvetica" charset="0"/>
              </a:rPr>
              <a:t>E</a:t>
            </a:r>
            <a:r>
              <a:rPr lang="es-ES" sz="2800" dirty="0">
                <a:solidFill>
                  <a:schemeClr val="bg1"/>
                </a:solidFill>
                <a:effectLst/>
                <a:latin typeface="Helvetica" charset="0"/>
                <a:ea typeface="Helvetica" charset="0"/>
                <a:cs typeface="Helvetica" charset="0"/>
              </a:rPr>
              <a:t>nfermedad pulmonar </a:t>
            </a:r>
          </a:p>
          <a:p>
            <a:r>
              <a:rPr lang="es-ES" sz="2800" dirty="0">
                <a:solidFill>
                  <a:schemeClr val="bg1"/>
                </a:solidFill>
                <a:effectLst/>
                <a:latin typeface="Helvetica" charset="0"/>
                <a:ea typeface="Helvetica" charset="0"/>
                <a:cs typeface="Helvetica" charset="0"/>
              </a:rPr>
              <a:t>obstructiva crónica EPOC</a:t>
            </a:r>
            <a:r>
              <a:rPr lang="es-ES_tradnl" sz="2800" dirty="0">
                <a:solidFill>
                  <a:schemeClr val="bg1"/>
                </a:solidFill>
                <a:effectLst/>
                <a:latin typeface="Helvetica" charset="0"/>
                <a:ea typeface="Helvetica" charset="0"/>
                <a:cs typeface="Helvetica" charset="0"/>
              </a:rPr>
              <a:t> </a:t>
            </a:r>
            <a:endParaRPr lang="es-ES_tradnl" sz="2800" dirty="0">
              <a:solidFill>
                <a:schemeClr val="bg1"/>
              </a:solidFill>
              <a:latin typeface="Helvetica" charset="0"/>
              <a:ea typeface="Helvetica" charset="0"/>
              <a:cs typeface="Helvetica" charset="0"/>
            </a:endParaRPr>
          </a:p>
        </p:txBody>
      </p:sp>
      <p:sp>
        <p:nvSpPr>
          <p:cNvPr id="13" name="Rectángulo 12"/>
          <p:cNvSpPr/>
          <p:nvPr/>
        </p:nvSpPr>
        <p:spPr>
          <a:xfrm>
            <a:off x="11140224" y="4922135"/>
            <a:ext cx="5280339" cy="523220"/>
          </a:xfrm>
          <a:prstGeom prst="rect">
            <a:avLst/>
          </a:prstGeom>
        </p:spPr>
        <p:txBody>
          <a:bodyPr wrap="square">
            <a:spAutoFit/>
          </a:bodyPr>
          <a:lstStyle/>
          <a:p>
            <a:r>
              <a:rPr lang="es-ES" sz="2800" b="1" dirty="0">
                <a:solidFill>
                  <a:srgbClr val="1B9995"/>
                </a:solidFill>
                <a:effectLst/>
                <a:latin typeface="Helvetica" charset="0"/>
                <a:ea typeface="Helvetica" charset="0"/>
                <a:cs typeface="Helvetica" charset="0"/>
              </a:rPr>
              <a:t>2019</a:t>
            </a:r>
            <a:endParaRPr lang="es-ES_tradnl" sz="2800" b="1" dirty="0">
              <a:solidFill>
                <a:srgbClr val="1B9995"/>
              </a:solidFill>
              <a:latin typeface="Helvetica" charset="0"/>
              <a:ea typeface="Helvetica" charset="0"/>
              <a:cs typeface="Helvetica" charset="0"/>
            </a:endParaRPr>
          </a:p>
        </p:txBody>
      </p:sp>
    </p:spTree>
    <p:extLst>
      <p:ext uri="{BB962C8B-B14F-4D97-AF65-F5344CB8AC3E}">
        <p14:creationId xmlns:p14="http://schemas.microsoft.com/office/powerpoint/2010/main" val="82630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9" name="Rectángulo 8"/>
          <p:cNvSpPr/>
          <p:nvPr/>
        </p:nvSpPr>
        <p:spPr>
          <a:xfrm>
            <a:off x="3820771" y="297531"/>
            <a:ext cx="6275122"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Preguntas de desarrollo</a:t>
            </a:r>
            <a:endParaRPr lang="es-ES" sz="3600" b="1" dirty="0">
              <a:solidFill>
                <a:srgbClr val="1B9995"/>
              </a:solidFill>
              <a:effectLst/>
              <a:latin typeface="Helvetica" charset="0"/>
              <a:ea typeface="Helvetica" charset="0"/>
              <a:cs typeface="Helvetica" charset="0"/>
            </a:endParaRPr>
          </a:p>
        </p:txBody>
      </p:sp>
      <p:sp>
        <p:nvSpPr>
          <p:cNvPr id="10" name="Rectángulo 9"/>
          <p:cNvSpPr/>
          <p:nvPr/>
        </p:nvSpPr>
        <p:spPr>
          <a:xfrm>
            <a:off x="1416050" y="1766188"/>
            <a:ext cx="10522664" cy="2862322"/>
          </a:xfrm>
          <a:prstGeom prst="rect">
            <a:avLst/>
          </a:prstGeom>
        </p:spPr>
        <p:txBody>
          <a:bodyPr wrap="square">
            <a:spAutoFit/>
          </a:bodyPr>
          <a:lstStyle/>
          <a:p>
            <a:pPr lvl="0" fontAlgn="base"/>
            <a:r>
              <a:rPr lang="es-ES" sz="2000" dirty="0">
                <a:solidFill>
                  <a:srgbClr val="005B6D"/>
                </a:solidFill>
                <a:latin typeface="Helvetica" charset="0"/>
                <a:ea typeface="Helvetica" charset="0"/>
                <a:cs typeface="Helvetica" charset="0"/>
              </a:rPr>
              <a:t>¿El número y tipo de comorbilidades en la EPOC es importante en el pronóstico</a:t>
            </a:r>
            <a:r>
              <a:rPr lang="es-ES" sz="2000" dirty="0">
                <a:solidFill>
                  <a:srgbClr val="1B9995"/>
                </a:solidFill>
                <a:latin typeface="Helvetica" charset="0"/>
                <a:ea typeface="Helvetica" charset="0"/>
                <a:cs typeface="Helvetica" charset="0"/>
              </a:rPr>
              <a:t>?</a:t>
            </a:r>
          </a:p>
          <a:p>
            <a:pPr lvl="0" fontAlgn="base"/>
            <a:endParaRPr lang="es-ES" sz="2000" dirty="0">
              <a:solidFill>
                <a:srgbClr val="1B9995"/>
              </a:solidFill>
              <a:latin typeface="Helvetica" charset="0"/>
              <a:ea typeface="Helvetica" charset="0"/>
              <a:cs typeface="Helvetica" charset="0"/>
            </a:endParaRPr>
          </a:p>
          <a:p>
            <a:pPr lvl="0" fontAlgn="base"/>
            <a:r>
              <a:rPr lang="es-ES" sz="2000" dirty="0">
                <a:solidFill>
                  <a:srgbClr val="1B9995"/>
                </a:solidFill>
                <a:latin typeface="Helvetica" charset="0"/>
                <a:ea typeface="Helvetica" charset="0"/>
                <a:cs typeface="Helvetica" charset="0"/>
              </a:rPr>
              <a:t>¿Cuál es la utilidad de la VMNI en pacientes con EPOC?</a:t>
            </a:r>
          </a:p>
          <a:p>
            <a:pPr lvl="0" fontAlgn="base"/>
            <a:endParaRPr lang="es-ES" sz="2000" dirty="0">
              <a:solidFill>
                <a:srgbClr val="1B9995"/>
              </a:solidFill>
              <a:latin typeface="Helvetica" charset="0"/>
              <a:ea typeface="Helvetica" charset="0"/>
              <a:cs typeface="Helvetica" charset="0"/>
            </a:endParaRPr>
          </a:p>
          <a:p>
            <a:pPr lvl="0" fontAlgn="base"/>
            <a:r>
              <a:rPr lang="es-ES" sz="2000" dirty="0">
                <a:solidFill>
                  <a:srgbClr val="005B6D"/>
                </a:solidFill>
                <a:latin typeface="Helvetica" charset="0"/>
                <a:ea typeface="Helvetica" charset="0"/>
                <a:cs typeface="Helvetica" charset="0"/>
              </a:rPr>
              <a:t>¿Cuál es la utilidad de la oxigenoterapia en pacientes con EPOC estable?</a:t>
            </a:r>
          </a:p>
          <a:p>
            <a:pPr lvl="0" fontAlgn="base"/>
            <a:endParaRPr lang="es-ES" sz="2000" dirty="0">
              <a:solidFill>
                <a:srgbClr val="1B9995"/>
              </a:solidFill>
              <a:latin typeface="Helvetica" charset="0"/>
              <a:ea typeface="Helvetica" charset="0"/>
              <a:cs typeface="Helvetica" charset="0"/>
            </a:endParaRPr>
          </a:p>
          <a:p>
            <a:pPr lvl="0" fontAlgn="base"/>
            <a:r>
              <a:rPr lang="es-ES" sz="2000" dirty="0">
                <a:solidFill>
                  <a:srgbClr val="1B9995"/>
                </a:solidFill>
                <a:latin typeface="Helvetica" charset="0"/>
                <a:ea typeface="Helvetica" charset="0"/>
                <a:cs typeface="Helvetica" charset="0"/>
              </a:rPr>
              <a:t>¿Cuál es la efectividad del uso de  opioides en alivio de disnea al final de la vida (EPOC muy grave) ?</a:t>
            </a:r>
          </a:p>
          <a:p>
            <a:pPr lvl="0" fontAlgn="base"/>
            <a:endParaRPr lang="es-ES" sz="2000" dirty="0">
              <a:solidFill>
                <a:srgbClr val="1B9995"/>
              </a:solidFill>
              <a:latin typeface="Helvetica" charset="0"/>
              <a:ea typeface="Helvetica" charset="0"/>
              <a:cs typeface="Helvetica" charset="0"/>
            </a:endParaRPr>
          </a:p>
        </p:txBody>
      </p:sp>
      <p:sp>
        <p:nvSpPr>
          <p:cNvPr id="14" name="Rectángulo 13"/>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1</a:t>
            </a:r>
          </a:p>
        </p:txBody>
      </p:sp>
      <p:sp>
        <p:nvSpPr>
          <p:cNvPr id="15" name="Rectángulo 14"/>
          <p:cNvSpPr/>
          <p:nvPr/>
        </p:nvSpPr>
        <p:spPr>
          <a:xfrm>
            <a:off x="589543" y="112865"/>
            <a:ext cx="2920992" cy="830997"/>
          </a:xfrm>
          <a:prstGeom prst="rect">
            <a:avLst/>
          </a:prstGeom>
        </p:spPr>
        <p:txBody>
          <a:bodyPr wrap="none">
            <a:spAutoFit/>
          </a:bodyPr>
          <a:lstStyle/>
          <a:p>
            <a:r>
              <a:rPr lang="es-ES" sz="2400" dirty="0">
                <a:solidFill>
                  <a:srgbClr val="8CBFB5"/>
                </a:solidFill>
                <a:effectLst/>
                <a:latin typeface="Helvetica" charset="0"/>
                <a:ea typeface="Helvetica" charset="0"/>
                <a:cs typeface="Helvetica" charset="0"/>
              </a:rPr>
              <a:t>METODOLOGÍA</a:t>
            </a:r>
          </a:p>
          <a:p>
            <a:r>
              <a:rPr lang="es-ES" sz="2400" dirty="0">
                <a:solidFill>
                  <a:srgbClr val="8CBFB5"/>
                </a:solidFill>
                <a:latin typeface="Helvetica" charset="0"/>
                <a:ea typeface="Helvetica" charset="0"/>
                <a:cs typeface="Helvetica" charset="0"/>
              </a:rPr>
              <a:t>DE ELABORACIÓN</a:t>
            </a:r>
            <a:endParaRPr lang="es-ES" sz="2400" dirty="0">
              <a:solidFill>
                <a:srgbClr val="8CBFB5"/>
              </a:solidFill>
              <a:effectLst/>
              <a:latin typeface="Helvetica" charset="0"/>
              <a:ea typeface="Helvetica" charset="0"/>
              <a:cs typeface="Helvetica" charset="0"/>
            </a:endParaRPr>
          </a:p>
        </p:txBody>
      </p:sp>
    </p:spTree>
    <p:extLst>
      <p:ext uri="{BB962C8B-B14F-4D97-AF65-F5344CB8AC3E}">
        <p14:creationId xmlns:p14="http://schemas.microsoft.com/office/powerpoint/2010/main" val="130735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9" name="Rectángulo 8"/>
          <p:cNvSpPr/>
          <p:nvPr/>
        </p:nvSpPr>
        <p:spPr>
          <a:xfrm>
            <a:off x="3820770" y="297531"/>
            <a:ext cx="6585359" cy="954107"/>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Preguntas P.I.C.O. anteriores</a:t>
            </a:r>
          </a:p>
          <a:p>
            <a:r>
              <a:rPr lang="is-IS" sz="2000" b="1" dirty="0">
                <a:solidFill>
                  <a:srgbClr val="1B9995"/>
                </a:solidFill>
                <a:latin typeface="Helvetica" charset="0"/>
                <a:ea typeface="Helvetica" charset="0"/>
                <a:cs typeface="Helvetica" charset="0"/>
              </a:rPr>
              <a:t>(GPC EPOC ALAT 2014)(9)</a:t>
            </a:r>
            <a:endParaRPr lang="es-ES" sz="2000" b="1" dirty="0">
              <a:solidFill>
                <a:srgbClr val="1B9995"/>
              </a:solidFill>
              <a:effectLst/>
              <a:latin typeface="Helvetica" charset="0"/>
              <a:ea typeface="Helvetica" charset="0"/>
              <a:cs typeface="Helvetica" charset="0"/>
            </a:endParaRPr>
          </a:p>
        </p:txBody>
      </p:sp>
      <p:sp>
        <p:nvSpPr>
          <p:cNvPr id="10" name="Rectángulo 9"/>
          <p:cNvSpPr/>
          <p:nvPr/>
        </p:nvSpPr>
        <p:spPr>
          <a:xfrm>
            <a:off x="1416050" y="1553753"/>
            <a:ext cx="9537700" cy="4708981"/>
          </a:xfrm>
          <a:prstGeom prst="rect">
            <a:avLst/>
          </a:prstGeom>
        </p:spPr>
        <p:txBody>
          <a:bodyPr wrap="square">
            <a:spAutoFit/>
          </a:bodyPr>
          <a:lstStyle/>
          <a:p>
            <a:pPr lvl="0" fontAlgn="base"/>
            <a:r>
              <a:rPr lang="es-ES" sz="2000" dirty="0">
                <a:solidFill>
                  <a:srgbClr val="1B9995"/>
                </a:solidFill>
                <a:latin typeface="Helvetica" charset="0"/>
                <a:ea typeface="Helvetica" charset="0"/>
                <a:cs typeface="Helvetica" charset="0"/>
              </a:rPr>
              <a:t>¿Existen otros factores de riesgo inhalados diferentes al humo de tabaco relacionados con el desarrollo de la EPOC?</a:t>
            </a:r>
          </a:p>
          <a:p>
            <a:pPr lvl="0" fontAlgn="base"/>
            <a:endParaRPr lang="es-ES" sz="2000" dirty="0">
              <a:solidFill>
                <a:srgbClr val="1B9995"/>
              </a:solidFill>
              <a:latin typeface="Helvetica" charset="0"/>
              <a:ea typeface="Helvetica" charset="0"/>
              <a:cs typeface="Helvetica" charset="0"/>
            </a:endParaRPr>
          </a:p>
          <a:p>
            <a:pPr lvl="0" fontAlgn="base"/>
            <a:r>
              <a:rPr lang="es-ES" sz="2000" dirty="0">
                <a:solidFill>
                  <a:srgbClr val="005B6D"/>
                </a:solidFill>
                <a:latin typeface="Helvetica" charset="0"/>
                <a:ea typeface="Helvetica" charset="0"/>
                <a:cs typeface="Helvetica" charset="0"/>
              </a:rPr>
              <a:t>¿La EPOC en mujeres tiene características epidemiológicas y clínicas diferentes?</a:t>
            </a:r>
          </a:p>
          <a:p>
            <a:pPr lvl="0" fontAlgn="base"/>
            <a:endParaRPr lang="es-ES" sz="2000" dirty="0">
              <a:solidFill>
                <a:srgbClr val="005B6D"/>
              </a:solidFill>
              <a:latin typeface="Helvetica" charset="0"/>
              <a:ea typeface="Helvetica" charset="0"/>
              <a:cs typeface="Helvetica" charset="0"/>
            </a:endParaRPr>
          </a:p>
          <a:p>
            <a:pPr lvl="0" fontAlgn="base"/>
            <a:r>
              <a:rPr lang="es-ES" sz="2000" dirty="0">
                <a:solidFill>
                  <a:srgbClr val="1B9995"/>
                </a:solidFill>
                <a:latin typeface="Helvetica" charset="0"/>
                <a:ea typeface="Helvetica" charset="0"/>
                <a:cs typeface="Helvetica" charset="0"/>
              </a:rPr>
              <a:t>¿Es la búsqueda activa de casos por medio de </a:t>
            </a:r>
            <a:r>
              <a:rPr lang="es-ES" sz="2000" dirty="0" err="1">
                <a:solidFill>
                  <a:srgbClr val="1B9995"/>
                </a:solidFill>
                <a:latin typeface="Helvetica" charset="0"/>
                <a:ea typeface="Helvetica" charset="0"/>
                <a:cs typeface="Helvetica" charset="0"/>
              </a:rPr>
              <a:t>espirometría</a:t>
            </a:r>
            <a:r>
              <a:rPr lang="es-ES" sz="2000" dirty="0">
                <a:solidFill>
                  <a:srgbClr val="1B9995"/>
                </a:solidFill>
                <a:latin typeface="Helvetica" charset="0"/>
                <a:ea typeface="Helvetica" charset="0"/>
                <a:cs typeface="Helvetica" charset="0"/>
              </a:rPr>
              <a:t> en población expuesta a factores de riesgo, el mejor método para detectar pacientes con EPOC?</a:t>
            </a:r>
          </a:p>
          <a:p>
            <a:pPr lvl="0" fontAlgn="base"/>
            <a:endParaRPr lang="es-ES" sz="2000" dirty="0">
              <a:solidFill>
                <a:srgbClr val="1B9995"/>
              </a:solidFill>
              <a:latin typeface="Helvetica" charset="0"/>
              <a:ea typeface="Helvetica" charset="0"/>
              <a:cs typeface="Helvetica" charset="0"/>
            </a:endParaRPr>
          </a:p>
          <a:p>
            <a:pPr lvl="0" fontAlgn="base"/>
            <a:r>
              <a:rPr lang="es-ES" sz="2000" dirty="0">
                <a:solidFill>
                  <a:srgbClr val="005B6D"/>
                </a:solidFill>
                <a:latin typeface="Helvetica" charset="0"/>
                <a:ea typeface="Helvetica" charset="0"/>
                <a:cs typeface="Helvetica" charset="0"/>
              </a:rPr>
              <a:t>¿Cuáles índices multidimensionales han sido validados para predecir mortalidad en EPOC?</a:t>
            </a:r>
          </a:p>
          <a:p>
            <a:pPr lvl="0" fontAlgn="base"/>
            <a:endParaRPr lang="es-ES" sz="2000" dirty="0">
              <a:solidFill>
                <a:srgbClr val="1B9995"/>
              </a:solidFill>
              <a:latin typeface="Helvetica" charset="0"/>
              <a:ea typeface="Helvetica" charset="0"/>
              <a:cs typeface="Helvetica" charset="0"/>
            </a:endParaRPr>
          </a:p>
          <a:p>
            <a:pPr lvl="0" fontAlgn="base"/>
            <a:r>
              <a:rPr lang="es-ES" sz="2000" dirty="0">
                <a:solidFill>
                  <a:srgbClr val="1B9995"/>
                </a:solidFill>
                <a:latin typeface="Helvetica" charset="0"/>
                <a:ea typeface="Helvetica" charset="0"/>
                <a:cs typeface="Helvetica" charset="0"/>
              </a:rPr>
              <a:t>¿Los </a:t>
            </a:r>
            <a:r>
              <a:rPr lang="es-ES" sz="2000" dirty="0" err="1">
                <a:solidFill>
                  <a:srgbClr val="1B9995"/>
                </a:solidFill>
                <a:latin typeface="Helvetica" charset="0"/>
                <a:ea typeface="Helvetica" charset="0"/>
                <a:cs typeface="Helvetica" charset="0"/>
              </a:rPr>
              <a:t>antimuscarínicos</a:t>
            </a:r>
            <a:r>
              <a:rPr lang="es-ES" sz="2000" dirty="0">
                <a:solidFill>
                  <a:srgbClr val="1B9995"/>
                </a:solidFill>
                <a:latin typeface="Helvetica" charset="0"/>
                <a:ea typeface="Helvetica" charset="0"/>
                <a:cs typeface="Helvetica" charset="0"/>
              </a:rPr>
              <a:t> de acción prolongada (</a:t>
            </a:r>
            <a:r>
              <a:rPr lang="es-ES" sz="2000" dirty="0" err="1">
                <a:solidFill>
                  <a:srgbClr val="1B9995"/>
                </a:solidFill>
                <a:latin typeface="Helvetica" charset="0"/>
                <a:ea typeface="Helvetica" charset="0"/>
                <a:cs typeface="Helvetica" charset="0"/>
              </a:rPr>
              <a:t>LAMAs</a:t>
            </a:r>
            <a:r>
              <a:rPr lang="es-ES" sz="2000" dirty="0">
                <a:solidFill>
                  <a:srgbClr val="1B9995"/>
                </a:solidFill>
                <a:latin typeface="Helvetica" charset="0"/>
                <a:ea typeface="Helvetica" charset="0"/>
                <a:cs typeface="Helvetica" charset="0"/>
              </a:rPr>
              <a:t>) proporcionan mayores beneficios que los b2–agonistas de acción prolongada (</a:t>
            </a:r>
            <a:r>
              <a:rPr lang="es-ES" sz="2000" dirty="0" err="1">
                <a:solidFill>
                  <a:srgbClr val="1B9995"/>
                </a:solidFill>
                <a:latin typeface="Helvetica" charset="0"/>
                <a:ea typeface="Helvetica" charset="0"/>
                <a:cs typeface="Helvetica" charset="0"/>
              </a:rPr>
              <a:t>LABAs</a:t>
            </a:r>
            <a:r>
              <a:rPr lang="es-ES" sz="2000" dirty="0">
                <a:solidFill>
                  <a:srgbClr val="1B9995"/>
                </a:solidFill>
                <a:latin typeface="Helvetica" charset="0"/>
                <a:ea typeface="Helvetica" charset="0"/>
                <a:cs typeface="Helvetica" charset="0"/>
              </a:rPr>
              <a:t>) en pacientes con EPOC?</a:t>
            </a:r>
          </a:p>
        </p:txBody>
      </p:sp>
      <p:sp>
        <p:nvSpPr>
          <p:cNvPr id="14" name="Rectángulo 13"/>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1</a:t>
            </a:r>
          </a:p>
        </p:txBody>
      </p:sp>
      <p:sp>
        <p:nvSpPr>
          <p:cNvPr id="15" name="Rectángulo 14"/>
          <p:cNvSpPr/>
          <p:nvPr/>
        </p:nvSpPr>
        <p:spPr>
          <a:xfrm>
            <a:off x="589543" y="112865"/>
            <a:ext cx="2920992" cy="830997"/>
          </a:xfrm>
          <a:prstGeom prst="rect">
            <a:avLst/>
          </a:prstGeom>
        </p:spPr>
        <p:txBody>
          <a:bodyPr wrap="none">
            <a:spAutoFit/>
          </a:bodyPr>
          <a:lstStyle/>
          <a:p>
            <a:r>
              <a:rPr lang="es-ES" sz="2400" dirty="0">
                <a:solidFill>
                  <a:srgbClr val="8CBFB5"/>
                </a:solidFill>
                <a:effectLst/>
                <a:latin typeface="Helvetica" charset="0"/>
                <a:ea typeface="Helvetica" charset="0"/>
                <a:cs typeface="Helvetica" charset="0"/>
              </a:rPr>
              <a:t>METODOLOGÍA</a:t>
            </a:r>
          </a:p>
          <a:p>
            <a:r>
              <a:rPr lang="es-ES" sz="2400" dirty="0">
                <a:solidFill>
                  <a:srgbClr val="8CBFB5"/>
                </a:solidFill>
                <a:latin typeface="Helvetica" charset="0"/>
                <a:ea typeface="Helvetica" charset="0"/>
                <a:cs typeface="Helvetica" charset="0"/>
              </a:rPr>
              <a:t>DE ELABORACIÓN</a:t>
            </a:r>
            <a:endParaRPr lang="es-ES" sz="2400" dirty="0">
              <a:solidFill>
                <a:srgbClr val="8CBFB5"/>
              </a:solidFill>
              <a:effectLst/>
              <a:latin typeface="Helvetica" charset="0"/>
              <a:ea typeface="Helvetica" charset="0"/>
              <a:cs typeface="Helvetica" charset="0"/>
            </a:endParaRPr>
          </a:p>
        </p:txBody>
      </p:sp>
    </p:spTree>
    <p:extLst>
      <p:ext uri="{BB962C8B-B14F-4D97-AF65-F5344CB8AC3E}">
        <p14:creationId xmlns:p14="http://schemas.microsoft.com/office/powerpoint/2010/main" val="15665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9" name="Rectángulo 8"/>
          <p:cNvSpPr/>
          <p:nvPr/>
        </p:nvSpPr>
        <p:spPr>
          <a:xfrm>
            <a:off x="3820770" y="297531"/>
            <a:ext cx="6585359" cy="954107"/>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Preguntas P.I.C.O. anteriores</a:t>
            </a:r>
          </a:p>
          <a:p>
            <a:r>
              <a:rPr lang="is-IS" sz="2000" b="1" dirty="0">
                <a:solidFill>
                  <a:srgbClr val="1B9995"/>
                </a:solidFill>
                <a:latin typeface="Helvetica" charset="0"/>
                <a:ea typeface="Helvetica" charset="0"/>
                <a:cs typeface="Helvetica" charset="0"/>
              </a:rPr>
              <a:t>(GPC EPOC ALAT 2014)(9)</a:t>
            </a:r>
            <a:endParaRPr lang="es-ES" sz="2000" b="1" dirty="0">
              <a:solidFill>
                <a:srgbClr val="1B9995"/>
              </a:solidFill>
              <a:effectLst/>
              <a:latin typeface="Helvetica" charset="0"/>
              <a:ea typeface="Helvetica" charset="0"/>
              <a:cs typeface="Helvetica" charset="0"/>
            </a:endParaRPr>
          </a:p>
        </p:txBody>
      </p:sp>
      <p:sp>
        <p:nvSpPr>
          <p:cNvPr id="10" name="Rectángulo 9"/>
          <p:cNvSpPr/>
          <p:nvPr/>
        </p:nvSpPr>
        <p:spPr>
          <a:xfrm>
            <a:off x="1416050" y="1553753"/>
            <a:ext cx="9956800" cy="4093428"/>
          </a:xfrm>
          <a:prstGeom prst="rect">
            <a:avLst/>
          </a:prstGeom>
        </p:spPr>
        <p:txBody>
          <a:bodyPr wrap="square">
            <a:spAutoFit/>
          </a:bodyPr>
          <a:lstStyle/>
          <a:p>
            <a:pPr lvl="0" fontAlgn="base"/>
            <a:r>
              <a:rPr lang="es-ES" sz="2000">
                <a:solidFill>
                  <a:srgbClr val="005B6D"/>
                </a:solidFill>
                <a:latin typeface="Helvetica" charset="0"/>
                <a:ea typeface="Helvetica" charset="0"/>
                <a:cs typeface="Helvetica" charset="0"/>
              </a:rPr>
              <a:t>¿</a:t>
            </a:r>
            <a:r>
              <a:rPr lang="es-ES" sz="2000" dirty="0">
                <a:solidFill>
                  <a:srgbClr val="005B6D"/>
                </a:solidFill>
                <a:latin typeface="Helvetica" charset="0"/>
                <a:ea typeface="Helvetica" charset="0"/>
                <a:cs typeface="Helvetica" charset="0"/>
              </a:rPr>
              <a:t>La asociación LABA + LAMA proporciona mayores beneficios que la monoterapia con LAMA o LABA en pacientes con EPOC?</a:t>
            </a:r>
          </a:p>
          <a:p>
            <a:pPr lvl="0" fontAlgn="base"/>
            <a:endParaRPr lang="es-ES" sz="2000" dirty="0">
              <a:solidFill>
                <a:srgbClr val="1B9995"/>
              </a:solidFill>
              <a:latin typeface="Helvetica" charset="0"/>
              <a:ea typeface="Helvetica" charset="0"/>
              <a:cs typeface="Helvetica" charset="0"/>
            </a:endParaRPr>
          </a:p>
          <a:p>
            <a:pPr lvl="0" fontAlgn="base"/>
            <a:r>
              <a:rPr lang="es-ES" sz="2000" dirty="0">
                <a:solidFill>
                  <a:srgbClr val="1B9995"/>
                </a:solidFill>
                <a:latin typeface="Helvetica" charset="0"/>
                <a:ea typeface="Helvetica" charset="0"/>
                <a:cs typeface="Helvetica" charset="0"/>
              </a:rPr>
              <a:t>¿La combinación LABA/CI sumada a </a:t>
            </a:r>
            <a:r>
              <a:rPr lang="es-ES" sz="2000" dirty="0" err="1">
                <a:solidFill>
                  <a:srgbClr val="1B9995"/>
                </a:solidFill>
                <a:latin typeface="Helvetica" charset="0"/>
                <a:ea typeface="Helvetica" charset="0"/>
                <a:cs typeface="Helvetica" charset="0"/>
              </a:rPr>
              <a:t>tiotropio</a:t>
            </a:r>
            <a:r>
              <a:rPr lang="es-ES" sz="2000" dirty="0">
                <a:solidFill>
                  <a:srgbClr val="1B9995"/>
                </a:solidFill>
                <a:latin typeface="Helvetica" charset="0"/>
                <a:ea typeface="Helvetica" charset="0"/>
                <a:cs typeface="Helvetica" charset="0"/>
              </a:rPr>
              <a:t> (terapia triple) proporciona mayores beneficios comparada con la monoterapia con </a:t>
            </a:r>
            <a:r>
              <a:rPr lang="es-ES" sz="2000" dirty="0" err="1">
                <a:solidFill>
                  <a:srgbClr val="1B9995"/>
                </a:solidFill>
                <a:latin typeface="Helvetica" charset="0"/>
                <a:ea typeface="Helvetica" charset="0"/>
                <a:cs typeface="Helvetica" charset="0"/>
              </a:rPr>
              <a:t>tiotropio</a:t>
            </a:r>
            <a:r>
              <a:rPr lang="es-ES" sz="2000" dirty="0">
                <a:solidFill>
                  <a:srgbClr val="1B9995"/>
                </a:solidFill>
                <a:latin typeface="Helvetica" charset="0"/>
                <a:ea typeface="Helvetica" charset="0"/>
                <a:cs typeface="Helvetica" charset="0"/>
              </a:rPr>
              <a:t>, la combinación LABA/CI o la doble terapia broncodilatadora (LABA + LAMA) en pacientes con EPOC?</a:t>
            </a:r>
          </a:p>
          <a:p>
            <a:pPr lvl="0" fontAlgn="base"/>
            <a:endParaRPr lang="es-ES" sz="2000" dirty="0">
              <a:solidFill>
                <a:srgbClr val="1B9995"/>
              </a:solidFill>
              <a:latin typeface="Helvetica" charset="0"/>
              <a:ea typeface="Helvetica" charset="0"/>
              <a:cs typeface="Helvetica" charset="0"/>
            </a:endParaRPr>
          </a:p>
          <a:p>
            <a:pPr lvl="0" fontAlgn="base"/>
            <a:r>
              <a:rPr lang="es-ES" sz="2000" dirty="0">
                <a:solidFill>
                  <a:srgbClr val="005B6D"/>
                </a:solidFill>
                <a:latin typeface="Helvetica" charset="0"/>
                <a:ea typeface="Helvetica" charset="0"/>
                <a:cs typeface="Helvetica" charset="0"/>
              </a:rPr>
              <a:t>¿Se justifica la aplicación de inmunizaciones y lisados bacterianos en pacientes con EPOC?</a:t>
            </a:r>
          </a:p>
          <a:p>
            <a:pPr lvl="0" fontAlgn="base"/>
            <a:endParaRPr lang="es-ES" sz="2000" dirty="0">
              <a:solidFill>
                <a:srgbClr val="1B9995"/>
              </a:solidFill>
              <a:latin typeface="Helvetica" charset="0"/>
              <a:ea typeface="Helvetica" charset="0"/>
              <a:cs typeface="Helvetica" charset="0"/>
            </a:endParaRPr>
          </a:p>
          <a:p>
            <a:pPr lvl="0" fontAlgn="base"/>
            <a:r>
              <a:rPr lang="es-ES" sz="2000" dirty="0">
                <a:solidFill>
                  <a:srgbClr val="1B9995"/>
                </a:solidFill>
                <a:latin typeface="Helvetica" charset="0"/>
                <a:ea typeface="Helvetica" charset="0"/>
                <a:cs typeface="Helvetica" charset="0"/>
              </a:rPr>
              <a:t>¿El uso profiláctico de antibióticos en pacientes con EPOC estable previene las exacerbaciones?</a:t>
            </a:r>
          </a:p>
          <a:p>
            <a:pPr lvl="0" fontAlgn="base"/>
            <a:endParaRPr lang="es-ES" sz="2000" dirty="0">
              <a:solidFill>
                <a:srgbClr val="1B9995"/>
              </a:solidFill>
              <a:latin typeface="Helvetica" charset="0"/>
              <a:ea typeface="Helvetica" charset="0"/>
              <a:cs typeface="Helvetica" charset="0"/>
            </a:endParaRPr>
          </a:p>
        </p:txBody>
      </p:sp>
      <p:sp>
        <p:nvSpPr>
          <p:cNvPr id="14" name="Rectángulo 13"/>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1</a:t>
            </a:r>
          </a:p>
        </p:txBody>
      </p:sp>
      <p:sp>
        <p:nvSpPr>
          <p:cNvPr id="15" name="Rectángulo 14"/>
          <p:cNvSpPr/>
          <p:nvPr/>
        </p:nvSpPr>
        <p:spPr>
          <a:xfrm>
            <a:off x="589543" y="112865"/>
            <a:ext cx="2920992" cy="830997"/>
          </a:xfrm>
          <a:prstGeom prst="rect">
            <a:avLst/>
          </a:prstGeom>
        </p:spPr>
        <p:txBody>
          <a:bodyPr wrap="none">
            <a:spAutoFit/>
          </a:bodyPr>
          <a:lstStyle/>
          <a:p>
            <a:r>
              <a:rPr lang="es-ES" sz="2400" dirty="0">
                <a:solidFill>
                  <a:srgbClr val="8CBFB5"/>
                </a:solidFill>
                <a:effectLst/>
                <a:latin typeface="Helvetica" charset="0"/>
                <a:ea typeface="Helvetica" charset="0"/>
                <a:cs typeface="Helvetica" charset="0"/>
              </a:rPr>
              <a:t>METODOLOGÍA</a:t>
            </a:r>
          </a:p>
          <a:p>
            <a:r>
              <a:rPr lang="es-ES" sz="2400" dirty="0">
                <a:solidFill>
                  <a:srgbClr val="8CBFB5"/>
                </a:solidFill>
                <a:latin typeface="Helvetica" charset="0"/>
                <a:ea typeface="Helvetica" charset="0"/>
                <a:cs typeface="Helvetica" charset="0"/>
              </a:rPr>
              <a:t>DE ELABORACIÓN</a:t>
            </a:r>
            <a:endParaRPr lang="es-ES" sz="2400" dirty="0">
              <a:solidFill>
                <a:srgbClr val="8CBFB5"/>
              </a:solidFill>
              <a:effectLst/>
              <a:latin typeface="Helvetica" charset="0"/>
              <a:ea typeface="Helvetica" charset="0"/>
              <a:cs typeface="Helvetica" charset="0"/>
            </a:endParaRPr>
          </a:p>
        </p:txBody>
      </p:sp>
    </p:spTree>
    <p:extLst>
      <p:ext uri="{BB962C8B-B14F-4D97-AF65-F5344CB8AC3E}">
        <p14:creationId xmlns:p14="http://schemas.microsoft.com/office/powerpoint/2010/main" val="149983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9000">
              <a:srgbClr val="1B9995"/>
            </a:gs>
            <a:gs pos="100000">
              <a:srgbClr val="97CCC2"/>
            </a:gs>
          </a:gsLst>
          <a:lin ang="18900000" scaled="1"/>
        </a:gradFill>
        <a:effectLst/>
      </p:bgPr>
    </p:bg>
    <p:spTree>
      <p:nvGrpSpPr>
        <p:cNvPr id="1" name=""/>
        <p:cNvGrpSpPr/>
        <p:nvPr/>
      </p:nvGrpSpPr>
      <p:grpSpPr>
        <a:xfrm>
          <a:off x="0" y="0"/>
          <a:ext cx="0" cy="0"/>
          <a:chOff x="0" y="0"/>
          <a:chExt cx="0" cy="0"/>
        </a:xfrm>
      </p:grpSpPr>
      <p:sp>
        <p:nvSpPr>
          <p:cNvPr id="6" name="Rectángulo 5"/>
          <p:cNvSpPr/>
          <p:nvPr/>
        </p:nvSpPr>
        <p:spPr>
          <a:xfrm>
            <a:off x="1813396" y="2383971"/>
            <a:ext cx="4512774" cy="1446550"/>
          </a:xfrm>
          <a:prstGeom prst="rect">
            <a:avLst/>
          </a:prstGeom>
        </p:spPr>
        <p:txBody>
          <a:bodyPr wrap="none">
            <a:spAutoFit/>
          </a:bodyPr>
          <a:lstStyle/>
          <a:p>
            <a:r>
              <a:rPr lang="es-ES" sz="8800" b="1" dirty="0">
                <a:solidFill>
                  <a:srgbClr val="97CCC2"/>
                </a:solidFill>
                <a:effectLst/>
                <a:latin typeface="Helvetica" charset="0"/>
                <a:ea typeface="Helvetica" charset="0"/>
                <a:cs typeface="Helvetica" charset="0"/>
              </a:rPr>
              <a:t>capítulo</a:t>
            </a:r>
          </a:p>
        </p:txBody>
      </p:sp>
      <p:sp>
        <p:nvSpPr>
          <p:cNvPr id="7" name="Rectángulo 6"/>
          <p:cNvSpPr/>
          <p:nvPr/>
        </p:nvSpPr>
        <p:spPr>
          <a:xfrm>
            <a:off x="5585697" y="1422867"/>
            <a:ext cx="813043" cy="1446550"/>
          </a:xfrm>
          <a:prstGeom prst="rect">
            <a:avLst/>
          </a:prstGeom>
        </p:spPr>
        <p:txBody>
          <a:bodyPr wrap="none">
            <a:spAutoFit/>
          </a:bodyPr>
          <a:lstStyle/>
          <a:p>
            <a:r>
              <a:rPr lang="es-ES" sz="8800" b="1" dirty="0">
                <a:solidFill>
                  <a:srgbClr val="97CCC2"/>
                </a:solidFill>
                <a:effectLst/>
                <a:latin typeface="Helvetica" charset="0"/>
                <a:ea typeface="Helvetica" charset="0"/>
                <a:cs typeface="Helvetica" charset="0"/>
              </a:rPr>
              <a:t>2</a:t>
            </a:r>
          </a:p>
        </p:txBody>
      </p:sp>
      <p:sp>
        <p:nvSpPr>
          <p:cNvPr id="8" name="Rectángulo 7"/>
          <p:cNvSpPr/>
          <p:nvPr/>
        </p:nvSpPr>
        <p:spPr>
          <a:xfrm>
            <a:off x="6337200" y="3468186"/>
            <a:ext cx="5407249" cy="1384995"/>
          </a:xfrm>
          <a:prstGeom prst="rect">
            <a:avLst/>
          </a:prstGeom>
        </p:spPr>
        <p:txBody>
          <a:bodyPr wrap="none">
            <a:spAutoFit/>
          </a:bodyPr>
          <a:lstStyle/>
          <a:p>
            <a:r>
              <a:rPr lang="es-ES" sz="2800" dirty="0">
                <a:solidFill>
                  <a:srgbClr val="97CCC2"/>
                </a:solidFill>
                <a:effectLst/>
                <a:latin typeface="Helvetica" charset="0"/>
                <a:ea typeface="Helvetica" charset="0"/>
                <a:cs typeface="Helvetica" charset="0"/>
              </a:rPr>
              <a:t>DEFINICIÓN, EPIDEMIOLOGÍA</a:t>
            </a:r>
            <a:r>
              <a:rPr lang="es-ES" sz="2800" dirty="0">
                <a:solidFill>
                  <a:srgbClr val="97CCC2"/>
                </a:solidFill>
                <a:latin typeface="Helvetica" charset="0"/>
                <a:ea typeface="Helvetica" charset="0"/>
                <a:cs typeface="Helvetica" charset="0"/>
              </a:rPr>
              <a:t>,</a:t>
            </a:r>
          </a:p>
          <a:p>
            <a:r>
              <a:rPr lang="es-ES" sz="2800" dirty="0">
                <a:solidFill>
                  <a:srgbClr val="97CCC2"/>
                </a:solidFill>
                <a:effectLst/>
                <a:latin typeface="Helvetica" charset="0"/>
                <a:ea typeface="Helvetica" charset="0"/>
                <a:cs typeface="Helvetica" charset="0"/>
              </a:rPr>
              <a:t>FACTORES DE RIESGO </a:t>
            </a:r>
          </a:p>
          <a:p>
            <a:r>
              <a:rPr lang="es-ES" sz="2800" dirty="0">
                <a:solidFill>
                  <a:srgbClr val="97CCC2"/>
                </a:solidFill>
                <a:effectLst/>
                <a:latin typeface="Helvetica" charset="0"/>
                <a:ea typeface="Helvetica" charset="0"/>
                <a:cs typeface="Helvetica" charset="0"/>
              </a:rPr>
              <a:t>Y PATOGENIA</a:t>
            </a:r>
          </a:p>
        </p:txBody>
      </p:sp>
      <p:pic>
        <p:nvPicPr>
          <p:cNvPr id="9" name="Imagen 8"/>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6353724" y="2129037"/>
            <a:ext cx="3357718" cy="1339149"/>
          </a:xfrm>
          <a:prstGeom prst="rect">
            <a:avLst/>
          </a:prstGeom>
        </p:spPr>
      </p:pic>
    </p:spTree>
    <p:extLst>
      <p:ext uri="{BB962C8B-B14F-4D97-AF65-F5344CB8AC3E}">
        <p14:creationId xmlns:p14="http://schemas.microsoft.com/office/powerpoint/2010/main" val="182214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2</a:t>
            </a:r>
          </a:p>
        </p:txBody>
      </p:sp>
      <p:sp>
        <p:nvSpPr>
          <p:cNvPr id="6" name="Rectángulo 5"/>
          <p:cNvSpPr/>
          <p:nvPr/>
        </p:nvSpPr>
        <p:spPr>
          <a:xfrm>
            <a:off x="752922" y="112865"/>
            <a:ext cx="3544560" cy="923330"/>
          </a:xfrm>
          <a:prstGeom prst="rect">
            <a:avLst/>
          </a:prstGeom>
        </p:spPr>
        <p:txBody>
          <a:bodyPr wrap="none">
            <a:spAutoFit/>
          </a:bodyPr>
          <a:lstStyle/>
          <a:p>
            <a:r>
              <a:rPr lang="es-ES" dirty="0">
                <a:solidFill>
                  <a:srgbClr val="8CBFB5"/>
                </a:solidFill>
                <a:latin typeface="Helvetica" charset="0"/>
                <a:ea typeface="Helvetica" charset="0"/>
                <a:cs typeface="Helvetica" charset="0"/>
              </a:rPr>
              <a:t>DEFINICIÓN, EPIDEMIOLOGÍA,</a:t>
            </a:r>
          </a:p>
          <a:p>
            <a:r>
              <a:rPr lang="es-ES" dirty="0">
                <a:solidFill>
                  <a:srgbClr val="8CBFB5"/>
                </a:solidFill>
                <a:latin typeface="Helvetica" charset="0"/>
                <a:ea typeface="Helvetica" charset="0"/>
                <a:cs typeface="Helvetica" charset="0"/>
              </a:rPr>
              <a:t>FACTORES DE RIESGO </a:t>
            </a:r>
          </a:p>
          <a:p>
            <a:r>
              <a:rPr lang="es-ES" dirty="0">
                <a:solidFill>
                  <a:srgbClr val="8CBFB5"/>
                </a:solidFill>
                <a:latin typeface="Helvetica" charset="0"/>
                <a:ea typeface="Helvetica" charset="0"/>
                <a:cs typeface="Helvetica" charset="0"/>
              </a:rPr>
              <a:t>Y PATOGENIA</a:t>
            </a:r>
          </a:p>
        </p:txBody>
      </p:sp>
      <p:sp>
        <p:nvSpPr>
          <p:cNvPr id="9" name="Rectángulo 8"/>
          <p:cNvSpPr/>
          <p:nvPr/>
        </p:nvSpPr>
        <p:spPr>
          <a:xfrm>
            <a:off x="752922" y="2792316"/>
            <a:ext cx="4107422" cy="1323439"/>
          </a:xfrm>
          <a:prstGeom prst="rect">
            <a:avLst/>
          </a:prstGeom>
        </p:spPr>
        <p:txBody>
          <a:bodyPr wrap="square">
            <a:spAutoFit/>
          </a:bodyPr>
          <a:lstStyle/>
          <a:p>
            <a:r>
              <a:rPr lang="es-ES" sz="4000" b="1" dirty="0">
                <a:solidFill>
                  <a:srgbClr val="1B9995"/>
                </a:solidFill>
                <a:latin typeface="Helvetica" charset="0"/>
                <a:ea typeface="Helvetica" charset="0"/>
                <a:cs typeface="Helvetica" charset="0"/>
              </a:rPr>
              <a:t>Puntos </a:t>
            </a:r>
          </a:p>
          <a:p>
            <a:r>
              <a:rPr lang="es-ES" sz="4000" b="1" dirty="0">
                <a:solidFill>
                  <a:srgbClr val="1B9995"/>
                </a:solidFill>
                <a:latin typeface="Helvetica" charset="0"/>
                <a:ea typeface="Helvetica" charset="0"/>
                <a:cs typeface="Helvetica" charset="0"/>
              </a:rPr>
              <a:t>Clave</a:t>
            </a:r>
            <a:endParaRPr lang="es-ES" sz="4000" b="1" dirty="0">
              <a:solidFill>
                <a:srgbClr val="1B9995"/>
              </a:solidFill>
              <a:effectLst/>
              <a:latin typeface="Helvetica" charset="0"/>
              <a:ea typeface="Helvetica" charset="0"/>
              <a:cs typeface="Helvetica" charset="0"/>
            </a:endParaRPr>
          </a:p>
        </p:txBody>
      </p:sp>
      <p:sp>
        <p:nvSpPr>
          <p:cNvPr id="12" name="Rectángulo 11"/>
          <p:cNvSpPr/>
          <p:nvPr/>
        </p:nvSpPr>
        <p:spPr>
          <a:xfrm>
            <a:off x="4044196" y="1947572"/>
            <a:ext cx="7894518" cy="3139321"/>
          </a:xfrm>
          <a:prstGeom prst="rect">
            <a:avLst/>
          </a:prstGeom>
        </p:spPr>
        <p:txBody>
          <a:bodyPr wrap="square">
            <a:spAutoFit/>
          </a:bodyPr>
          <a:lstStyle/>
          <a:p>
            <a:pPr lvl="0"/>
            <a:r>
              <a:rPr lang="es-ES" dirty="0">
                <a:solidFill>
                  <a:schemeClr val="tx1">
                    <a:lumMod val="65000"/>
                    <a:lumOff val="35000"/>
                  </a:schemeClr>
                </a:solidFill>
                <a:latin typeface="Helvetica" charset="0"/>
                <a:ea typeface="Helvetica" charset="0"/>
                <a:cs typeface="Helvetica" charset="0"/>
              </a:rPr>
              <a:t>La EPOC es una enfermedad caracterizada por una obstrucción persistente al flujo de aire, de alta prevalencia, prevenible, tratable y heterogénea en su presentación clínica y evolución.</a:t>
            </a:r>
          </a:p>
          <a:p>
            <a:pPr lvl="0"/>
            <a:endParaRPr lang="es-ES_tradnl" dirty="0">
              <a:solidFill>
                <a:srgbClr val="1B9995"/>
              </a:solidFill>
              <a:latin typeface="Helvetica" charset="0"/>
              <a:ea typeface="Helvetica" charset="0"/>
              <a:cs typeface="Helvetica" charset="0"/>
            </a:endParaRPr>
          </a:p>
          <a:p>
            <a:pPr lvl="0"/>
            <a:r>
              <a:rPr lang="es-ES" dirty="0">
                <a:solidFill>
                  <a:srgbClr val="1B9995"/>
                </a:solidFill>
                <a:latin typeface="Helvetica" charset="0"/>
                <a:ea typeface="Helvetica" charset="0"/>
                <a:cs typeface="Helvetica" charset="0"/>
              </a:rPr>
              <a:t>La </a:t>
            </a:r>
            <a:r>
              <a:rPr lang="es-ES" dirty="0" err="1">
                <a:solidFill>
                  <a:srgbClr val="1B9995"/>
                </a:solidFill>
                <a:latin typeface="Helvetica" charset="0"/>
                <a:ea typeface="Helvetica" charset="0"/>
                <a:cs typeface="Helvetica" charset="0"/>
              </a:rPr>
              <a:t>espirometría</a:t>
            </a:r>
            <a:r>
              <a:rPr lang="es-ES" dirty="0">
                <a:solidFill>
                  <a:srgbClr val="1B9995"/>
                </a:solidFill>
                <a:latin typeface="Helvetica" charset="0"/>
                <a:ea typeface="Helvetica" charset="0"/>
                <a:cs typeface="Helvetica" charset="0"/>
              </a:rPr>
              <a:t> es imprescindible para confirmar el diagnóstico.</a:t>
            </a:r>
          </a:p>
          <a:p>
            <a:pPr lvl="0"/>
            <a:endParaRPr lang="es-ES_tradnl" dirty="0">
              <a:solidFill>
                <a:srgbClr val="1B9995"/>
              </a:solidFill>
              <a:latin typeface="Helvetica" charset="0"/>
              <a:ea typeface="Helvetica" charset="0"/>
              <a:cs typeface="Helvetica" charset="0"/>
            </a:endParaRPr>
          </a:p>
          <a:p>
            <a:pPr lvl="0"/>
            <a:r>
              <a:rPr lang="es-ES" dirty="0">
                <a:solidFill>
                  <a:schemeClr val="tx1">
                    <a:lumMod val="65000"/>
                    <a:lumOff val="35000"/>
                  </a:schemeClr>
                </a:solidFill>
                <a:latin typeface="Helvetica" charset="0"/>
                <a:ea typeface="Helvetica" charset="0"/>
                <a:cs typeface="Helvetica" charset="0"/>
              </a:rPr>
              <a:t>Cuatro </a:t>
            </a:r>
            <a:r>
              <a:rPr lang="es-ES_tradnl" dirty="0">
                <a:solidFill>
                  <a:schemeClr val="tx1">
                    <a:lumMod val="65000"/>
                    <a:lumOff val="35000"/>
                  </a:schemeClr>
                </a:solidFill>
                <a:latin typeface="Helvetica" charset="0"/>
                <a:ea typeface="Helvetica" charset="0"/>
                <a:cs typeface="Helvetica" charset="0"/>
              </a:rPr>
              <a:t>estudios (PLATINO, PREPOCOL, EPOCAR y CRONICAS) proporcionan datos sobre prevalencia de la EPOC en Latinoamérica. </a:t>
            </a:r>
          </a:p>
          <a:p>
            <a:pPr lvl="0"/>
            <a:endParaRPr lang="es-ES_tradnl" dirty="0">
              <a:solidFill>
                <a:srgbClr val="1B9995"/>
              </a:solidFill>
              <a:latin typeface="Helvetica" charset="0"/>
              <a:ea typeface="Helvetica" charset="0"/>
              <a:cs typeface="Helvetica" charset="0"/>
            </a:endParaRPr>
          </a:p>
          <a:p>
            <a:pPr lvl="0"/>
            <a:r>
              <a:rPr lang="es-ES_tradnl" dirty="0">
                <a:solidFill>
                  <a:srgbClr val="1B9995"/>
                </a:solidFill>
                <a:latin typeface="Helvetica" charset="0"/>
                <a:ea typeface="Helvetica" charset="0"/>
                <a:cs typeface="Helvetica" charset="0"/>
              </a:rPr>
              <a:t>Existe un importante </a:t>
            </a:r>
            <a:r>
              <a:rPr lang="es-ES_tradnl" dirty="0" err="1">
                <a:solidFill>
                  <a:srgbClr val="1B9995"/>
                </a:solidFill>
                <a:latin typeface="Helvetica" charset="0"/>
                <a:ea typeface="Helvetica" charset="0"/>
                <a:cs typeface="Helvetica" charset="0"/>
              </a:rPr>
              <a:t>subdiagnóstico</a:t>
            </a:r>
            <a:r>
              <a:rPr lang="es-ES_tradnl" dirty="0">
                <a:solidFill>
                  <a:srgbClr val="1B9995"/>
                </a:solidFill>
                <a:latin typeface="Helvetica" charset="0"/>
                <a:ea typeface="Helvetica" charset="0"/>
                <a:cs typeface="Helvetica" charset="0"/>
              </a:rPr>
              <a:t> y diagnóstico erróneo de la EPOC debido al bajo uso de la </a:t>
            </a:r>
            <a:r>
              <a:rPr lang="es-ES_tradnl" dirty="0" err="1">
                <a:solidFill>
                  <a:srgbClr val="1B9995"/>
                </a:solidFill>
                <a:latin typeface="Helvetica" charset="0"/>
                <a:ea typeface="Helvetica" charset="0"/>
                <a:cs typeface="Helvetica" charset="0"/>
              </a:rPr>
              <a:t>espirometría</a:t>
            </a:r>
            <a:r>
              <a:rPr lang="es-ES_tradnl" dirty="0">
                <a:solidFill>
                  <a:srgbClr val="1B9995"/>
                </a:solidFill>
                <a:latin typeface="Helvetica" charset="0"/>
                <a:ea typeface="Helvetica" charset="0"/>
                <a:cs typeface="Helvetica" charset="0"/>
              </a:rPr>
              <a:t>. </a:t>
            </a:r>
          </a:p>
        </p:txBody>
      </p:sp>
      <p:sp>
        <p:nvSpPr>
          <p:cNvPr id="2" name="Elipse 1"/>
          <p:cNvSpPr/>
          <p:nvPr/>
        </p:nvSpPr>
        <p:spPr>
          <a:xfrm>
            <a:off x="3315801" y="2016696"/>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Elipse 14"/>
          <p:cNvSpPr/>
          <p:nvPr/>
        </p:nvSpPr>
        <p:spPr>
          <a:xfrm>
            <a:off x="3315801" y="3006908"/>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Elipse 15"/>
          <p:cNvSpPr/>
          <p:nvPr/>
        </p:nvSpPr>
        <p:spPr>
          <a:xfrm>
            <a:off x="3315801" y="3601948"/>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Elipse 16"/>
          <p:cNvSpPr/>
          <p:nvPr/>
        </p:nvSpPr>
        <p:spPr>
          <a:xfrm>
            <a:off x="3315801" y="4571444"/>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69226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9122020" y="-470190"/>
            <a:ext cx="3390672" cy="7786747"/>
          </a:xfrm>
          <a:prstGeom prst="rect">
            <a:avLst/>
          </a:prstGeom>
        </p:spPr>
        <p:txBody>
          <a:bodyPr wrap="none">
            <a:spAutoFit/>
          </a:bodyPr>
          <a:lstStyle/>
          <a:p>
            <a:r>
              <a:rPr lang="es-ES" sz="50000" b="1" dirty="0">
                <a:solidFill>
                  <a:srgbClr val="97CCC2"/>
                </a:solidFill>
                <a:effectLst/>
                <a:latin typeface="Helvetica" charset="0"/>
                <a:ea typeface="Helvetica" charset="0"/>
                <a:cs typeface="Helvetica" charset="0"/>
              </a:rPr>
              <a:t>”</a:t>
            </a:r>
          </a:p>
        </p:txBody>
      </p:sp>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2</a:t>
            </a:r>
          </a:p>
        </p:txBody>
      </p:sp>
      <p:sp>
        <p:nvSpPr>
          <p:cNvPr id="6" name="Rectángulo 5"/>
          <p:cNvSpPr/>
          <p:nvPr/>
        </p:nvSpPr>
        <p:spPr>
          <a:xfrm>
            <a:off x="752922" y="112865"/>
            <a:ext cx="3544560" cy="923330"/>
          </a:xfrm>
          <a:prstGeom prst="rect">
            <a:avLst/>
          </a:prstGeom>
        </p:spPr>
        <p:txBody>
          <a:bodyPr wrap="none">
            <a:spAutoFit/>
          </a:bodyPr>
          <a:lstStyle/>
          <a:p>
            <a:r>
              <a:rPr lang="es-ES" dirty="0">
                <a:solidFill>
                  <a:srgbClr val="8CBFB5"/>
                </a:solidFill>
                <a:latin typeface="Helvetica" charset="0"/>
                <a:ea typeface="Helvetica" charset="0"/>
                <a:cs typeface="Helvetica" charset="0"/>
              </a:rPr>
              <a:t>DEFINICIÓN, EPIDEMIOLOGÍA,</a:t>
            </a:r>
          </a:p>
          <a:p>
            <a:r>
              <a:rPr lang="es-ES" dirty="0">
                <a:solidFill>
                  <a:srgbClr val="8CBFB5"/>
                </a:solidFill>
                <a:latin typeface="Helvetica" charset="0"/>
                <a:ea typeface="Helvetica" charset="0"/>
                <a:cs typeface="Helvetica" charset="0"/>
              </a:rPr>
              <a:t>FACTORES DE RIESGO </a:t>
            </a:r>
          </a:p>
          <a:p>
            <a:r>
              <a:rPr lang="es-ES" dirty="0">
                <a:solidFill>
                  <a:srgbClr val="8CBFB5"/>
                </a:solidFill>
                <a:latin typeface="Helvetica" charset="0"/>
                <a:ea typeface="Helvetica" charset="0"/>
                <a:cs typeface="Helvetica" charset="0"/>
              </a:rPr>
              <a:t>Y PATOGENIA</a:t>
            </a:r>
          </a:p>
        </p:txBody>
      </p:sp>
      <p:sp>
        <p:nvSpPr>
          <p:cNvPr id="12" name="Rectángulo 11"/>
          <p:cNvSpPr/>
          <p:nvPr/>
        </p:nvSpPr>
        <p:spPr>
          <a:xfrm>
            <a:off x="3170522" y="2934030"/>
            <a:ext cx="8529127" cy="2308324"/>
          </a:xfrm>
          <a:prstGeom prst="rect">
            <a:avLst/>
          </a:prstGeom>
        </p:spPr>
        <p:txBody>
          <a:bodyPr wrap="square">
            <a:spAutoFit/>
          </a:bodyPr>
          <a:lstStyle/>
          <a:p>
            <a:pPr lvl="0"/>
            <a:r>
              <a:rPr lang="es-ES" sz="2400" dirty="0">
                <a:solidFill>
                  <a:schemeClr val="tx1">
                    <a:lumMod val="65000"/>
                    <a:lumOff val="35000"/>
                  </a:schemeClr>
                </a:solidFill>
                <a:latin typeface="Helvetica" charset="0"/>
                <a:ea typeface="Helvetica" charset="0"/>
                <a:cs typeface="Helvetica" charset="0"/>
              </a:rPr>
              <a:t>La EPOC se caracteriza por una limitación crónica al flujo de aire persistente, heterogénea en su presentación clínica y evolución, producida principalmente por la exposición al humo del tabaco, ocupacional y al humo del combustible de biomasa. Es una enfermedad de alta prevalencia, prevenible y tratable.</a:t>
            </a:r>
          </a:p>
        </p:txBody>
      </p:sp>
      <p:sp>
        <p:nvSpPr>
          <p:cNvPr id="11" name="Rectángulo 10"/>
          <p:cNvSpPr/>
          <p:nvPr/>
        </p:nvSpPr>
        <p:spPr>
          <a:xfrm>
            <a:off x="406521" y="2792316"/>
            <a:ext cx="2764001" cy="707886"/>
          </a:xfrm>
          <a:prstGeom prst="rect">
            <a:avLst/>
          </a:prstGeom>
        </p:spPr>
        <p:txBody>
          <a:bodyPr wrap="square">
            <a:spAutoFit/>
          </a:bodyPr>
          <a:lstStyle/>
          <a:p>
            <a:r>
              <a:rPr lang="es-ES" sz="4000" b="1">
                <a:solidFill>
                  <a:srgbClr val="1B9995"/>
                </a:solidFill>
                <a:latin typeface="Helvetica" charset="0"/>
                <a:ea typeface="Helvetica" charset="0"/>
                <a:cs typeface="Helvetica" charset="0"/>
              </a:rPr>
              <a:t>Definición</a:t>
            </a:r>
            <a:endParaRPr lang="es-ES" sz="4000" b="1" dirty="0">
              <a:solidFill>
                <a:srgbClr val="1B9995"/>
              </a:solidFill>
              <a:effectLst/>
              <a:latin typeface="Helvetica" charset="0"/>
              <a:ea typeface="Helvetica" charset="0"/>
              <a:cs typeface="Helvetica" charset="0"/>
            </a:endParaRPr>
          </a:p>
        </p:txBody>
      </p:sp>
      <p:sp>
        <p:nvSpPr>
          <p:cNvPr id="14" name="Rectángulo 13"/>
          <p:cNvSpPr/>
          <p:nvPr/>
        </p:nvSpPr>
        <p:spPr>
          <a:xfrm>
            <a:off x="0" y="3500202"/>
            <a:ext cx="3390672" cy="7786747"/>
          </a:xfrm>
          <a:prstGeom prst="rect">
            <a:avLst/>
          </a:prstGeom>
        </p:spPr>
        <p:txBody>
          <a:bodyPr wrap="none">
            <a:spAutoFit/>
          </a:bodyPr>
          <a:lstStyle/>
          <a:p>
            <a:r>
              <a:rPr lang="es-ES" sz="50000" b="1">
                <a:solidFill>
                  <a:srgbClr val="97CCC2"/>
                </a:solidFill>
                <a:effectLst/>
                <a:latin typeface="Helvetica" charset="0"/>
                <a:ea typeface="Helvetica" charset="0"/>
                <a:cs typeface="Helvetica" charset="0"/>
              </a:rPr>
              <a:t>“</a:t>
            </a:r>
            <a:endParaRPr lang="es-ES" sz="50000" b="1" dirty="0">
              <a:solidFill>
                <a:srgbClr val="97CCC2"/>
              </a:solidFill>
              <a:effectLst/>
              <a:latin typeface="Helvetica" charset="0"/>
              <a:ea typeface="Helvetica" charset="0"/>
              <a:cs typeface="Helvetica" charset="0"/>
            </a:endParaRPr>
          </a:p>
        </p:txBody>
      </p:sp>
    </p:spTree>
    <p:extLst>
      <p:ext uri="{BB962C8B-B14F-4D97-AF65-F5344CB8AC3E}">
        <p14:creationId xmlns:p14="http://schemas.microsoft.com/office/powerpoint/2010/main" val="66242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9122020" y="-470190"/>
            <a:ext cx="3390672" cy="7786747"/>
          </a:xfrm>
          <a:prstGeom prst="rect">
            <a:avLst/>
          </a:prstGeom>
        </p:spPr>
        <p:txBody>
          <a:bodyPr wrap="none">
            <a:spAutoFit/>
          </a:bodyPr>
          <a:lstStyle/>
          <a:p>
            <a:r>
              <a:rPr lang="es-ES" sz="50000" b="1" dirty="0">
                <a:solidFill>
                  <a:srgbClr val="97CCC2"/>
                </a:solidFill>
                <a:effectLst/>
                <a:latin typeface="Helvetica" charset="0"/>
                <a:ea typeface="Helvetica" charset="0"/>
                <a:cs typeface="Helvetica" charset="0"/>
              </a:rPr>
              <a:t>”</a:t>
            </a:r>
          </a:p>
        </p:txBody>
      </p:sp>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2</a:t>
            </a:r>
          </a:p>
        </p:txBody>
      </p:sp>
      <p:sp>
        <p:nvSpPr>
          <p:cNvPr id="6" name="Rectángulo 5"/>
          <p:cNvSpPr/>
          <p:nvPr/>
        </p:nvSpPr>
        <p:spPr>
          <a:xfrm>
            <a:off x="752922" y="112865"/>
            <a:ext cx="3544560" cy="923330"/>
          </a:xfrm>
          <a:prstGeom prst="rect">
            <a:avLst/>
          </a:prstGeom>
        </p:spPr>
        <p:txBody>
          <a:bodyPr wrap="none">
            <a:spAutoFit/>
          </a:bodyPr>
          <a:lstStyle/>
          <a:p>
            <a:r>
              <a:rPr lang="es-ES" dirty="0">
                <a:solidFill>
                  <a:srgbClr val="8CBFB5"/>
                </a:solidFill>
                <a:latin typeface="Helvetica" charset="0"/>
                <a:ea typeface="Helvetica" charset="0"/>
                <a:cs typeface="Helvetica" charset="0"/>
              </a:rPr>
              <a:t>DEFINICIÓN, EPIDEMIOLOGÍA,</a:t>
            </a:r>
          </a:p>
          <a:p>
            <a:r>
              <a:rPr lang="es-ES" dirty="0">
                <a:solidFill>
                  <a:srgbClr val="8CBFB5"/>
                </a:solidFill>
                <a:latin typeface="Helvetica" charset="0"/>
                <a:ea typeface="Helvetica" charset="0"/>
                <a:cs typeface="Helvetica" charset="0"/>
              </a:rPr>
              <a:t>FACTORES DE RIESGO </a:t>
            </a:r>
          </a:p>
          <a:p>
            <a:r>
              <a:rPr lang="es-ES" dirty="0">
                <a:solidFill>
                  <a:srgbClr val="8CBFB5"/>
                </a:solidFill>
                <a:latin typeface="Helvetica" charset="0"/>
                <a:ea typeface="Helvetica" charset="0"/>
                <a:cs typeface="Helvetica" charset="0"/>
              </a:rPr>
              <a:t>Y PATOGENIA</a:t>
            </a:r>
          </a:p>
        </p:txBody>
      </p:sp>
      <p:sp>
        <p:nvSpPr>
          <p:cNvPr id="12" name="Rectángulo 11"/>
          <p:cNvSpPr/>
          <p:nvPr/>
        </p:nvSpPr>
        <p:spPr>
          <a:xfrm>
            <a:off x="2643295" y="2835287"/>
            <a:ext cx="8529127" cy="2677656"/>
          </a:xfrm>
          <a:prstGeom prst="rect">
            <a:avLst/>
          </a:prstGeom>
        </p:spPr>
        <p:txBody>
          <a:bodyPr wrap="square">
            <a:spAutoFit/>
          </a:bodyPr>
          <a:lstStyle/>
          <a:p>
            <a:pPr marL="285750" lvl="0" indent="-285750">
              <a:buClr>
                <a:srgbClr val="1B9995"/>
              </a:buClr>
              <a:buFont typeface="Arial" charset="0"/>
              <a:buChar char="•"/>
            </a:pPr>
            <a:r>
              <a:rPr lang="es-ES" sz="2400" dirty="0">
                <a:solidFill>
                  <a:schemeClr val="tx1">
                    <a:lumMod val="65000"/>
                    <a:lumOff val="35000"/>
                  </a:schemeClr>
                </a:solidFill>
                <a:latin typeface="Helvetica" charset="0"/>
                <a:ea typeface="Helvetica" charset="0"/>
                <a:cs typeface="Helvetica" charset="0"/>
              </a:rPr>
              <a:t>Cambio en el concepto de enfermedad progresiva</a:t>
            </a:r>
          </a:p>
          <a:p>
            <a:pPr marL="285750" lvl="0" indent="-285750">
              <a:buClr>
                <a:srgbClr val="1B9995"/>
              </a:buClr>
              <a:buFont typeface="Arial" charset="0"/>
              <a:buChar char="•"/>
            </a:pPr>
            <a:r>
              <a:rPr lang="es-ES" sz="2400" dirty="0">
                <a:solidFill>
                  <a:schemeClr val="tx1">
                    <a:lumMod val="65000"/>
                    <a:lumOff val="35000"/>
                  </a:schemeClr>
                </a:solidFill>
                <a:latin typeface="Helvetica" charset="0"/>
                <a:ea typeface="Helvetica" charset="0"/>
                <a:cs typeface="Helvetica" charset="0"/>
              </a:rPr>
              <a:t>Fundamental confirmar presencia de obstrucción</a:t>
            </a:r>
          </a:p>
          <a:p>
            <a:pPr marL="285750" lvl="0" indent="-285750">
              <a:buClr>
                <a:srgbClr val="1B9995"/>
              </a:buClr>
              <a:buFont typeface="Arial" charset="0"/>
              <a:buChar char="•"/>
            </a:pPr>
            <a:r>
              <a:rPr lang="es-ES" sz="2400" dirty="0">
                <a:solidFill>
                  <a:schemeClr val="tx1">
                    <a:lumMod val="65000"/>
                    <a:lumOff val="35000"/>
                  </a:schemeClr>
                </a:solidFill>
                <a:latin typeface="Helvetica" charset="0"/>
                <a:ea typeface="Helvetica" charset="0"/>
                <a:cs typeface="Helvetica" charset="0"/>
              </a:rPr>
              <a:t>Enfermedad heterogénea en presentación y evolución Puede o no estar acompañada de síntomas </a:t>
            </a:r>
          </a:p>
          <a:p>
            <a:pPr marL="285750" lvl="0" indent="-285750">
              <a:buClr>
                <a:srgbClr val="1B9995"/>
              </a:buClr>
              <a:buFont typeface="Arial" charset="0"/>
              <a:buChar char="•"/>
            </a:pPr>
            <a:r>
              <a:rPr lang="es-ES" sz="2400" dirty="0">
                <a:solidFill>
                  <a:schemeClr val="tx1">
                    <a:lumMod val="65000"/>
                    <a:lumOff val="35000"/>
                  </a:schemeClr>
                </a:solidFill>
                <a:latin typeface="Helvetica" charset="0"/>
                <a:ea typeface="Helvetica" charset="0"/>
                <a:cs typeface="Helvetica" charset="0"/>
              </a:rPr>
              <a:t>Exacerbaciones</a:t>
            </a:r>
          </a:p>
          <a:p>
            <a:pPr marL="285750" lvl="0" indent="-285750">
              <a:buClr>
                <a:srgbClr val="1B9995"/>
              </a:buClr>
              <a:buFont typeface="Arial" charset="0"/>
              <a:buChar char="•"/>
            </a:pPr>
            <a:r>
              <a:rPr lang="es-ES" sz="2400" dirty="0">
                <a:solidFill>
                  <a:schemeClr val="tx1">
                    <a:lumMod val="65000"/>
                    <a:lumOff val="35000"/>
                  </a:schemeClr>
                </a:solidFill>
                <a:latin typeface="Helvetica" charset="0"/>
                <a:ea typeface="Helvetica" charset="0"/>
                <a:cs typeface="Helvetica" charset="0"/>
              </a:rPr>
              <a:t>Manifestaciones extra-pulmonares </a:t>
            </a:r>
          </a:p>
          <a:p>
            <a:pPr marL="285750" lvl="0" indent="-285750">
              <a:buClr>
                <a:srgbClr val="1B9995"/>
              </a:buClr>
              <a:buFont typeface="Arial" charset="0"/>
              <a:buChar char="•"/>
            </a:pPr>
            <a:endParaRPr lang="es-ES" sz="2400" dirty="0">
              <a:solidFill>
                <a:schemeClr val="tx1">
                  <a:lumMod val="65000"/>
                  <a:lumOff val="35000"/>
                </a:schemeClr>
              </a:solidFill>
              <a:latin typeface="Helvetica" charset="0"/>
              <a:ea typeface="Helvetica" charset="0"/>
              <a:cs typeface="Helvetica" charset="0"/>
            </a:endParaRPr>
          </a:p>
        </p:txBody>
      </p:sp>
      <p:sp>
        <p:nvSpPr>
          <p:cNvPr id="11" name="Rectángulo 10"/>
          <p:cNvSpPr/>
          <p:nvPr/>
        </p:nvSpPr>
        <p:spPr>
          <a:xfrm>
            <a:off x="406521" y="1738736"/>
            <a:ext cx="2764001" cy="707886"/>
          </a:xfrm>
          <a:prstGeom prst="rect">
            <a:avLst/>
          </a:prstGeom>
        </p:spPr>
        <p:txBody>
          <a:bodyPr wrap="square">
            <a:spAutoFit/>
          </a:bodyPr>
          <a:lstStyle/>
          <a:p>
            <a:r>
              <a:rPr lang="es-ES" sz="4000" b="1" dirty="0">
                <a:solidFill>
                  <a:srgbClr val="1B9995"/>
                </a:solidFill>
                <a:latin typeface="Helvetica" charset="0"/>
                <a:ea typeface="Helvetica" charset="0"/>
                <a:cs typeface="Helvetica" charset="0"/>
              </a:rPr>
              <a:t>Definición</a:t>
            </a:r>
            <a:endParaRPr lang="es-ES" sz="4000" b="1" dirty="0">
              <a:solidFill>
                <a:srgbClr val="1B9995"/>
              </a:solidFill>
              <a:effectLst/>
              <a:latin typeface="Helvetica" charset="0"/>
              <a:ea typeface="Helvetica" charset="0"/>
              <a:cs typeface="Helvetica" charset="0"/>
            </a:endParaRPr>
          </a:p>
        </p:txBody>
      </p:sp>
      <p:sp>
        <p:nvSpPr>
          <p:cNvPr id="14" name="Rectángulo 13"/>
          <p:cNvSpPr/>
          <p:nvPr/>
        </p:nvSpPr>
        <p:spPr>
          <a:xfrm>
            <a:off x="0" y="3500202"/>
            <a:ext cx="3069981" cy="7786747"/>
          </a:xfrm>
          <a:prstGeom prst="rect">
            <a:avLst/>
          </a:prstGeom>
        </p:spPr>
        <p:txBody>
          <a:bodyPr wrap="square">
            <a:spAutoFit/>
          </a:bodyPr>
          <a:lstStyle/>
          <a:p>
            <a:r>
              <a:rPr lang="es-ES" sz="50000" b="1" dirty="0">
                <a:solidFill>
                  <a:srgbClr val="97CCC2"/>
                </a:solidFill>
                <a:effectLst/>
                <a:latin typeface="Helvetica" charset="0"/>
                <a:ea typeface="Helvetica" charset="0"/>
                <a:cs typeface="Helvetica" charset="0"/>
              </a:rPr>
              <a:t>“</a:t>
            </a:r>
          </a:p>
        </p:txBody>
      </p:sp>
    </p:spTree>
    <p:extLst>
      <p:ext uri="{BB962C8B-B14F-4D97-AF65-F5344CB8AC3E}">
        <p14:creationId xmlns:p14="http://schemas.microsoft.com/office/powerpoint/2010/main" val="3200175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2</a:t>
            </a:r>
          </a:p>
        </p:txBody>
      </p:sp>
      <p:sp>
        <p:nvSpPr>
          <p:cNvPr id="6" name="Rectángulo 5"/>
          <p:cNvSpPr/>
          <p:nvPr/>
        </p:nvSpPr>
        <p:spPr>
          <a:xfrm>
            <a:off x="752922" y="112865"/>
            <a:ext cx="3544560" cy="923330"/>
          </a:xfrm>
          <a:prstGeom prst="rect">
            <a:avLst/>
          </a:prstGeom>
        </p:spPr>
        <p:txBody>
          <a:bodyPr wrap="none">
            <a:spAutoFit/>
          </a:bodyPr>
          <a:lstStyle/>
          <a:p>
            <a:r>
              <a:rPr lang="es-ES" dirty="0">
                <a:solidFill>
                  <a:srgbClr val="8CBFB5"/>
                </a:solidFill>
                <a:latin typeface="Helvetica" charset="0"/>
                <a:ea typeface="Helvetica" charset="0"/>
                <a:cs typeface="Helvetica" charset="0"/>
              </a:rPr>
              <a:t>DEFINICIÓN, EPIDEMIOLOGÍA,</a:t>
            </a:r>
          </a:p>
          <a:p>
            <a:r>
              <a:rPr lang="es-ES" dirty="0">
                <a:solidFill>
                  <a:srgbClr val="8CBFB5"/>
                </a:solidFill>
                <a:latin typeface="Helvetica" charset="0"/>
                <a:ea typeface="Helvetica" charset="0"/>
                <a:cs typeface="Helvetica" charset="0"/>
              </a:rPr>
              <a:t>FACTORES DE RIESGO </a:t>
            </a:r>
          </a:p>
          <a:p>
            <a:r>
              <a:rPr lang="es-ES" dirty="0">
                <a:solidFill>
                  <a:srgbClr val="8CBFB5"/>
                </a:solidFill>
                <a:latin typeface="Helvetica" charset="0"/>
                <a:ea typeface="Helvetica" charset="0"/>
                <a:cs typeface="Helvetica" charset="0"/>
              </a:rPr>
              <a:t>Y PATOGENIA</a:t>
            </a:r>
          </a:p>
        </p:txBody>
      </p:sp>
      <p:sp>
        <p:nvSpPr>
          <p:cNvPr id="9" name="2 Marcador de contenido"/>
          <p:cNvSpPr>
            <a:spLocks noGrp="1"/>
          </p:cNvSpPr>
          <p:nvPr>
            <p:ph idx="1"/>
          </p:nvPr>
        </p:nvSpPr>
        <p:spPr>
          <a:xfrm>
            <a:off x="6457950" y="4013617"/>
            <a:ext cx="5219700" cy="3728598"/>
          </a:xfrm>
        </p:spPr>
        <p:txBody>
          <a:bodyPr>
            <a:normAutofit/>
          </a:bodyPr>
          <a:lstStyle/>
          <a:p>
            <a:pPr marL="0" indent="0" algn="ctr">
              <a:buNone/>
            </a:pPr>
            <a:r>
              <a:rPr lang="es-ES" sz="1800" b="1" dirty="0">
                <a:solidFill>
                  <a:srgbClr val="1B9995"/>
                </a:solidFill>
                <a:latin typeface="Helvetica" charset="0"/>
                <a:ea typeface="Helvetica" charset="0"/>
                <a:cs typeface="Helvetica" charset="0"/>
              </a:rPr>
              <a:t>Va</a:t>
            </a:r>
            <a:r>
              <a:rPr lang="es-UY" sz="1800" b="1" dirty="0">
                <a:solidFill>
                  <a:srgbClr val="1B9995"/>
                </a:solidFill>
                <a:latin typeface="Helvetica" charset="0"/>
                <a:ea typeface="Helvetica" charset="0"/>
                <a:cs typeface="Helvetica" charset="0"/>
              </a:rPr>
              <a:t>riabilidad en la prevalencia</a:t>
            </a:r>
          </a:p>
          <a:p>
            <a:pPr marL="0" indent="0" algn="ctr">
              <a:buNone/>
            </a:pPr>
            <a:r>
              <a:rPr lang="es-UY" sz="1800" dirty="0">
                <a:solidFill>
                  <a:srgbClr val="1B9995"/>
                </a:solidFill>
                <a:latin typeface="Helvetica" charset="0"/>
                <a:ea typeface="Helvetica" charset="0"/>
                <a:cs typeface="Helvetica" charset="0"/>
              </a:rPr>
              <a:t>Un análisis sobre los datos de estudios poblacionales nacionales e internacionales de prevalencia de EPOC (44 centros, 27 países) mostró que, a pesar de la variabilidad en la prevalencia, el bajo uso de la espirometría y el subdiagnóstico son universalmente altos.</a:t>
            </a:r>
            <a:endParaRPr lang="es-CL" sz="1800" dirty="0">
              <a:solidFill>
                <a:srgbClr val="1B9995"/>
              </a:solidFill>
              <a:latin typeface="Helvetica" charset="0"/>
              <a:ea typeface="Helvetica" charset="0"/>
              <a:cs typeface="Helvetica" charset="0"/>
            </a:endParaRPr>
          </a:p>
        </p:txBody>
      </p:sp>
      <p:sp>
        <p:nvSpPr>
          <p:cNvPr id="2" name="Rectángulo 1"/>
          <p:cNvSpPr/>
          <p:nvPr/>
        </p:nvSpPr>
        <p:spPr>
          <a:xfrm>
            <a:off x="162981" y="1979728"/>
            <a:ext cx="3679886" cy="1169551"/>
          </a:xfrm>
          <a:prstGeom prst="rect">
            <a:avLst/>
          </a:prstGeom>
        </p:spPr>
        <p:txBody>
          <a:bodyPr wrap="square">
            <a:spAutoFit/>
          </a:bodyPr>
          <a:lstStyle/>
          <a:p>
            <a:pPr algn="ctr"/>
            <a:r>
              <a:rPr lang="es-ES" dirty="0">
                <a:solidFill>
                  <a:srgbClr val="1B9995"/>
                </a:solidFill>
                <a:latin typeface="Helvetica" charset="0"/>
                <a:ea typeface="Helvetica" charset="0"/>
                <a:cs typeface="Helvetica" charset="0"/>
              </a:rPr>
              <a:t>Causa mayor de </a:t>
            </a:r>
            <a:r>
              <a:rPr lang="es-ES" b="1" dirty="0">
                <a:solidFill>
                  <a:srgbClr val="1B9995"/>
                </a:solidFill>
                <a:latin typeface="Helvetica" charset="0"/>
                <a:ea typeface="Helvetica" charset="0"/>
                <a:cs typeface="Helvetica" charset="0"/>
              </a:rPr>
              <a:t>morbilidad y mortalidad, aumento sostenido</a:t>
            </a:r>
          </a:p>
          <a:p>
            <a:pPr algn="ctr"/>
            <a:r>
              <a:rPr lang="es-ES" b="1" dirty="0">
                <a:solidFill>
                  <a:srgbClr val="1B9995"/>
                </a:solidFill>
                <a:latin typeface="Helvetica" charset="0"/>
                <a:ea typeface="Helvetica" charset="0"/>
                <a:cs typeface="Helvetica" charset="0"/>
              </a:rPr>
              <a:t> </a:t>
            </a:r>
            <a:r>
              <a:rPr lang="es-ES" sz="1600" dirty="0">
                <a:solidFill>
                  <a:srgbClr val="1B9995"/>
                </a:solidFill>
                <a:latin typeface="Helvetica" charset="0"/>
                <a:ea typeface="Helvetica" charset="0"/>
                <a:cs typeface="Helvetica" charset="0"/>
              </a:rPr>
              <a:t>(Corresponde a la 3</a:t>
            </a:r>
            <a:r>
              <a:rPr lang="es-ES" sz="1600" baseline="30000" dirty="0">
                <a:solidFill>
                  <a:srgbClr val="1B9995"/>
                </a:solidFill>
                <a:latin typeface="Helvetica" charset="0"/>
                <a:ea typeface="Helvetica" charset="0"/>
                <a:cs typeface="Helvetica" charset="0"/>
              </a:rPr>
              <a:t>ra</a:t>
            </a:r>
            <a:r>
              <a:rPr lang="es-ES" sz="1600" dirty="0">
                <a:solidFill>
                  <a:srgbClr val="1B9995"/>
                </a:solidFill>
                <a:latin typeface="Helvetica" charset="0"/>
                <a:ea typeface="Helvetica" charset="0"/>
                <a:cs typeface="Helvetica" charset="0"/>
              </a:rPr>
              <a:t> causa de muerte a nivel mundial)</a:t>
            </a:r>
          </a:p>
        </p:txBody>
      </p:sp>
      <p:sp>
        <p:nvSpPr>
          <p:cNvPr id="3" name="Rectángulo 2"/>
          <p:cNvSpPr/>
          <p:nvPr/>
        </p:nvSpPr>
        <p:spPr>
          <a:xfrm>
            <a:off x="4014317" y="2222151"/>
            <a:ext cx="1990278" cy="646331"/>
          </a:xfrm>
          <a:prstGeom prst="rect">
            <a:avLst/>
          </a:prstGeom>
        </p:spPr>
        <p:txBody>
          <a:bodyPr wrap="square">
            <a:spAutoFit/>
          </a:bodyPr>
          <a:lstStyle/>
          <a:p>
            <a:pPr algn="ctr"/>
            <a:r>
              <a:rPr lang="es-ES" dirty="0">
                <a:solidFill>
                  <a:srgbClr val="F2833E"/>
                </a:solidFill>
                <a:latin typeface="Helvetica" charset="0"/>
                <a:ea typeface="Helvetica" charset="0"/>
                <a:cs typeface="Helvetica" charset="0"/>
              </a:rPr>
              <a:t>Impacto </a:t>
            </a:r>
            <a:r>
              <a:rPr lang="es-ES" b="1" dirty="0">
                <a:solidFill>
                  <a:srgbClr val="F2833E"/>
                </a:solidFill>
                <a:latin typeface="Helvetica" charset="0"/>
                <a:ea typeface="Helvetica" charset="0"/>
                <a:cs typeface="Helvetica" charset="0"/>
              </a:rPr>
              <a:t>socioeconómico </a:t>
            </a:r>
          </a:p>
        </p:txBody>
      </p:sp>
      <p:sp>
        <p:nvSpPr>
          <p:cNvPr id="7" name="Rectángulo 6"/>
          <p:cNvSpPr/>
          <p:nvPr/>
        </p:nvSpPr>
        <p:spPr>
          <a:xfrm>
            <a:off x="6139514" y="2222150"/>
            <a:ext cx="1883790" cy="646331"/>
          </a:xfrm>
          <a:prstGeom prst="rect">
            <a:avLst/>
          </a:prstGeom>
        </p:spPr>
        <p:txBody>
          <a:bodyPr wrap="square">
            <a:spAutoFit/>
          </a:bodyPr>
          <a:lstStyle/>
          <a:p>
            <a:pPr algn="ctr"/>
            <a:r>
              <a:rPr lang="es-ES" dirty="0">
                <a:solidFill>
                  <a:srgbClr val="005B6D"/>
                </a:solidFill>
                <a:latin typeface="Helvetica" charset="0"/>
                <a:ea typeface="Helvetica" charset="0"/>
                <a:cs typeface="Helvetica" charset="0"/>
              </a:rPr>
              <a:t>Problema de </a:t>
            </a:r>
            <a:r>
              <a:rPr lang="es-ES" b="1" dirty="0">
                <a:solidFill>
                  <a:srgbClr val="005B6D"/>
                </a:solidFill>
                <a:latin typeface="Helvetica" charset="0"/>
                <a:ea typeface="Helvetica" charset="0"/>
                <a:cs typeface="Helvetica" charset="0"/>
              </a:rPr>
              <a:t>salud pública </a:t>
            </a:r>
          </a:p>
        </p:txBody>
      </p:sp>
      <p:sp>
        <p:nvSpPr>
          <p:cNvPr id="8" name="Rectángulo 7"/>
          <p:cNvSpPr/>
          <p:nvPr/>
        </p:nvSpPr>
        <p:spPr>
          <a:xfrm>
            <a:off x="8282192" y="2199766"/>
            <a:ext cx="2980558" cy="646331"/>
          </a:xfrm>
          <a:prstGeom prst="rect">
            <a:avLst/>
          </a:prstGeom>
        </p:spPr>
        <p:txBody>
          <a:bodyPr wrap="square">
            <a:spAutoFit/>
          </a:bodyPr>
          <a:lstStyle/>
          <a:p>
            <a:pPr algn="ctr"/>
            <a:r>
              <a:rPr lang="es-ES" dirty="0">
                <a:solidFill>
                  <a:srgbClr val="1B9995"/>
                </a:solidFill>
                <a:latin typeface="Helvetica" charset="0"/>
                <a:ea typeface="Helvetica" charset="0"/>
                <a:cs typeface="Helvetica" charset="0"/>
              </a:rPr>
              <a:t>Tercera causa de </a:t>
            </a:r>
            <a:r>
              <a:rPr lang="es-ES" b="1" dirty="0">
                <a:solidFill>
                  <a:srgbClr val="1B9995"/>
                </a:solidFill>
                <a:latin typeface="Helvetica" charset="0"/>
                <a:ea typeface="Helvetica" charset="0"/>
                <a:cs typeface="Helvetica" charset="0"/>
              </a:rPr>
              <a:t>muerte </a:t>
            </a:r>
            <a:r>
              <a:rPr lang="es-ES" dirty="0">
                <a:solidFill>
                  <a:srgbClr val="1B9995"/>
                </a:solidFill>
                <a:latin typeface="Helvetica" charset="0"/>
                <a:ea typeface="Helvetica" charset="0"/>
                <a:cs typeface="Helvetica" charset="0"/>
              </a:rPr>
              <a:t>a nivel mundial</a:t>
            </a:r>
          </a:p>
        </p:txBody>
      </p:sp>
      <p:sp>
        <p:nvSpPr>
          <p:cNvPr id="10" name="Rectángulo 9"/>
          <p:cNvSpPr/>
          <p:nvPr/>
        </p:nvSpPr>
        <p:spPr>
          <a:xfrm>
            <a:off x="419099" y="3975446"/>
            <a:ext cx="5124451" cy="2031325"/>
          </a:xfrm>
          <a:prstGeom prst="rect">
            <a:avLst/>
          </a:prstGeom>
        </p:spPr>
        <p:txBody>
          <a:bodyPr wrap="square">
            <a:spAutoFit/>
          </a:bodyPr>
          <a:lstStyle/>
          <a:p>
            <a:pPr algn="ctr"/>
            <a:r>
              <a:rPr lang="es-ES" b="1" dirty="0">
                <a:solidFill>
                  <a:srgbClr val="F2833E"/>
                </a:solidFill>
                <a:latin typeface="Helvetica" charset="0"/>
                <a:ea typeface="Helvetica" charset="0"/>
                <a:cs typeface="Helvetica" charset="0"/>
              </a:rPr>
              <a:t>EPOC </a:t>
            </a:r>
            <a:r>
              <a:rPr lang="es-ES" dirty="0">
                <a:solidFill>
                  <a:srgbClr val="F2833E"/>
                </a:solidFill>
                <a:latin typeface="Helvetica" charset="0"/>
                <a:ea typeface="Helvetica" charset="0"/>
                <a:cs typeface="Helvetica" charset="0"/>
              </a:rPr>
              <a:t>es la única enfermedad crónica cuya morbimortalidad mantiene un incremento sostenido.</a:t>
            </a:r>
          </a:p>
          <a:p>
            <a:pPr algn="ctr"/>
            <a:endParaRPr lang="es-ES" dirty="0">
              <a:solidFill>
                <a:srgbClr val="F2833E"/>
              </a:solidFill>
              <a:latin typeface="Helvetica" charset="0"/>
              <a:ea typeface="Helvetica" charset="0"/>
              <a:cs typeface="Helvetica" charset="0"/>
            </a:endParaRPr>
          </a:p>
          <a:p>
            <a:pPr algn="ctr"/>
            <a:r>
              <a:rPr lang="es-ES" dirty="0">
                <a:solidFill>
                  <a:srgbClr val="F2833E"/>
                </a:solidFill>
                <a:latin typeface="Helvetica" charset="0"/>
                <a:ea typeface="Helvetica" charset="0"/>
                <a:cs typeface="Helvetica" charset="0"/>
              </a:rPr>
              <a:t> Tasas de mortalidad han aumentado a un ritmo más lento o inclusive disminuido sobre todo en los hombres</a:t>
            </a:r>
          </a:p>
        </p:txBody>
      </p:sp>
      <p:sp>
        <p:nvSpPr>
          <p:cNvPr id="15" name="Rectángulo 14"/>
          <p:cNvSpPr/>
          <p:nvPr/>
        </p:nvSpPr>
        <p:spPr>
          <a:xfrm>
            <a:off x="162981" y="1846576"/>
            <a:ext cx="3779042" cy="1353824"/>
          </a:xfrm>
          <a:prstGeom prst="rect">
            <a:avLst/>
          </a:prstGeom>
          <a:noFill/>
          <a:ln w="28575">
            <a:solidFill>
              <a:srgbClr val="1B9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ángulo 15"/>
          <p:cNvSpPr/>
          <p:nvPr/>
        </p:nvSpPr>
        <p:spPr>
          <a:xfrm>
            <a:off x="4014317" y="1846576"/>
            <a:ext cx="1990278" cy="1353824"/>
          </a:xfrm>
          <a:prstGeom prst="rect">
            <a:avLst/>
          </a:prstGeom>
          <a:noFill/>
          <a:ln w="28575">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Rectángulo 16"/>
          <p:cNvSpPr/>
          <p:nvPr/>
        </p:nvSpPr>
        <p:spPr>
          <a:xfrm>
            <a:off x="6086270" y="1846576"/>
            <a:ext cx="1990278" cy="1353824"/>
          </a:xfrm>
          <a:prstGeom prst="rect">
            <a:avLst/>
          </a:prstGeom>
          <a:noFill/>
          <a:ln w="28575">
            <a:solidFill>
              <a:srgbClr val="005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005B6D"/>
              </a:solidFill>
            </a:endParaRPr>
          </a:p>
        </p:txBody>
      </p:sp>
      <p:sp>
        <p:nvSpPr>
          <p:cNvPr id="18" name="Rectángulo 17"/>
          <p:cNvSpPr/>
          <p:nvPr/>
        </p:nvSpPr>
        <p:spPr>
          <a:xfrm>
            <a:off x="8181467" y="1846576"/>
            <a:ext cx="3233683" cy="1353824"/>
          </a:xfrm>
          <a:prstGeom prst="rect">
            <a:avLst/>
          </a:prstGeom>
          <a:noFill/>
          <a:ln w="28575">
            <a:solidFill>
              <a:srgbClr val="1B9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Rectángulo 18"/>
          <p:cNvSpPr/>
          <p:nvPr/>
        </p:nvSpPr>
        <p:spPr>
          <a:xfrm>
            <a:off x="162981" y="3745849"/>
            <a:ext cx="5725991" cy="2464934"/>
          </a:xfrm>
          <a:prstGeom prst="rect">
            <a:avLst/>
          </a:prstGeom>
          <a:noFill/>
          <a:ln w="28575">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Rectángulo 19"/>
          <p:cNvSpPr/>
          <p:nvPr/>
        </p:nvSpPr>
        <p:spPr>
          <a:xfrm>
            <a:off x="6212723" y="3745849"/>
            <a:ext cx="5725991" cy="2464934"/>
          </a:xfrm>
          <a:prstGeom prst="rect">
            <a:avLst/>
          </a:prstGeom>
          <a:noFill/>
          <a:ln w="28575">
            <a:solidFill>
              <a:srgbClr val="1B9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84728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11" name="Rectángulo 10"/>
          <p:cNvSpPr/>
          <p:nvPr/>
        </p:nvSpPr>
        <p:spPr>
          <a:xfrm>
            <a:off x="406521" y="2237680"/>
            <a:ext cx="4675145" cy="1938992"/>
          </a:xfrm>
          <a:prstGeom prst="rect">
            <a:avLst/>
          </a:prstGeom>
        </p:spPr>
        <p:txBody>
          <a:bodyPr wrap="square">
            <a:spAutoFit/>
          </a:bodyPr>
          <a:lstStyle/>
          <a:p>
            <a:r>
              <a:rPr lang="es-ES" sz="4000" b="1">
                <a:solidFill>
                  <a:srgbClr val="1B9995"/>
                </a:solidFill>
                <a:latin typeface="Helvetica" charset="0"/>
                <a:ea typeface="Helvetica" charset="0"/>
                <a:cs typeface="Helvetica" charset="0"/>
              </a:rPr>
              <a:t>Prevalencia de la EPOC en Latinoamérica</a:t>
            </a:r>
            <a:endParaRPr lang="es-ES" sz="4000" b="1" dirty="0">
              <a:solidFill>
                <a:srgbClr val="1B9995"/>
              </a:solidFill>
              <a:effectLst/>
              <a:latin typeface="Helvetica" charset="0"/>
              <a:ea typeface="Helvetica" charset="0"/>
              <a:cs typeface="Helvetica" charset="0"/>
            </a:endParaRPr>
          </a:p>
        </p:txBody>
      </p:sp>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470" y="-716133"/>
            <a:ext cx="8334530" cy="7705189"/>
          </a:xfrm>
          <a:prstGeom prst="rect">
            <a:avLst/>
          </a:prstGeom>
        </p:spPr>
      </p:pic>
      <p:sp>
        <p:nvSpPr>
          <p:cNvPr id="7" name="Rectángulo 6"/>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2</a:t>
            </a:r>
          </a:p>
        </p:txBody>
      </p:sp>
      <p:sp>
        <p:nvSpPr>
          <p:cNvPr id="8" name="Rectángulo 7"/>
          <p:cNvSpPr/>
          <p:nvPr/>
        </p:nvSpPr>
        <p:spPr>
          <a:xfrm>
            <a:off x="752922" y="112865"/>
            <a:ext cx="3544560" cy="923330"/>
          </a:xfrm>
          <a:prstGeom prst="rect">
            <a:avLst/>
          </a:prstGeom>
        </p:spPr>
        <p:txBody>
          <a:bodyPr wrap="none">
            <a:spAutoFit/>
          </a:bodyPr>
          <a:lstStyle/>
          <a:p>
            <a:r>
              <a:rPr lang="es-ES" dirty="0">
                <a:solidFill>
                  <a:srgbClr val="8CBFB5"/>
                </a:solidFill>
                <a:latin typeface="Helvetica" charset="0"/>
                <a:ea typeface="Helvetica" charset="0"/>
                <a:cs typeface="Helvetica" charset="0"/>
              </a:rPr>
              <a:t>DEFINICIÓN, EPIDEMIOLOGÍA,</a:t>
            </a:r>
          </a:p>
          <a:p>
            <a:r>
              <a:rPr lang="es-ES" dirty="0">
                <a:solidFill>
                  <a:srgbClr val="8CBFB5"/>
                </a:solidFill>
                <a:latin typeface="Helvetica" charset="0"/>
                <a:ea typeface="Helvetica" charset="0"/>
                <a:cs typeface="Helvetica" charset="0"/>
              </a:rPr>
              <a:t>FACTORES DE RIESGO </a:t>
            </a:r>
          </a:p>
          <a:p>
            <a:r>
              <a:rPr lang="es-ES" dirty="0">
                <a:solidFill>
                  <a:srgbClr val="8CBFB5"/>
                </a:solidFill>
                <a:latin typeface="Helvetica" charset="0"/>
                <a:ea typeface="Helvetica" charset="0"/>
                <a:cs typeface="Helvetica" charset="0"/>
              </a:rPr>
              <a:t>Y PATOGENIA</a:t>
            </a:r>
          </a:p>
        </p:txBody>
      </p:sp>
    </p:spTree>
    <p:extLst>
      <p:ext uri="{BB962C8B-B14F-4D97-AF65-F5344CB8AC3E}">
        <p14:creationId xmlns:p14="http://schemas.microsoft.com/office/powerpoint/2010/main" val="1180513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2</a:t>
            </a:r>
          </a:p>
        </p:txBody>
      </p:sp>
      <p:sp>
        <p:nvSpPr>
          <p:cNvPr id="6" name="Rectángulo 5"/>
          <p:cNvSpPr/>
          <p:nvPr/>
        </p:nvSpPr>
        <p:spPr>
          <a:xfrm>
            <a:off x="752922" y="112865"/>
            <a:ext cx="3544560" cy="923330"/>
          </a:xfrm>
          <a:prstGeom prst="rect">
            <a:avLst/>
          </a:prstGeom>
        </p:spPr>
        <p:txBody>
          <a:bodyPr wrap="none">
            <a:spAutoFit/>
          </a:bodyPr>
          <a:lstStyle/>
          <a:p>
            <a:r>
              <a:rPr lang="es-ES" dirty="0">
                <a:solidFill>
                  <a:srgbClr val="8CBFB5"/>
                </a:solidFill>
                <a:latin typeface="Helvetica" charset="0"/>
                <a:ea typeface="Helvetica" charset="0"/>
                <a:cs typeface="Helvetica" charset="0"/>
              </a:rPr>
              <a:t>DEFINICIÓN, EPIDEMIOLOGÍA,</a:t>
            </a:r>
          </a:p>
          <a:p>
            <a:r>
              <a:rPr lang="es-ES" dirty="0">
                <a:solidFill>
                  <a:srgbClr val="8CBFB5"/>
                </a:solidFill>
                <a:latin typeface="Helvetica" charset="0"/>
                <a:ea typeface="Helvetica" charset="0"/>
                <a:cs typeface="Helvetica" charset="0"/>
              </a:rPr>
              <a:t>FACTORES DE RIESGO </a:t>
            </a:r>
          </a:p>
          <a:p>
            <a:r>
              <a:rPr lang="es-ES" dirty="0">
                <a:solidFill>
                  <a:srgbClr val="8CBFB5"/>
                </a:solidFill>
                <a:latin typeface="Helvetica" charset="0"/>
                <a:ea typeface="Helvetica" charset="0"/>
                <a:cs typeface="Helvetica" charset="0"/>
              </a:rPr>
              <a:t>Y PATOGENIA</a:t>
            </a:r>
          </a:p>
        </p:txBody>
      </p:sp>
      <p:sp>
        <p:nvSpPr>
          <p:cNvPr id="11" name="Rectángulo 10"/>
          <p:cNvSpPr/>
          <p:nvPr/>
        </p:nvSpPr>
        <p:spPr>
          <a:xfrm>
            <a:off x="406521" y="2237680"/>
            <a:ext cx="4675145" cy="1938992"/>
          </a:xfrm>
          <a:prstGeom prst="rect">
            <a:avLst/>
          </a:prstGeom>
        </p:spPr>
        <p:txBody>
          <a:bodyPr wrap="square">
            <a:spAutoFit/>
          </a:bodyPr>
          <a:lstStyle/>
          <a:p>
            <a:r>
              <a:rPr lang="es-ES" sz="4000" b="1" dirty="0">
                <a:solidFill>
                  <a:srgbClr val="1B9995"/>
                </a:solidFill>
                <a:latin typeface="Helvetica" charset="0"/>
                <a:ea typeface="Helvetica" charset="0"/>
                <a:cs typeface="Helvetica" charset="0"/>
              </a:rPr>
              <a:t>Prevalencia de la EPOC en Latinoamérica</a:t>
            </a:r>
            <a:endParaRPr lang="es-ES" sz="4000" b="1" dirty="0">
              <a:solidFill>
                <a:srgbClr val="1B9995"/>
              </a:solidFill>
              <a:effectLst/>
              <a:latin typeface="Helvetica" charset="0"/>
              <a:ea typeface="Helvetica" charset="0"/>
              <a:cs typeface="Helvetica" charset="0"/>
            </a:endParaRP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470" y="-716133"/>
            <a:ext cx="8334530" cy="7705189"/>
          </a:xfrm>
          <a:prstGeom prst="rect">
            <a:avLst/>
          </a:prstGeom>
        </p:spPr>
      </p:pic>
      <p:sp>
        <p:nvSpPr>
          <p:cNvPr id="2" name="Rectángulo 1"/>
          <p:cNvSpPr/>
          <p:nvPr/>
        </p:nvSpPr>
        <p:spPr>
          <a:xfrm>
            <a:off x="406521" y="4079948"/>
            <a:ext cx="3606679" cy="2308324"/>
          </a:xfrm>
          <a:prstGeom prst="rect">
            <a:avLst/>
          </a:prstGeom>
        </p:spPr>
        <p:txBody>
          <a:bodyPr wrap="square">
            <a:spAutoFit/>
          </a:bodyPr>
          <a:lstStyle/>
          <a:p>
            <a:pPr>
              <a:spcAft>
                <a:spcPts val="0"/>
              </a:spcAft>
            </a:pPr>
            <a:r>
              <a:rPr lang="es-ES_tradnl" dirty="0">
                <a:solidFill>
                  <a:srgbClr val="1B9995"/>
                </a:solidFill>
                <a:latin typeface="Helvetica" charset="0"/>
                <a:ea typeface="Helvetica" charset="0"/>
                <a:cs typeface="Helvetica" charset="0"/>
              </a:rPr>
              <a:t>El estudio de seguimiento de la cohorte PLATINO en tres de los cinco centros originales muestra que es posible llevar a cabo estudios longitudinales de base poblacional en Latinoamérica con altas tasas de seguimiento y </a:t>
            </a:r>
            <a:r>
              <a:rPr lang="es-ES_tradnl" dirty="0" err="1">
                <a:solidFill>
                  <a:srgbClr val="1B9995"/>
                </a:solidFill>
                <a:latin typeface="Helvetica" charset="0"/>
                <a:ea typeface="Helvetica" charset="0"/>
                <a:cs typeface="Helvetica" charset="0"/>
              </a:rPr>
              <a:t>espirometrías</a:t>
            </a:r>
            <a:r>
              <a:rPr lang="es-ES_tradnl" dirty="0">
                <a:solidFill>
                  <a:srgbClr val="1B9995"/>
                </a:solidFill>
                <a:latin typeface="Helvetica" charset="0"/>
                <a:ea typeface="Helvetica" charset="0"/>
                <a:cs typeface="Helvetica" charset="0"/>
              </a:rPr>
              <a:t> de calidad. </a:t>
            </a:r>
          </a:p>
        </p:txBody>
      </p:sp>
    </p:spTree>
    <p:extLst>
      <p:ext uri="{BB962C8B-B14F-4D97-AF65-F5344CB8AC3E}">
        <p14:creationId xmlns:p14="http://schemas.microsoft.com/office/powerpoint/2010/main" val="163995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rgbClr val="1B9995"/>
            </a:gs>
            <a:gs pos="100000">
              <a:srgbClr val="97CCC2"/>
            </a:gs>
          </a:gsLst>
          <a:lin ang="18900000" scaled="1"/>
          <a:tileRect/>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6670" y="1472838"/>
            <a:ext cx="3563156" cy="3651830"/>
          </a:xfrm>
          <a:prstGeom prst="rect">
            <a:avLst/>
          </a:prstGeom>
        </p:spPr>
      </p:pic>
      <p:sp>
        <p:nvSpPr>
          <p:cNvPr id="7" name="Rectángulo 6"/>
          <p:cNvSpPr/>
          <p:nvPr/>
        </p:nvSpPr>
        <p:spPr>
          <a:xfrm>
            <a:off x="4542081" y="2087786"/>
            <a:ext cx="6768199" cy="707886"/>
          </a:xfrm>
          <a:prstGeom prst="rect">
            <a:avLst/>
          </a:prstGeom>
        </p:spPr>
        <p:txBody>
          <a:bodyPr wrap="none">
            <a:spAutoFit/>
          </a:bodyPr>
          <a:lstStyle/>
          <a:p>
            <a:r>
              <a:rPr lang="es-ES" sz="3900" b="1" dirty="0">
                <a:solidFill>
                  <a:srgbClr val="97CCC2"/>
                </a:solidFill>
                <a:effectLst/>
                <a:latin typeface="Helvetica" charset="0"/>
                <a:ea typeface="Helvetica" charset="0"/>
                <a:cs typeface="Helvetica" charset="0"/>
              </a:rPr>
              <a:t>Actualización de GPC 2014</a:t>
            </a:r>
          </a:p>
        </p:txBody>
      </p:sp>
      <p:sp>
        <p:nvSpPr>
          <p:cNvPr id="8" name="Rectángulo 7"/>
          <p:cNvSpPr/>
          <p:nvPr/>
        </p:nvSpPr>
        <p:spPr>
          <a:xfrm>
            <a:off x="4542081" y="2652422"/>
            <a:ext cx="6442789" cy="646331"/>
          </a:xfrm>
          <a:prstGeom prst="rect">
            <a:avLst/>
          </a:prstGeom>
        </p:spPr>
        <p:txBody>
          <a:bodyPr wrap="none">
            <a:spAutoFit/>
          </a:bodyPr>
          <a:lstStyle/>
          <a:p>
            <a:r>
              <a:rPr lang="es-ES_tradnl" sz="3600" b="1" dirty="0">
                <a:solidFill>
                  <a:srgbClr val="97CCC2"/>
                </a:solidFill>
                <a:latin typeface="Helvetica" charset="0"/>
                <a:ea typeface="Helvetica" charset="0"/>
                <a:cs typeface="Helvetica" charset="0"/>
              </a:rPr>
              <a:t>dirigido a sumar evidencias </a:t>
            </a:r>
            <a:endParaRPr lang="es-ES_tradnl" sz="3600" b="1" dirty="0"/>
          </a:p>
        </p:txBody>
      </p:sp>
      <p:sp>
        <p:nvSpPr>
          <p:cNvPr id="9" name="Rectángulo 8"/>
          <p:cNvSpPr/>
          <p:nvPr/>
        </p:nvSpPr>
        <p:spPr>
          <a:xfrm>
            <a:off x="4542081" y="3360308"/>
            <a:ext cx="7008235" cy="1384995"/>
          </a:xfrm>
          <a:prstGeom prst="rect">
            <a:avLst/>
          </a:prstGeom>
        </p:spPr>
        <p:txBody>
          <a:bodyPr wrap="square">
            <a:spAutoFit/>
          </a:bodyPr>
          <a:lstStyle/>
          <a:p>
            <a:r>
              <a:rPr lang="es-ES_tradnl" sz="2800" dirty="0">
                <a:solidFill>
                  <a:srgbClr val="97CCC2"/>
                </a:solidFill>
                <a:latin typeface="Helvetica" charset="0"/>
                <a:ea typeface="Helvetica" charset="0"/>
                <a:cs typeface="Helvetica" charset="0"/>
              </a:rPr>
              <a:t>Se suman capítulos </a:t>
            </a:r>
          </a:p>
          <a:p>
            <a:pPr marL="457200" indent="-457200">
              <a:buFont typeface="Arial" panose="020B0604020202020204" pitchFamily="34" charset="0"/>
              <a:buChar char="•"/>
            </a:pPr>
            <a:r>
              <a:rPr lang="es-ES_tradnl" sz="2800" dirty="0">
                <a:solidFill>
                  <a:srgbClr val="97CCC2"/>
                </a:solidFill>
                <a:latin typeface="Helvetica" charset="0"/>
                <a:ea typeface="Helvetica" charset="0"/>
                <a:cs typeface="Helvetica" charset="0"/>
              </a:rPr>
              <a:t>Comorbilidades</a:t>
            </a:r>
          </a:p>
          <a:p>
            <a:pPr marL="457200" indent="-457200">
              <a:buFont typeface="Arial" panose="020B0604020202020204" pitchFamily="34" charset="0"/>
              <a:buChar char="•"/>
            </a:pPr>
            <a:r>
              <a:rPr lang="es-ES_tradnl" sz="2800" dirty="0">
                <a:solidFill>
                  <a:srgbClr val="97CCC2"/>
                </a:solidFill>
                <a:latin typeface="Helvetica" charset="0"/>
                <a:ea typeface="Helvetica" charset="0"/>
                <a:cs typeface="Helvetica" charset="0"/>
              </a:rPr>
              <a:t>Visión de los pacientes</a:t>
            </a:r>
          </a:p>
        </p:txBody>
      </p:sp>
    </p:spTree>
    <p:extLst>
      <p:ext uri="{BB962C8B-B14F-4D97-AF65-F5344CB8AC3E}">
        <p14:creationId xmlns:p14="http://schemas.microsoft.com/office/powerpoint/2010/main" val="439008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2</a:t>
            </a:r>
          </a:p>
        </p:txBody>
      </p:sp>
      <p:sp>
        <p:nvSpPr>
          <p:cNvPr id="6" name="Rectángulo 5"/>
          <p:cNvSpPr/>
          <p:nvPr/>
        </p:nvSpPr>
        <p:spPr>
          <a:xfrm>
            <a:off x="752922" y="112865"/>
            <a:ext cx="3544560" cy="923330"/>
          </a:xfrm>
          <a:prstGeom prst="rect">
            <a:avLst/>
          </a:prstGeom>
        </p:spPr>
        <p:txBody>
          <a:bodyPr wrap="none">
            <a:spAutoFit/>
          </a:bodyPr>
          <a:lstStyle/>
          <a:p>
            <a:r>
              <a:rPr lang="es-ES" dirty="0">
                <a:solidFill>
                  <a:srgbClr val="8CBFB5"/>
                </a:solidFill>
                <a:latin typeface="Helvetica" charset="0"/>
                <a:ea typeface="Helvetica" charset="0"/>
                <a:cs typeface="Helvetica" charset="0"/>
              </a:rPr>
              <a:t>DEFINICIÓN, EPIDEMIOLOGÍA,</a:t>
            </a:r>
          </a:p>
          <a:p>
            <a:r>
              <a:rPr lang="es-ES" dirty="0">
                <a:solidFill>
                  <a:srgbClr val="8CBFB5"/>
                </a:solidFill>
                <a:latin typeface="Helvetica" charset="0"/>
                <a:ea typeface="Helvetica" charset="0"/>
                <a:cs typeface="Helvetica" charset="0"/>
              </a:rPr>
              <a:t>FACTORES DE RIESGO </a:t>
            </a:r>
          </a:p>
          <a:p>
            <a:r>
              <a:rPr lang="es-ES" dirty="0">
                <a:solidFill>
                  <a:srgbClr val="8CBFB5"/>
                </a:solidFill>
                <a:latin typeface="Helvetica" charset="0"/>
                <a:ea typeface="Helvetica" charset="0"/>
                <a:cs typeface="Helvetica" charset="0"/>
              </a:rPr>
              <a:t>Y PATOGENIA</a:t>
            </a:r>
          </a:p>
        </p:txBody>
      </p:sp>
      <p:sp>
        <p:nvSpPr>
          <p:cNvPr id="12" name="Rectángulo 11"/>
          <p:cNvSpPr/>
          <p:nvPr/>
        </p:nvSpPr>
        <p:spPr>
          <a:xfrm>
            <a:off x="4044196" y="1862263"/>
            <a:ext cx="7894518" cy="3970318"/>
          </a:xfrm>
          <a:prstGeom prst="rect">
            <a:avLst/>
          </a:prstGeom>
        </p:spPr>
        <p:txBody>
          <a:bodyPr wrap="square">
            <a:spAutoFit/>
          </a:bodyPr>
          <a:lstStyle/>
          <a:p>
            <a:pPr lvl="0"/>
            <a:r>
              <a:rPr lang="es-ES" dirty="0">
                <a:solidFill>
                  <a:schemeClr val="tx1">
                    <a:lumMod val="65000"/>
                    <a:lumOff val="35000"/>
                  </a:schemeClr>
                </a:solidFill>
                <a:latin typeface="Helvetica" charset="0"/>
                <a:ea typeface="Helvetica" charset="0"/>
                <a:cs typeface="Helvetica" charset="0"/>
              </a:rPr>
              <a:t>Los principales factores de riesgo para la EPOC son el consumo de tabaco, la exposición ocupacional y al combustible de biomasa.</a:t>
            </a:r>
          </a:p>
          <a:p>
            <a:pPr lvl="0"/>
            <a:endParaRPr lang="es-ES" dirty="0">
              <a:solidFill>
                <a:schemeClr val="tx1">
                  <a:lumMod val="65000"/>
                  <a:lumOff val="35000"/>
                </a:schemeClr>
              </a:solidFill>
              <a:latin typeface="Helvetica" charset="0"/>
              <a:ea typeface="Helvetica" charset="0"/>
              <a:cs typeface="Helvetica" charset="0"/>
            </a:endParaRPr>
          </a:p>
          <a:p>
            <a:pPr lvl="0"/>
            <a:r>
              <a:rPr lang="es-ES" dirty="0">
                <a:solidFill>
                  <a:srgbClr val="1B9995"/>
                </a:solidFill>
                <a:latin typeface="Helvetica" charset="0"/>
                <a:ea typeface="Helvetica" charset="0"/>
                <a:cs typeface="Helvetica" charset="0"/>
              </a:rPr>
              <a:t>La prevalencia de la EPOC en mujeres está en aumento.</a:t>
            </a:r>
          </a:p>
          <a:p>
            <a:pPr lvl="0"/>
            <a:endParaRPr lang="es-ES" dirty="0">
              <a:solidFill>
                <a:schemeClr val="tx1">
                  <a:lumMod val="65000"/>
                  <a:lumOff val="35000"/>
                </a:schemeClr>
              </a:solidFill>
              <a:latin typeface="Helvetica" charset="0"/>
              <a:ea typeface="Helvetica" charset="0"/>
              <a:cs typeface="Helvetica" charset="0"/>
            </a:endParaRPr>
          </a:p>
          <a:p>
            <a:pPr lvl="0"/>
            <a:r>
              <a:rPr lang="es-ES" dirty="0">
                <a:solidFill>
                  <a:schemeClr val="tx1">
                    <a:lumMod val="65000"/>
                    <a:lumOff val="35000"/>
                  </a:schemeClr>
                </a:solidFill>
                <a:latin typeface="Helvetica" charset="0"/>
                <a:ea typeface="Helvetica" charset="0"/>
                <a:cs typeface="Helvetica" charset="0"/>
              </a:rPr>
              <a:t>La Tuberculosis Pulmonar es un factor de riesgo para la obstrucción al flujo de aire.</a:t>
            </a:r>
          </a:p>
          <a:p>
            <a:pPr lvl="0"/>
            <a:endParaRPr lang="es-ES" dirty="0">
              <a:solidFill>
                <a:schemeClr val="tx1">
                  <a:lumMod val="65000"/>
                  <a:lumOff val="35000"/>
                </a:schemeClr>
              </a:solidFill>
              <a:latin typeface="Helvetica" charset="0"/>
              <a:ea typeface="Helvetica" charset="0"/>
              <a:cs typeface="Helvetica" charset="0"/>
            </a:endParaRPr>
          </a:p>
          <a:p>
            <a:pPr lvl="0"/>
            <a:r>
              <a:rPr lang="es-ES" dirty="0">
                <a:solidFill>
                  <a:srgbClr val="1B9995"/>
                </a:solidFill>
                <a:latin typeface="Helvetica" charset="0"/>
                <a:ea typeface="Helvetica" charset="0"/>
                <a:cs typeface="Helvetica" charset="0"/>
              </a:rPr>
              <a:t>Existen diferentes factores genéticos en particular el déficit de AAT que probablemente influyan en la variación de la función pulmonar especialmente en sujetos no fumadores.</a:t>
            </a:r>
          </a:p>
          <a:p>
            <a:pPr lvl="0"/>
            <a:endParaRPr lang="es-ES" dirty="0">
              <a:solidFill>
                <a:schemeClr val="tx1">
                  <a:lumMod val="65000"/>
                  <a:lumOff val="35000"/>
                </a:schemeClr>
              </a:solidFill>
              <a:latin typeface="Helvetica" charset="0"/>
              <a:ea typeface="Helvetica" charset="0"/>
              <a:cs typeface="Helvetica" charset="0"/>
            </a:endParaRPr>
          </a:p>
          <a:p>
            <a:pPr lvl="0"/>
            <a:r>
              <a:rPr lang="es-ES" dirty="0">
                <a:solidFill>
                  <a:schemeClr val="tx1">
                    <a:lumMod val="65000"/>
                    <a:lumOff val="35000"/>
                  </a:schemeClr>
                </a:solidFill>
                <a:latin typeface="Helvetica" charset="0"/>
                <a:ea typeface="Helvetica" charset="0"/>
                <a:cs typeface="Helvetica" charset="0"/>
              </a:rPr>
              <a:t>Los datos sobre prevalencia en pacientes con VIH son escasos </a:t>
            </a:r>
          </a:p>
          <a:p>
            <a:pPr lvl="0"/>
            <a:r>
              <a:rPr lang="es-ES" dirty="0">
                <a:solidFill>
                  <a:schemeClr val="tx1">
                    <a:lumMod val="65000"/>
                    <a:lumOff val="35000"/>
                  </a:schemeClr>
                </a:solidFill>
                <a:latin typeface="Helvetica" charset="0"/>
                <a:ea typeface="Helvetica" charset="0"/>
                <a:cs typeface="Helvetica" charset="0"/>
              </a:rPr>
              <a:t> </a:t>
            </a:r>
            <a:endParaRPr lang="es-ES" b="1" dirty="0">
              <a:solidFill>
                <a:schemeClr val="tx1">
                  <a:lumMod val="65000"/>
                  <a:lumOff val="35000"/>
                </a:schemeClr>
              </a:solidFill>
              <a:latin typeface="Helvetica" charset="0"/>
              <a:ea typeface="Helvetica" charset="0"/>
              <a:cs typeface="Helvetica" charset="0"/>
            </a:endParaRPr>
          </a:p>
        </p:txBody>
      </p:sp>
      <p:sp>
        <p:nvSpPr>
          <p:cNvPr id="2" name="Elipse 1"/>
          <p:cNvSpPr/>
          <p:nvPr/>
        </p:nvSpPr>
        <p:spPr>
          <a:xfrm>
            <a:off x="3315801" y="2041963"/>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1B9995"/>
              </a:solidFill>
            </a:endParaRPr>
          </a:p>
        </p:txBody>
      </p:sp>
      <p:sp>
        <p:nvSpPr>
          <p:cNvPr id="15" name="Elipse 14"/>
          <p:cNvSpPr/>
          <p:nvPr/>
        </p:nvSpPr>
        <p:spPr>
          <a:xfrm>
            <a:off x="3315801" y="2697168"/>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1B9995"/>
              </a:solidFill>
            </a:endParaRPr>
          </a:p>
        </p:txBody>
      </p:sp>
      <p:sp>
        <p:nvSpPr>
          <p:cNvPr id="16" name="Elipse 15"/>
          <p:cNvSpPr/>
          <p:nvPr/>
        </p:nvSpPr>
        <p:spPr>
          <a:xfrm>
            <a:off x="3315801" y="3279969"/>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1B9995"/>
              </a:solidFill>
            </a:endParaRPr>
          </a:p>
        </p:txBody>
      </p:sp>
      <p:sp>
        <p:nvSpPr>
          <p:cNvPr id="17" name="Elipse 16"/>
          <p:cNvSpPr/>
          <p:nvPr/>
        </p:nvSpPr>
        <p:spPr>
          <a:xfrm>
            <a:off x="3315801" y="5055445"/>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1B9995"/>
              </a:solidFill>
            </a:endParaRPr>
          </a:p>
        </p:txBody>
      </p:sp>
      <p:sp>
        <p:nvSpPr>
          <p:cNvPr id="11" name="Elipse 10"/>
          <p:cNvSpPr/>
          <p:nvPr/>
        </p:nvSpPr>
        <p:spPr>
          <a:xfrm>
            <a:off x="3315801" y="4167707"/>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1B9995"/>
              </a:solidFill>
            </a:endParaRPr>
          </a:p>
        </p:txBody>
      </p:sp>
      <p:sp>
        <p:nvSpPr>
          <p:cNvPr id="14" name="Rectángulo 13"/>
          <p:cNvSpPr/>
          <p:nvPr/>
        </p:nvSpPr>
        <p:spPr>
          <a:xfrm>
            <a:off x="190060" y="1847243"/>
            <a:ext cx="4107422" cy="2554545"/>
          </a:xfrm>
          <a:prstGeom prst="rect">
            <a:avLst/>
          </a:prstGeom>
        </p:spPr>
        <p:txBody>
          <a:bodyPr wrap="square">
            <a:spAutoFit/>
          </a:bodyPr>
          <a:lstStyle/>
          <a:p>
            <a:r>
              <a:rPr lang="es-ES" sz="4000" b="1" dirty="0">
                <a:solidFill>
                  <a:srgbClr val="97CCC2"/>
                </a:solidFill>
                <a:latin typeface="Helvetica" charset="0"/>
                <a:ea typeface="Helvetica" charset="0"/>
                <a:cs typeface="Helvetica" charset="0"/>
              </a:rPr>
              <a:t>FACTORES </a:t>
            </a:r>
          </a:p>
          <a:p>
            <a:r>
              <a:rPr lang="es-ES" sz="4000" b="1" dirty="0">
                <a:solidFill>
                  <a:srgbClr val="97CCC2"/>
                </a:solidFill>
                <a:latin typeface="Helvetica" charset="0"/>
                <a:ea typeface="Helvetica" charset="0"/>
                <a:cs typeface="Helvetica" charset="0"/>
              </a:rPr>
              <a:t>DE RIESGO</a:t>
            </a:r>
          </a:p>
          <a:p>
            <a:r>
              <a:rPr lang="es-ES" sz="4000" b="1" dirty="0">
                <a:solidFill>
                  <a:srgbClr val="1B9995"/>
                </a:solidFill>
                <a:latin typeface="Helvetica" charset="0"/>
                <a:ea typeface="Helvetica" charset="0"/>
                <a:cs typeface="Helvetica" charset="0"/>
              </a:rPr>
              <a:t>Puntos </a:t>
            </a:r>
          </a:p>
          <a:p>
            <a:r>
              <a:rPr lang="es-ES" sz="4000" b="1" dirty="0">
                <a:solidFill>
                  <a:srgbClr val="1B9995"/>
                </a:solidFill>
                <a:latin typeface="Helvetica" charset="0"/>
                <a:ea typeface="Helvetica" charset="0"/>
                <a:cs typeface="Helvetica" charset="0"/>
              </a:rPr>
              <a:t>Clave</a:t>
            </a:r>
            <a:endParaRPr lang="es-ES" sz="4000" b="1" dirty="0">
              <a:solidFill>
                <a:srgbClr val="1B9995"/>
              </a:solidFill>
              <a:effectLst/>
              <a:latin typeface="Helvetica" charset="0"/>
              <a:ea typeface="Helvetica" charset="0"/>
              <a:cs typeface="Helvetica" charset="0"/>
            </a:endParaRPr>
          </a:p>
        </p:txBody>
      </p:sp>
    </p:spTree>
    <p:extLst>
      <p:ext uri="{BB962C8B-B14F-4D97-AF65-F5344CB8AC3E}">
        <p14:creationId xmlns:p14="http://schemas.microsoft.com/office/powerpoint/2010/main" val="116787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2</a:t>
            </a:r>
          </a:p>
        </p:txBody>
      </p:sp>
      <p:sp>
        <p:nvSpPr>
          <p:cNvPr id="6" name="Rectángulo 5"/>
          <p:cNvSpPr/>
          <p:nvPr/>
        </p:nvSpPr>
        <p:spPr>
          <a:xfrm>
            <a:off x="752922" y="112865"/>
            <a:ext cx="3544560" cy="923330"/>
          </a:xfrm>
          <a:prstGeom prst="rect">
            <a:avLst/>
          </a:prstGeom>
        </p:spPr>
        <p:txBody>
          <a:bodyPr wrap="none">
            <a:spAutoFit/>
          </a:bodyPr>
          <a:lstStyle/>
          <a:p>
            <a:r>
              <a:rPr lang="es-ES" dirty="0">
                <a:solidFill>
                  <a:srgbClr val="8CBFB5"/>
                </a:solidFill>
                <a:latin typeface="Helvetica" charset="0"/>
                <a:ea typeface="Helvetica" charset="0"/>
                <a:cs typeface="Helvetica" charset="0"/>
              </a:rPr>
              <a:t>DEFINICIÓN, EPIDEMIOLOGÍA,</a:t>
            </a:r>
          </a:p>
          <a:p>
            <a:r>
              <a:rPr lang="es-ES" dirty="0">
                <a:solidFill>
                  <a:srgbClr val="8CBFB5"/>
                </a:solidFill>
                <a:latin typeface="Helvetica" charset="0"/>
                <a:ea typeface="Helvetica" charset="0"/>
                <a:cs typeface="Helvetica" charset="0"/>
              </a:rPr>
              <a:t>FACTORES DE RIESGO </a:t>
            </a:r>
          </a:p>
          <a:p>
            <a:r>
              <a:rPr lang="es-ES" dirty="0">
                <a:solidFill>
                  <a:srgbClr val="8CBFB5"/>
                </a:solidFill>
                <a:latin typeface="Helvetica" charset="0"/>
                <a:ea typeface="Helvetica" charset="0"/>
                <a:cs typeface="Helvetica" charset="0"/>
              </a:rPr>
              <a:t>Y PATOGENIA</a:t>
            </a:r>
          </a:p>
        </p:txBody>
      </p:sp>
      <p:sp>
        <p:nvSpPr>
          <p:cNvPr id="9" name="Rectángulo 8"/>
          <p:cNvSpPr/>
          <p:nvPr/>
        </p:nvSpPr>
        <p:spPr>
          <a:xfrm>
            <a:off x="813043" y="2146752"/>
            <a:ext cx="7397514" cy="707886"/>
          </a:xfrm>
          <a:prstGeom prst="rect">
            <a:avLst/>
          </a:prstGeom>
        </p:spPr>
        <p:txBody>
          <a:bodyPr wrap="square">
            <a:spAutoFit/>
          </a:bodyPr>
          <a:lstStyle/>
          <a:p>
            <a:r>
              <a:rPr lang="es-ES" sz="4000" b="1" dirty="0">
                <a:solidFill>
                  <a:srgbClr val="1B9995"/>
                </a:solidFill>
                <a:latin typeface="Helvetica" charset="0"/>
                <a:ea typeface="Helvetica" charset="0"/>
                <a:cs typeface="Helvetica" charset="0"/>
              </a:rPr>
              <a:t>Consumo de Tabaco</a:t>
            </a:r>
            <a:endParaRPr lang="es-ES" sz="4000" b="1" dirty="0">
              <a:solidFill>
                <a:srgbClr val="1B9995"/>
              </a:solidFill>
              <a:effectLst/>
              <a:latin typeface="Helvetica" charset="0"/>
              <a:ea typeface="Helvetica" charset="0"/>
              <a:cs typeface="Helvetica" charset="0"/>
            </a:endParaRPr>
          </a:p>
        </p:txBody>
      </p:sp>
      <p:sp>
        <p:nvSpPr>
          <p:cNvPr id="12" name="Rectángulo 11"/>
          <p:cNvSpPr/>
          <p:nvPr/>
        </p:nvSpPr>
        <p:spPr>
          <a:xfrm>
            <a:off x="3277904" y="3529194"/>
            <a:ext cx="3220174" cy="2308324"/>
          </a:xfrm>
          <a:prstGeom prst="rect">
            <a:avLst/>
          </a:prstGeom>
        </p:spPr>
        <p:txBody>
          <a:bodyPr wrap="square">
            <a:spAutoFit/>
          </a:bodyPr>
          <a:lstStyle/>
          <a:p>
            <a:pPr lvl="0"/>
            <a:r>
              <a:rPr lang="es-ES" dirty="0">
                <a:solidFill>
                  <a:schemeClr val="tx1">
                    <a:lumMod val="65000"/>
                    <a:lumOff val="35000"/>
                  </a:schemeClr>
                </a:solidFill>
                <a:latin typeface="Helvetica" charset="0"/>
                <a:ea typeface="Helvetica" charset="0"/>
                <a:cs typeface="Helvetica" charset="0"/>
              </a:rPr>
              <a:t>El principal factor de riesgo para la EPOC es el consumo de tabaco. La prevalencia de consumo de tabaco es variable entre ciudades de la región 23,9% en San Pablo a 38,5% en Santiago de Chile, predominando en hombres.</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741" y="-301363"/>
            <a:ext cx="4689331" cy="4806034"/>
          </a:xfrm>
          <a:prstGeom prst="rect">
            <a:avLst/>
          </a:prstGeom>
        </p:spPr>
      </p:pic>
      <p:sp>
        <p:nvSpPr>
          <p:cNvPr id="14" name="Elipse 13"/>
          <p:cNvSpPr/>
          <p:nvPr/>
        </p:nvSpPr>
        <p:spPr>
          <a:xfrm>
            <a:off x="7846621" y="2210815"/>
            <a:ext cx="1287646" cy="128764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ángulo 17"/>
          <p:cNvSpPr/>
          <p:nvPr/>
        </p:nvSpPr>
        <p:spPr>
          <a:xfrm>
            <a:off x="7945658" y="2642884"/>
            <a:ext cx="1188609" cy="461665"/>
          </a:xfrm>
          <a:prstGeom prst="rect">
            <a:avLst/>
          </a:prstGeom>
        </p:spPr>
        <p:txBody>
          <a:bodyPr wrap="square">
            <a:spAutoFit/>
          </a:bodyPr>
          <a:lstStyle/>
          <a:p>
            <a:pPr lvl="0" algn="ctr"/>
            <a:r>
              <a:rPr lang="es-ES" sz="2400" b="1" dirty="0">
                <a:solidFill>
                  <a:schemeClr val="tx1">
                    <a:lumMod val="65000"/>
                    <a:lumOff val="35000"/>
                  </a:schemeClr>
                </a:solidFill>
                <a:latin typeface="Helvetica" charset="0"/>
                <a:ea typeface="Helvetica" charset="0"/>
                <a:cs typeface="Helvetica" charset="0"/>
              </a:rPr>
              <a:t>23,9%</a:t>
            </a:r>
          </a:p>
        </p:txBody>
      </p:sp>
      <p:sp>
        <p:nvSpPr>
          <p:cNvPr id="19" name="Rectángulo 18"/>
          <p:cNvSpPr/>
          <p:nvPr/>
        </p:nvSpPr>
        <p:spPr>
          <a:xfrm>
            <a:off x="7627241" y="3579491"/>
            <a:ext cx="1825442" cy="830997"/>
          </a:xfrm>
          <a:prstGeom prst="rect">
            <a:avLst/>
          </a:prstGeom>
        </p:spPr>
        <p:txBody>
          <a:bodyPr wrap="square">
            <a:spAutoFit/>
          </a:bodyPr>
          <a:lstStyle/>
          <a:p>
            <a:pPr lvl="0" algn="ctr"/>
            <a:r>
              <a:rPr lang="es-ES" sz="2400" dirty="0">
                <a:solidFill>
                  <a:schemeClr val="tx1">
                    <a:lumMod val="65000"/>
                    <a:lumOff val="35000"/>
                  </a:schemeClr>
                </a:solidFill>
                <a:latin typeface="Helvetica" charset="0"/>
                <a:ea typeface="Helvetica" charset="0"/>
                <a:cs typeface="Helvetica" charset="0"/>
              </a:rPr>
              <a:t>San Pablo  </a:t>
            </a:r>
            <a:r>
              <a:rPr lang="es-ES" sz="2400" b="1" dirty="0">
                <a:solidFill>
                  <a:schemeClr val="tx1">
                    <a:lumMod val="65000"/>
                    <a:lumOff val="35000"/>
                  </a:schemeClr>
                </a:solidFill>
                <a:latin typeface="Helvetica" charset="0"/>
                <a:ea typeface="Helvetica" charset="0"/>
                <a:cs typeface="Helvetica" charset="0"/>
              </a:rPr>
              <a:t>Brasil</a:t>
            </a:r>
          </a:p>
        </p:txBody>
      </p:sp>
      <p:sp>
        <p:nvSpPr>
          <p:cNvPr id="20" name="Elipse 19"/>
          <p:cNvSpPr/>
          <p:nvPr/>
        </p:nvSpPr>
        <p:spPr>
          <a:xfrm>
            <a:off x="9834131" y="2210815"/>
            <a:ext cx="1287646" cy="128764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ángulo 20"/>
          <p:cNvSpPr/>
          <p:nvPr/>
        </p:nvSpPr>
        <p:spPr>
          <a:xfrm>
            <a:off x="9933168" y="2642884"/>
            <a:ext cx="1188609" cy="461665"/>
          </a:xfrm>
          <a:prstGeom prst="rect">
            <a:avLst/>
          </a:prstGeom>
        </p:spPr>
        <p:txBody>
          <a:bodyPr wrap="square">
            <a:spAutoFit/>
          </a:bodyPr>
          <a:lstStyle/>
          <a:p>
            <a:pPr lvl="0" algn="ctr"/>
            <a:r>
              <a:rPr lang="es-ES" sz="2400" b="1" dirty="0">
                <a:solidFill>
                  <a:schemeClr val="tx1">
                    <a:lumMod val="65000"/>
                    <a:lumOff val="35000"/>
                  </a:schemeClr>
                </a:solidFill>
                <a:latin typeface="Helvetica" charset="0"/>
                <a:ea typeface="Helvetica" charset="0"/>
                <a:cs typeface="Helvetica" charset="0"/>
              </a:rPr>
              <a:t>38,5%</a:t>
            </a:r>
          </a:p>
        </p:txBody>
      </p:sp>
      <p:sp>
        <p:nvSpPr>
          <p:cNvPr id="22" name="Rectángulo 21"/>
          <p:cNvSpPr/>
          <p:nvPr/>
        </p:nvSpPr>
        <p:spPr>
          <a:xfrm>
            <a:off x="9614751" y="3579491"/>
            <a:ext cx="1825442" cy="830997"/>
          </a:xfrm>
          <a:prstGeom prst="rect">
            <a:avLst/>
          </a:prstGeom>
        </p:spPr>
        <p:txBody>
          <a:bodyPr wrap="square">
            <a:spAutoFit/>
          </a:bodyPr>
          <a:lstStyle/>
          <a:p>
            <a:pPr lvl="0" algn="ctr"/>
            <a:r>
              <a:rPr lang="es-ES" sz="2400" dirty="0">
                <a:solidFill>
                  <a:schemeClr val="tx1">
                    <a:lumMod val="65000"/>
                    <a:lumOff val="35000"/>
                  </a:schemeClr>
                </a:solidFill>
                <a:latin typeface="Helvetica" charset="0"/>
                <a:ea typeface="Helvetica" charset="0"/>
                <a:cs typeface="Helvetica" charset="0"/>
              </a:rPr>
              <a:t>Santiago</a:t>
            </a:r>
            <a:r>
              <a:rPr lang="es-ES" sz="2400" b="1" dirty="0">
                <a:solidFill>
                  <a:schemeClr val="tx1">
                    <a:lumMod val="65000"/>
                    <a:lumOff val="35000"/>
                  </a:schemeClr>
                </a:solidFill>
                <a:latin typeface="Helvetica" charset="0"/>
                <a:ea typeface="Helvetica" charset="0"/>
                <a:cs typeface="Helvetica" charset="0"/>
              </a:rPr>
              <a:t> Chile</a:t>
            </a:r>
          </a:p>
        </p:txBody>
      </p:sp>
    </p:spTree>
    <p:extLst>
      <p:ext uri="{BB962C8B-B14F-4D97-AF65-F5344CB8AC3E}">
        <p14:creationId xmlns:p14="http://schemas.microsoft.com/office/powerpoint/2010/main" val="852686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2</a:t>
            </a:r>
          </a:p>
        </p:txBody>
      </p:sp>
      <p:sp>
        <p:nvSpPr>
          <p:cNvPr id="6" name="Rectángulo 5"/>
          <p:cNvSpPr/>
          <p:nvPr/>
        </p:nvSpPr>
        <p:spPr>
          <a:xfrm>
            <a:off x="752922" y="112865"/>
            <a:ext cx="3544560" cy="923330"/>
          </a:xfrm>
          <a:prstGeom prst="rect">
            <a:avLst/>
          </a:prstGeom>
        </p:spPr>
        <p:txBody>
          <a:bodyPr wrap="none">
            <a:spAutoFit/>
          </a:bodyPr>
          <a:lstStyle/>
          <a:p>
            <a:r>
              <a:rPr lang="es-ES" dirty="0">
                <a:solidFill>
                  <a:srgbClr val="8CBFB5"/>
                </a:solidFill>
                <a:latin typeface="Helvetica" charset="0"/>
                <a:ea typeface="Helvetica" charset="0"/>
                <a:cs typeface="Helvetica" charset="0"/>
              </a:rPr>
              <a:t>DEFINICIÓN, EPIDEMIOLOGÍA,</a:t>
            </a:r>
          </a:p>
          <a:p>
            <a:r>
              <a:rPr lang="es-ES" dirty="0">
                <a:solidFill>
                  <a:srgbClr val="8CBFB5"/>
                </a:solidFill>
                <a:latin typeface="Helvetica" charset="0"/>
                <a:ea typeface="Helvetica" charset="0"/>
                <a:cs typeface="Helvetica" charset="0"/>
              </a:rPr>
              <a:t>FACTORES DE RIESGO </a:t>
            </a:r>
          </a:p>
          <a:p>
            <a:r>
              <a:rPr lang="es-ES" dirty="0">
                <a:solidFill>
                  <a:srgbClr val="8CBFB5"/>
                </a:solidFill>
                <a:latin typeface="Helvetica" charset="0"/>
                <a:ea typeface="Helvetica" charset="0"/>
                <a:cs typeface="Helvetica" charset="0"/>
              </a:rPr>
              <a:t>Y PATOGENIA</a:t>
            </a:r>
          </a:p>
        </p:txBody>
      </p:sp>
      <p:sp>
        <p:nvSpPr>
          <p:cNvPr id="9" name="Rectángulo 8"/>
          <p:cNvSpPr/>
          <p:nvPr/>
        </p:nvSpPr>
        <p:spPr>
          <a:xfrm>
            <a:off x="813043" y="2146752"/>
            <a:ext cx="7397514" cy="707886"/>
          </a:xfrm>
          <a:prstGeom prst="rect">
            <a:avLst/>
          </a:prstGeom>
        </p:spPr>
        <p:txBody>
          <a:bodyPr wrap="square">
            <a:spAutoFit/>
          </a:bodyPr>
          <a:lstStyle/>
          <a:p>
            <a:r>
              <a:rPr lang="es-ES" sz="4000" b="1" dirty="0">
                <a:solidFill>
                  <a:srgbClr val="1B9995"/>
                </a:solidFill>
                <a:latin typeface="Helvetica" charset="0"/>
                <a:ea typeface="Helvetica" charset="0"/>
                <a:cs typeface="Helvetica" charset="0"/>
              </a:rPr>
              <a:t>Tabaquismo PASIVO</a:t>
            </a:r>
            <a:endParaRPr lang="es-ES" sz="4000" b="1" dirty="0">
              <a:solidFill>
                <a:srgbClr val="1B9995"/>
              </a:solidFill>
              <a:effectLst/>
              <a:latin typeface="Helvetica" charset="0"/>
              <a:ea typeface="Helvetica" charset="0"/>
              <a:cs typeface="Helvetica" charset="0"/>
            </a:endParaRPr>
          </a:p>
        </p:txBody>
      </p:sp>
      <p:sp>
        <p:nvSpPr>
          <p:cNvPr id="12" name="Rectángulo 11"/>
          <p:cNvSpPr/>
          <p:nvPr/>
        </p:nvSpPr>
        <p:spPr>
          <a:xfrm>
            <a:off x="264302" y="3703319"/>
            <a:ext cx="6474265" cy="1631216"/>
          </a:xfrm>
          <a:prstGeom prst="rect">
            <a:avLst/>
          </a:prstGeom>
        </p:spPr>
        <p:txBody>
          <a:bodyPr wrap="square">
            <a:spAutoFit/>
          </a:bodyPr>
          <a:lstStyle/>
          <a:p>
            <a:pPr lvl="0"/>
            <a:r>
              <a:rPr lang="es-ES" sz="2000" dirty="0">
                <a:solidFill>
                  <a:schemeClr val="tx1">
                    <a:lumMod val="65000"/>
                    <a:lumOff val="35000"/>
                  </a:schemeClr>
                </a:solidFill>
                <a:latin typeface="Helvetica" charset="0"/>
                <a:ea typeface="Helvetica" charset="0"/>
                <a:cs typeface="Helvetica" charset="0"/>
              </a:rPr>
              <a:t>La exposición pasiva al humo del tabaco está asociada con mayor riesgo de EPOC. Los resultados de un estudio transversal indican que la exposición por más de 20 horas semanales aumenta en 1,18 veces la posibilidad de riesgo de EPOC (IC95%: 1,0-1,4)</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741" y="-301363"/>
            <a:ext cx="4689331" cy="4806034"/>
          </a:xfrm>
          <a:prstGeom prst="rect">
            <a:avLst/>
          </a:prstGeom>
        </p:spPr>
      </p:pic>
      <p:grpSp>
        <p:nvGrpSpPr>
          <p:cNvPr id="13" name="Agrupar 12"/>
          <p:cNvGrpSpPr/>
          <p:nvPr/>
        </p:nvGrpSpPr>
        <p:grpSpPr>
          <a:xfrm>
            <a:off x="8722512" y="2937717"/>
            <a:ext cx="3216202" cy="3216202"/>
            <a:chOff x="8926740" y="3141945"/>
            <a:chExt cx="3011973" cy="3011973"/>
          </a:xfrm>
        </p:grpSpPr>
        <p:sp>
          <p:nvSpPr>
            <p:cNvPr id="17" name="Elipse 16"/>
            <p:cNvSpPr/>
            <p:nvPr/>
          </p:nvSpPr>
          <p:spPr>
            <a:xfrm>
              <a:off x="8926740" y="3141945"/>
              <a:ext cx="3011973" cy="3011973"/>
            </a:xfrm>
            <a:prstGeom prst="ellipse">
              <a:avLst/>
            </a:prstGeom>
            <a:noFill/>
            <a:ln w="60325">
              <a:gradFill flip="none" rotWithShape="1">
                <a:gsLst>
                  <a:gs pos="0">
                    <a:srgbClr val="97CCC2"/>
                  </a:gs>
                  <a:gs pos="100000">
                    <a:schemeClr val="tx1">
                      <a:lumMod val="65000"/>
                      <a:lumOff val="35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ángulo 6"/>
            <p:cNvSpPr/>
            <p:nvPr/>
          </p:nvSpPr>
          <p:spPr>
            <a:xfrm>
              <a:off x="9012258" y="3790751"/>
              <a:ext cx="2840935" cy="2308324"/>
            </a:xfrm>
            <a:prstGeom prst="rect">
              <a:avLst/>
            </a:prstGeom>
          </p:spPr>
          <p:txBody>
            <a:bodyPr wrap="square">
              <a:spAutoFit/>
            </a:bodyPr>
            <a:lstStyle/>
            <a:p>
              <a:pPr algn="ctr"/>
              <a:r>
                <a:rPr lang="es-ES" dirty="0">
                  <a:latin typeface="Helvetica" charset="0"/>
                  <a:ea typeface="Helvetica" charset="0"/>
                  <a:cs typeface="Helvetica" charset="0"/>
                </a:rPr>
                <a:t>Exposición ocupacional</a:t>
              </a:r>
            </a:p>
            <a:p>
              <a:pPr algn="ctr"/>
              <a:r>
                <a:rPr lang="es-ES" dirty="0">
                  <a:latin typeface="Helvetica" charset="0"/>
                  <a:ea typeface="Helvetica" charset="0"/>
                  <a:cs typeface="Helvetica" charset="0"/>
                </a:rPr>
                <a:t> y desarrollo de EPOC</a:t>
              </a:r>
            </a:p>
            <a:p>
              <a:pPr algn="ctr"/>
              <a:endParaRPr lang="es-ES" dirty="0">
                <a:latin typeface="Helvetica" charset="0"/>
                <a:ea typeface="Helvetica" charset="0"/>
                <a:cs typeface="Helvetica" charset="0"/>
              </a:endParaRPr>
            </a:p>
            <a:p>
              <a:pPr algn="ctr"/>
              <a:r>
                <a:rPr lang="es-ES" b="1" dirty="0">
                  <a:latin typeface="Helvetica" charset="0"/>
                  <a:ea typeface="Helvetica" charset="0"/>
                  <a:cs typeface="Helvetica" charset="0"/>
                </a:rPr>
                <a:t>31% </a:t>
              </a:r>
              <a:r>
                <a:rPr lang="es-ES" dirty="0">
                  <a:latin typeface="Helvetica" charset="0"/>
                  <a:ea typeface="Helvetica" charset="0"/>
                  <a:cs typeface="Helvetica" charset="0"/>
                </a:rPr>
                <a:t>de los casos de EPOC en no fumadores sería atribuible a exposición laboral</a:t>
              </a:r>
              <a:endParaRPr lang="es-CL" dirty="0">
                <a:latin typeface="Helvetica" charset="0"/>
                <a:ea typeface="Helvetica" charset="0"/>
                <a:cs typeface="Helvetica" charset="0"/>
              </a:endParaRPr>
            </a:p>
            <a:p>
              <a:pPr algn="ctr"/>
              <a:endParaRPr lang="es-ES" dirty="0">
                <a:latin typeface="Helvetica" charset="0"/>
                <a:ea typeface="Helvetica" charset="0"/>
                <a:cs typeface="Helvetica" charset="0"/>
              </a:endParaRPr>
            </a:p>
          </p:txBody>
        </p:sp>
      </p:grpSp>
      <p:grpSp>
        <p:nvGrpSpPr>
          <p:cNvPr id="15" name="Agrupar 14"/>
          <p:cNvGrpSpPr/>
          <p:nvPr/>
        </p:nvGrpSpPr>
        <p:grpSpPr>
          <a:xfrm>
            <a:off x="6738567" y="-1"/>
            <a:ext cx="6067328" cy="3853221"/>
            <a:chOff x="6738567" y="-45679"/>
            <a:chExt cx="6067328" cy="3898900"/>
          </a:xfrm>
        </p:grpSpPr>
        <p:sp>
          <p:nvSpPr>
            <p:cNvPr id="2" name="Rectángulo 1"/>
            <p:cNvSpPr/>
            <p:nvPr/>
          </p:nvSpPr>
          <p:spPr>
            <a:xfrm>
              <a:off x="7151125" y="834458"/>
              <a:ext cx="2540590" cy="1754326"/>
            </a:xfrm>
            <a:prstGeom prst="rect">
              <a:avLst/>
            </a:prstGeom>
          </p:spPr>
          <p:txBody>
            <a:bodyPr wrap="square">
              <a:spAutoFit/>
            </a:bodyPr>
            <a:lstStyle/>
            <a:p>
              <a:pPr algn="ctr"/>
              <a:r>
                <a:rPr lang="es-ES" dirty="0">
                  <a:latin typeface="Helvetica" charset="0"/>
                  <a:ea typeface="Helvetica" charset="0"/>
                  <a:cs typeface="Helvetica" charset="0"/>
                </a:rPr>
                <a:t> Humo de biomasa &gt; </a:t>
              </a:r>
              <a:r>
                <a:rPr lang="es-ES" b="1" dirty="0">
                  <a:latin typeface="Helvetica" charset="0"/>
                  <a:ea typeface="Helvetica" charset="0"/>
                  <a:cs typeface="Helvetica" charset="0"/>
                </a:rPr>
                <a:t>100 </a:t>
              </a:r>
              <a:r>
                <a:rPr lang="es-ES" dirty="0">
                  <a:latin typeface="Helvetica" charset="0"/>
                  <a:ea typeface="Helvetica" charset="0"/>
                  <a:cs typeface="Helvetica" charset="0"/>
                </a:rPr>
                <a:t>horas/año </a:t>
              </a:r>
              <a:r>
                <a:rPr lang="es-ES" dirty="0">
                  <a:latin typeface="Helvetica" charset="0"/>
                  <a:ea typeface="Helvetica" charset="0"/>
                  <a:cs typeface="Helvetica" charset="0"/>
                  <a:sym typeface="Wingdings" panose="05000000000000000000" pitchFamily="2" charset="2"/>
                </a:rPr>
                <a:t> SÍNTOMAS</a:t>
              </a:r>
            </a:p>
            <a:p>
              <a:pPr algn="ctr"/>
              <a:r>
                <a:rPr lang="es-ES" b="1" dirty="0">
                  <a:latin typeface="Helvetica" charset="0"/>
                  <a:ea typeface="Helvetica" charset="0"/>
                  <a:cs typeface="Helvetica" charset="0"/>
                </a:rPr>
                <a:t>&gt;200 </a:t>
              </a:r>
              <a:r>
                <a:rPr lang="es-ES" dirty="0">
                  <a:latin typeface="Helvetica" charset="0"/>
                  <a:ea typeface="Helvetica" charset="0"/>
                  <a:cs typeface="Helvetica" charset="0"/>
                </a:rPr>
                <a:t>horas/año o </a:t>
              </a:r>
              <a:r>
                <a:rPr lang="es-ES" b="1" dirty="0">
                  <a:latin typeface="Helvetica" charset="0"/>
                  <a:ea typeface="Helvetica" charset="0"/>
                  <a:cs typeface="Helvetica" charset="0"/>
                </a:rPr>
                <a:t>&gt;10 </a:t>
              </a:r>
              <a:r>
                <a:rPr lang="es-ES" dirty="0">
                  <a:latin typeface="Helvetica" charset="0"/>
                  <a:ea typeface="Helvetica" charset="0"/>
                  <a:cs typeface="Helvetica" charset="0"/>
                </a:rPr>
                <a:t>años </a:t>
              </a:r>
              <a:r>
                <a:rPr lang="es-ES" dirty="0">
                  <a:latin typeface="Helvetica" charset="0"/>
                  <a:ea typeface="Helvetica" charset="0"/>
                  <a:cs typeface="Helvetica" charset="0"/>
                  <a:sym typeface="Wingdings" panose="05000000000000000000" pitchFamily="2" charset="2"/>
                </a:rPr>
                <a:t></a:t>
              </a:r>
              <a:r>
                <a:rPr lang="es-ES" dirty="0">
                  <a:latin typeface="Helvetica" charset="0"/>
                  <a:ea typeface="Helvetica" charset="0"/>
                  <a:cs typeface="Helvetica" charset="0"/>
                </a:rPr>
                <a:t> limitación al flujo de aire. </a:t>
              </a:r>
              <a:endParaRPr lang="es-CL" dirty="0">
                <a:latin typeface="Helvetica" charset="0"/>
                <a:ea typeface="Helvetica" charset="0"/>
                <a:cs typeface="Helvetica" charset="0"/>
              </a:endParaRPr>
            </a:p>
          </p:txBody>
        </p:sp>
        <p:sp>
          <p:nvSpPr>
            <p:cNvPr id="16" name="Elipse 15"/>
            <p:cNvSpPr/>
            <p:nvPr/>
          </p:nvSpPr>
          <p:spPr>
            <a:xfrm>
              <a:off x="6738567" y="112865"/>
              <a:ext cx="3245838" cy="3245838"/>
            </a:xfrm>
            <a:prstGeom prst="ellipse">
              <a:avLst/>
            </a:prstGeom>
            <a:noFill/>
            <a:ln w="60325">
              <a:gradFill flip="none" rotWithShape="1">
                <a:gsLst>
                  <a:gs pos="0">
                    <a:srgbClr val="97CCC2"/>
                  </a:gs>
                  <a:gs pos="100000">
                    <a:schemeClr val="tx1">
                      <a:lumMod val="65000"/>
                      <a:lumOff val="35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8542" y="-45679"/>
              <a:ext cx="4217353" cy="3898900"/>
            </a:xfrm>
            <a:prstGeom prst="rect">
              <a:avLst/>
            </a:prstGeom>
          </p:spPr>
        </p:pic>
      </p:grpSp>
    </p:spTree>
    <p:extLst>
      <p:ext uri="{BB962C8B-B14F-4D97-AF65-F5344CB8AC3E}">
        <p14:creationId xmlns:p14="http://schemas.microsoft.com/office/powerpoint/2010/main" val="159783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2</a:t>
            </a:r>
          </a:p>
        </p:txBody>
      </p:sp>
      <p:sp>
        <p:nvSpPr>
          <p:cNvPr id="6" name="Rectángulo 5"/>
          <p:cNvSpPr/>
          <p:nvPr/>
        </p:nvSpPr>
        <p:spPr>
          <a:xfrm>
            <a:off x="752922" y="112865"/>
            <a:ext cx="3544560" cy="923330"/>
          </a:xfrm>
          <a:prstGeom prst="rect">
            <a:avLst/>
          </a:prstGeom>
        </p:spPr>
        <p:txBody>
          <a:bodyPr wrap="none">
            <a:spAutoFit/>
          </a:bodyPr>
          <a:lstStyle/>
          <a:p>
            <a:r>
              <a:rPr lang="es-ES" dirty="0">
                <a:solidFill>
                  <a:srgbClr val="8CBFB5"/>
                </a:solidFill>
                <a:latin typeface="Helvetica" charset="0"/>
                <a:ea typeface="Helvetica" charset="0"/>
                <a:cs typeface="Helvetica" charset="0"/>
              </a:rPr>
              <a:t>DEFINICIÓN, EPIDEMIOLOGÍA,</a:t>
            </a:r>
          </a:p>
          <a:p>
            <a:r>
              <a:rPr lang="es-ES" dirty="0">
                <a:solidFill>
                  <a:srgbClr val="8CBFB5"/>
                </a:solidFill>
                <a:latin typeface="Helvetica" charset="0"/>
                <a:ea typeface="Helvetica" charset="0"/>
                <a:cs typeface="Helvetica" charset="0"/>
              </a:rPr>
              <a:t>FACTORES DE RIESGO </a:t>
            </a:r>
          </a:p>
          <a:p>
            <a:r>
              <a:rPr lang="es-ES" dirty="0">
                <a:solidFill>
                  <a:srgbClr val="8CBFB5"/>
                </a:solidFill>
                <a:latin typeface="Helvetica" charset="0"/>
                <a:ea typeface="Helvetica" charset="0"/>
                <a:cs typeface="Helvetica" charset="0"/>
              </a:rPr>
              <a:t>Y PATOGENIA</a:t>
            </a:r>
          </a:p>
        </p:txBody>
      </p:sp>
      <p:sp>
        <p:nvSpPr>
          <p:cNvPr id="9" name="Rectángulo 8"/>
          <p:cNvSpPr/>
          <p:nvPr/>
        </p:nvSpPr>
        <p:spPr>
          <a:xfrm>
            <a:off x="813043" y="2146752"/>
            <a:ext cx="7397514" cy="707886"/>
          </a:xfrm>
          <a:prstGeom prst="rect">
            <a:avLst/>
          </a:prstGeom>
        </p:spPr>
        <p:txBody>
          <a:bodyPr wrap="square">
            <a:spAutoFit/>
          </a:bodyPr>
          <a:lstStyle/>
          <a:p>
            <a:r>
              <a:rPr lang="es-ES" sz="4000" b="1" dirty="0">
                <a:solidFill>
                  <a:srgbClr val="1B9995"/>
                </a:solidFill>
                <a:latin typeface="Helvetica" charset="0"/>
                <a:ea typeface="Helvetica" charset="0"/>
                <a:cs typeface="Helvetica" charset="0"/>
              </a:rPr>
              <a:t>Otros factores de riesgo </a:t>
            </a:r>
            <a:endParaRPr lang="es-ES" sz="4000" b="1" dirty="0">
              <a:solidFill>
                <a:srgbClr val="1B9995"/>
              </a:solidFill>
              <a:effectLst/>
              <a:latin typeface="Helvetica" charset="0"/>
              <a:ea typeface="Helvetica" charset="0"/>
              <a:cs typeface="Helvetica" charset="0"/>
            </a:endParaRPr>
          </a:p>
        </p:txBody>
      </p:sp>
      <p:sp>
        <p:nvSpPr>
          <p:cNvPr id="19" name="Rectángulo 18"/>
          <p:cNvSpPr/>
          <p:nvPr/>
        </p:nvSpPr>
        <p:spPr>
          <a:xfrm>
            <a:off x="813043" y="3712035"/>
            <a:ext cx="2408727" cy="1200329"/>
          </a:xfrm>
          <a:prstGeom prst="rect">
            <a:avLst/>
          </a:prstGeom>
        </p:spPr>
        <p:txBody>
          <a:bodyPr wrap="square">
            <a:spAutoFit/>
          </a:bodyPr>
          <a:lstStyle/>
          <a:p>
            <a:pPr lvl="0" algn="ctr"/>
            <a:r>
              <a:rPr lang="es-ES" sz="2400" dirty="0">
                <a:solidFill>
                  <a:schemeClr val="tx1">
                    <a:lumMod val="65000"/>
                    <a:lumOff val="35000"/>
                  </a:schemeClr>
                </a:solidFill>
                <a:latin typeface="Helvetica" charset="0"/>
                <a:ea typeface="Helvetica" charset="0"/>
                <a:cs typeface="Helvetica" charset="0"/>
              </a:rPr>
              <a:t>Humo del</a:t>
            </a:r>
          </a:p>
          <a:p>
            <a:pPr lvl="0" algn="ctr"/>
            <a:r>
              <a:rPr lang="es-ES" sz="2400" b="1" dirty="0">
                <a:solidFill>
                  <a:schemeClr val="tx1">
                    <a:lumMod val="65000"/>
                    <a:lumOff val="35000"/>
                  </a:schemeClr>
                </a:solidFill>
                <a:latin typeface="Helvetica" charset="0"/>
                <a:ea typeface="Helvetica" charset="0"/>
                <a:cs typeface="Helvetica" charset="0"/>
              </a:rPr>
              <a:t>combustible</a:t>
            </a:r>
          </a:p>
          <a:p>
            <a:pPr lvl="0" algn="ctr"/>
            <a:r>
              <a:rPr lang="es-ES" sz="2400" b="1" dirty="0">
                <a:solidFill>
                  <a:schemeClr val="tx1">
                    <a:lumMod val="65000"/>
                    <a:lumOff val="35000"/>
                  </a:schemeClr>
                </a:solidFill>
                <a:latin typeface="Helvetica" charset="0"/>
                <a:ea typeface="Helvetica" charset="0"/>
                <a:cs typeface="Helvetica" charset="0"/>
              </a:rPr>
              <a:t>de biomasa</a:t>
            </a:r>
          </a:p>
        </p:txBody>
      </p:sp>
      <p:sp>
        <p:nvSpPr>
          <p:cNvPr id="15" name="Elipse 14"/>
          <p:cNvSpPr/>
          <p:nvPr/>
        </p:nvSpPr>
        <p:spPr>
          <a:xfrm>
            <a:off x="813044" y="3107837"/>
            <a:ext cx="2408726" cy="2408726"/>
          </a:xfrm>
          <a:prstGeom prst="ellipse">
            <a:avLst/>
          </a:prstGeom>
          <a:noFill/>
          <a:ln w="60325">
            <a:gradFill flip="none" rotWithShape="1">
              <a:gsLst>
                <a:gs pos="0">
                  <a:srgbClr val="F2833E"/>
                </a:gs>
                <a:gs pos="100000">
                  <a:srgbClr val="E3234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ángulo 15"/>
          <p:cNvSpPr/>
          <p:nvPr/>
        </p:nvSpPr>
        <p:spPr>
          <a:xfrm>
            <a:off x="3221770" y="3751111"/>
            <a:ext cx="2408727" cy="1200329"/>
          </a:xfrm>
          <a:prstGeom prst="rect">
            <a:avLst/>
          </a:prstGeom>
        </p:spPr>
        <p:txBody>
          <a:bodyPr wrap="square">
            <a:spAutoFit/>
          </a:bodyPr>
          <a:lstStyle/>
          <a:p>
            <a:pPr lvl="0" algn="ctr"/>
            <a:r>
              <a:rPr lang="es-ES" sz="2400" dirty="0">
                <a:solidFill>
                  <a:schemeClr val="tx1">
                    <a:lumMod val="65000"/>
                    <a:lumOff val="35000"/>
                  </a:schemeClr>
                </a:solidFill>
                <a:latin typeface="Helvetica" charset="0"/>
                <a:ea typeface="Helvetica" charset="0"/>
                <a:cs typeface="Helvetica" charset="0"/>
              </a:rPr>
              <a:t>Ocupación</a:t>
            </a:r>
          </a:p>
          <a:p>
            <a:pPr lvl="0" algn="ctr"/>
            <a:r>
              <a:rPr lang="es-ES" sz="2400" b="1" dirty="0">
                <a:solidFill>
                  <a:schemeClr val="tx1">
                    <a:lumMod val="65000"/>
                    <a:lumOff val="35000"/>
                  </a:schemeClr>
                </a:solidFill>
                <a:latin typeface="Helvetica" charset="0"/>
                <a:ea typeface="Helvetica" charset="0"/>
                <a:cs typeface="Helvetica" charset="0"/>
              </a:rPr>
              <a:t>a polvos</a:t>
            </a:r>
          </a:p>
          <a:p>
            <a:pPr lvl="0" algn="ctr"/>
            <a:r>
              <a:rPr lang="es-ES" sz="2400" b="1" dirty="0">
                <a:solidFill>
                  <a:schemeClr val="tx1">
                    <a:lumMod val="65000"/>
                    <a:lumOff val="35000"/>
                  </a:schemeClr>
                </a:solidFill>
                <a:latin typeface="Helvetica" charset="0"/>
                <a:ea typeface="Helvetica" charset="0"/>
                <a:cs typeface="Helvetica" charset="0"/>
              </a:rPr>
              <a:t>y gases</a:t>
            </a:r>
          </a:p>
        </p:txBody>
      </p:sp>
      <p:sp>
        <p:nvSpPr>
          <p:cNvPr id="17" name="Elipse 16"/>
          <p:cNvSpPr/>
          <p:nvPr/>
        </p:nvSpPr>
        <p:spPr>
          <a:xfrm>
            <a:off x="3221771" y="3107837"/>
            <a:ext cx="2408726" cy="2408726"/>
          </a:xfrm>
          <a:prstGeom prst="ellipse">
            <a:avLst/>
          </a:prstGeom>
          <a:noFill/>
          <a:ln w="60325">
            <a:gradFill flip="none" rotWithShape="1">
              <a:gsLst>
                <a:gs pos="0">
                  <a:srgbClr val="F2833E"/>
                </a:gs>
                <a:gs pos="100000">
                  <a:srgbClr val="E3234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ectángulo 23"/>
          <p:cNvSpPr/>
          <p:nvPr/>
        </p:nvSpPr>
        <p:spPr>
          <a:xfrm>
            <a:off x="5630497" y="3935778"/>
            <a:ext cx="2408727" cy="830997"/>
          </a:xfrm>
          <a:prstGeom prst="rect">
            <a:avLst/>
          </a:prstGeom>
        </p:spPr>
        <p:txBody>
          <a:bodyPr wrap="square">
            <a:spAutoFit/>
          </a:bodyPr>
          <a:lstStyle/>
          <a:p>
            <a:pPr lvl="0" algn="ctr"/>
            <a:r>
              <a:rPr lang="es-ES" sz="2400" b="1" dirty="0">
                <a:solidFill>
                  <a:schemeClr val="tx1">
                    <a:lumMod val="65000"/>
                    <a:lumOff val="35000"/>
                  </a:schemeClr>
                </a:solidFill>
                <a:latin typeface="Helvetica" charset="0"/>
                <a:ea typeface="Helvetica" charset="0"/>
                <a:cs typeface="Helvetica" charset="0"/>
              </a:rPr>
              <a:t>Contaminación</a:t>
            </a:r>
          </a:p>
          <a:p>
            <a:pPr lvl="0" algn="ctr"/>
            <a:r>
              <a:rPr lang="es-ES" sz="2400" b="1" dirty="0">
                <a:solidFill>
                  <a:schemeClr val="tx1">
                    <a:lumMod val="65000"/>
                    <a:lumOff val="35000"/>
                  </a:schemeClr>
                </a:solidFill>
                <a:latin typeface="Helvetica" charset="0"/>
                <a:ea typeface="Helvetica" charset="0"/>
                <a:cs typeface="Helvetica" charset="0"/>
              </a:rPr>
              <a:t>Ambiental</a:t>
            </a:r>
          </a:p>
        </p:txBody>
      </p:sp>
      <p:sp>
        <p:nvSpPr>
          <p:cNvPr id="25" name="Elipse 24"/>
          <p:cNvSpPr/>
          <p:nvPr/>
        </p:nvSpPr>
        <p:spPr>
          <a:xfrm>
            <a:off x="5630498" y="3107837"/>
            <a:ext cx="2408726" cy="2408726"/>
          </a:xfrm>
          <a:prstGeom prst="ellipse">
            <a:avLst/>
          </a:prstGeom>
          <a:noFill/>
          <a:ln w="60325">
            <a:gradFill flip="none" rotWithShape="1">
              <a:gsLst>
                <a:gs pos="0">
                  <a:srgbClr val="F2833E"/>
                </a:gs>
                <a:gs pos="100000">
                  <a:srgbClr val="E3234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9224" y="3184793"/>
            <a:ext cx="3695700" cy="2197100"/>
          </a:xfrm>
          <a:prstGeom prst="rect">
            <a:avLst/>
          </a:prstGeom>
        </p:spPr>
      </p:pic>
      <p:cxnSp>
        <p:nvCxnSpPr>
          <p:cNvPr id="7" name="Conector recto de flecha 6"/>
          <p:cNvCxnSpPr/>
          <p:nvPr/>
        </p:nvCxnSpPr>
        <p:spPr>
          <a:xfrm flipV="1">
            <a:off x="10548871" y="2675610"/>
            <a:ext cx="0" cy="571307"/>
          </a:xfrm>
          <a:prstGeom prst="straightConnector1">
            <a:avLst/>
          </a:prstGeom>
          <a:ln w="104775">
            <a:solidFill>
              <a:srgbClr val="E3234E">
                <a:alpha val="99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V="1">
            <a:off x="10548871" y="2146752"/>
            <a:ext cx="0" cy="571307"/>
          </a:xfrm>
          <a:prstGeom prst="straightConnector1">
            <a:avLst/>
          </a:prstGeom>
          <a:ln w="104775">
            <a:solidFill>
              <a:srgbClr val="E3234E">
                <a:alpha val="99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flipV="1">
            <a:off x="10548871" y="1575445"/>
            <a:ext cx="0" cy="571307"/>
          </a:xfrm>
          <a:prstGeom prst="straightConnector1">
            <a:avLst/>
          </a:prstGeom>
          <a:ln w="104775">
            <a:solidFill>
              <a:srgbClr val="E3234E">
                <a:alpha val="99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576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2</a:t>
            </a:r>
          </a:p>
        </p:txBody>
      </p:sp>
      <p:sp>
        <p:nvSpPr>
          <p:cNvPr id="6" name="Rectángulo 5"/>
          <p:cNvSpPr/>
          <p:nvPr/>
        </p:nvSpPr>
        <p:spPr>
          <a:xfrm>
            <a:off x="752922" y="112865"/>
            <a:ext cx="3544560" cy="923330"/>
          </a:xfrm>
          <a:prstGeom prst="rect">
            <a:avLst/>
          </a:prstGeom>
        </p:spPr>
        <p:txBody>
          <a:bodyPr wrap="none">
            <a:spAutoFit/>
          </a:bodyPr>
          <a:lstStyle/>
          <a:p>
            <a:r>
              <a:rPr lang="es-ES" dirty="0">
                <a:solidFill>
                  <a:srgbClr val="8CBFB5"/>
                </a:solidFill>
                <a:latin typeface="Helvetica" charset="0"/>
                <a:ea typeface="Helvetica" charset="0"/>
                <a:cs typeface="Helvetica" charset="0"/>
              </a:rPr>
              <a:t>DEFINICIÓN, EPIDEMIOLOGÍA,</a:t>
            </a:r>
          </a:p>
          <a:p>
            <a:r>
              <a:rPr lang="es-ES" dirty="0">
                <a:solidFill>
                  <a:srgbClr val="8CBFB5"/>
                </a:solidFill>
                <a:latin typeface="Helvetica" charset="0"/>
                <a:ea typeface="Helvetica" charset="0"/>
                <a:cs typeface="Helvetica" charset="0"/>
              </a:rPr>
              <a:t>FACTORES DE RIESGO </a:t>
            </a:r>
          </a:p>
          <a:p>
            <a:r>
              <a:rPr lang="es-ES" dirty="0">
                <a:solidFill>
                  <a:srgbClr val="8CBFB5"/>
                </a:solidFill>
                <a:latin typeface="Helvetica" charset="0"/>
                <a:ea typeface="Helvetica" charset="0"/>
                <a:cs typeface="Helvetica" charset="0"/>
              </a:rPr>
              <a:t>Y PATOGENIA</a:t>
            </a:r>
          </a:p>
        </p:txBody>
      </p:sp>
      <p:sp>
        <p:nvSpPr>
          <p:cNvPr id="18" name="Rectángulo 17"/>
          <p:cNvSpPr/>
          <p:nvPr/>
        </p:nvSpPr>
        <p:spPr>
          <a:xfrm>
            <a:off x="190060" y="1847243"/>
            <a:ext cx="4107422" cy="1938992"/>
          </a:xfrm>
          <a:prstGeom prst="rect">
            <a:avLst/>
          </a:prstGeom>
        </p:spPr>
        <p:txBody>
          <a:bodyPr wrap="square">
            <a:spAutoFit/>
          </a:bodyPr>
          <a:lstStyle/>
          <a:p>
            <a:r>
              <a:rPr lang="es-ES" sz="4000" b="1" dirty="0">
                <a:solidFill>
                  <a:srgbClr val="1B9995"/>
                </a:solidFill>
                <a:latin typeface="Helvetica" charset="0"/>
                <a:ea typeface="Helvetica" charset="0"/>
                <a:cs typeface="Helvetica" charset="0"/>
              </a:rPr>
              <a:t>Antecedentes </a:t>
            </a:r>
          </a:p>
          <a:p>
            <a:r>
              <a:rPr lang="es-ES" sz="4000" b="1" dirty="0">
                <a:solidFill>
                  <a:srgbClr val="1B9995"/>
                </a:solidFill>
                <a:effectLst/>
                <a:latin typeface="Helvetica" charset="0"/>
                <a:ea typeface="Helvetica" charset="0"/>
                <a:cs typeface="Helvetica" charset="0"/>
              </a:rPr>
              <a:t>de tuberculosis  TB</a:t>
            </a:r>
          </a:p>
        </p:txBody>
      </p:sp>
      <p:sp>
        <p:nvSpPr>
          <p:cNvPr id="8" name="Rectángulo 7"/>
          <p:cNvSpPr/>
          <p:nvPr/>
        </p:nvSpPr>
        <p:spPr>
          <a:xfrm>
            <a:off x="1093839" y="3178815"/>
            <a:ext cx="3906178" cy="1569660"/>
          </a:xfrm>
          <a:prstGeom prst="rect">
            <a:avLst/>
          </a:prstGeom>
        </p:spPr>
        <p:txBody>
          <a:bodyPr wrap="square">
            <a:spAutoFit/>
          </a:bodyPr>
          <a:lstStyle/>
          <a:p>
            <a:r>
              <a:rPr lang="es-UY" sz="2400" dirty="0">
                <a:solidFill>
                  <a:srgbClr val="005B6D"/>
                </a:solidFill>
                <a:latin typeface="Helvetica" charset="0"/>
                <a:ea typeface="Helvetica" charset="0"/>
                <a:cs typeface="Helvetica" charset="0"/>
              </a:rPr>
              <a:t>es un factor de riesgo más fuerte para obstrucción al flujo aéreo que el tabaquismo</a:t>
            </a:r>
            <a:endParaRPr lang="es-ES_tradnl" sz="2400" dirty="0">
              <a:solidFill>
                <a:srgbClr val="005B6D"/>
              </a:solidFill>
              <a:latin typeface="Helvetica" charset="0"/>
              <a:ea typeface="Helvetica" charset="0"/>
              <a:cs typeface="Helvetica" charset="0"/>
            </a:endParaRPr>
          </a:p>
        </p:txBody>
      </p:sp>
      <p:sp>
        <p:nvSpPr>
          <p:cNvPr id="23" name="Rectángulo 22"/>
          <p:cNvSpPr/>
          <p:nvPr/>
        </p:nvSpPr>
        <p:spPr>
          <a:xfrm>
            <a:off x="5654965" y="2006721"/>
            <a:ext cx="1789889" cy="830997"/>
          </a:xfrm>
          <a:prstGeom prst="rect">
            <a:avLst/>
          </a:prstGeom>
        </p:spPr>
        <p:txBody>
          <a:bodyPr wrap="square">
            <a:spAutoFit/>
          </a:bodyPr>
          <a:lstStyle/>
          <a:p>
            <a:r>
              <a:rPr lang="es-UY" sz="2400" b="1" dirty="0">
                <a:solidFill>
                  <a:srgbClr val="1B9995"/>
                </a:solidFill>
                <a:latin typeface="Helvetica" charset="0"/>
                <a:ea typeface="Helvetica" charset="0"/>
                <a:cs typeface="Helvetica" charset="0"/>
              </a:rPr>
              <a:t>ESTUDIO</a:t>
            </a:r>
          </a:p>
          <a:p>
            <a:r>
              <a:rPr lang="es-UY" sz="2400" b="1" dirty="0">
                <a:solidFill>
                  <a:srgbClr val="1B9995"/>
                </a:solidFill>
                <a:latin typeface="Helvetica" charset="0"/>
                <a:ea typeface="Helvetica" charset="0"/>
                <a:cs typeface="Helvetica" charset="0"/>
              </a:rPr>
              <a:t>PLATINO</a:t>
            </a:r>
            <a:endParaRPr lang="es-ES_tradnl" sz="2400" b="1" dirty="0">
              <a:solidFill>
                <a:srgbClr val="1B9995"/>
              </a:solidFill>
              <a:latin typeface="Helvetica" charset="0"/>
              <a:ea typeface="Helvetica" charset="0"/>
              <a:cs typeface="Helvetica" charset="0"/>
            </a:endParaRPr>
          </a:p>
        </p:txBody>
      </p:sp>
      <p:cxnSp>
        <p:nvCxnSpPr>
          <p:cNvPr id="10" name="Conector recto de flecha 9"/>
          <p:cNvCxnSpPr/>
          <p:nvPr/>
        </p:nvCxnSpPr>
        <p:spPr>
          <a:xfrm>
            <a:off x="7444854" y="1814435"/>
            <a:ext cx="0" cy="1113358"/>
          </a:xfrm>
          <a:prstGeom prst="straightConnector1">
            <a:avLst/>
          </a:prstGeom>
          <a:ln w="41275">
            <a:solidFill>
              <a:srgbClr val="1B9995"/>
            </a:solidFill>
          </a:ln>
        </p:spPr>
        <p:style>
          <a:lnRef idx="1">
            <a:schemeClr val="accent1"/>
          </a:lnRef>
          <a:fillRef idx="0">
            <a:schemeClr val="accent1"/>
          </a:fillRef>
          <a:effectRef idx="0">
            <a:schemeClr val="accent1"/>
          </a:effectRef>
          <a:fontRef idx="minor">
            <a:schemeClr val="tx1"/>
          </a:fontRef>
        </p:style>
      </p:cxnSp>
      <p:sp>
        <p:nvSpPr>
          <p:cNvPr id="28" name="Rectángulo 27"/>
          <p:cNvSpPr/>
          <p:nvPr/>
        </p:nvSpPr>
        <p:spPr>
          <a:xfrm>
            <a:off x="7693685" y="1975878"/>
            <a:ext cx="3463047" cy="400110"/>
          </a:xfrm>
          <a:prstGeom prst="rect">
            <a:avLst/>
          </a:prstGeom>
        </p:spPr>
        <p:txBody>
          <a:bodyPr wrap="square">
            <a:spAutoFit/>
          </a:bodyPr>
          <a:lstStyle/>
          <a:p>
            <a:r>
              <a:rPr lang="es-UY" sz="2000" b="1" dirty="0">
                <a:solidFill>
                  <a:srgbClr val="1B9995"/>
                </a:solidFill>
                <a:latin typeface="Helvetica" charset="0"/>
                <a:ea typeface="Helvetica" charset="0"/>
                <a:cs typeface="Helvetica" charset="0"/>
              </a:rPr>
              <a:t>30,7% </a:t>
            </a:r>
            <a:r>
              <a:rPr lang="es-UY" sz="2000" dirty="0">
                <a:solidFill>
                  <a:srgbClr val="1B9995"/>
                </a:solidFill>
                <a:latin typeface="Helvetica" charset="0"/>
                <a:ea typeface="Helvetica" charset="0"/>
                <a:cs typeface="Helvetica" charset="0"/>
              </a:rPr>
              <a:t>(con historia TB)</a:t>
            </a:r>
            <a:endParaRPr lang="es-ES_tradnl" sz="2000" dirty="0">
              <a:solidFill>
                <a:srgbClr val="1B9995"/>
              </a:solidFill>
              <a:latin typeface="Helvetica" charset="0"/>
              <a:ea typeface="Helvetica" charset="0"/>
              <a:cs typeface="Helvetica" charset="0"/>
            </a:endParaRPr>
          </a:p>
        </p:txBody>
      </p:sp>
      <p:sp>
        <p:nvSpPr>
          <p:cNvPr id="29" name="Rectángulo 28"/>
          <p:cNvSpPr/>
          <p:nvPr/>
        </p:nvSpPr>
        <p:spPr>
          <a:xfrm>
            <a:off x="7693685" y="2408512"/>
            <a:ext cx="3463047" cy="400110"/>
          </a:xfrm>
          <a:prstGeom prst="rect">
            <a:avLst/>
          </a:prstGeom>
        </p:spPr>
        <p:txBody>
          <a:bodyPr wrap="square">
            <a:spAutoFit/>
          </a:bodyPr>
          <a:lstStyle/>
          <a:p>
            <a:r>
              <a:rPr lang="es-UY" sz="2000" b="1" dirty="0">
                <a:solidFill>
                  <a:srgbClr val="1B9995"/>
                </a:solidFill>
                <a:latin typeface="Helvetica" charset="0"/>
                <a:ea typeface="Helvetica" charset="0"/>
                <a:cs typeface="Helvetica" charset="0"/>
              </a:rPr>
              <a:t>13,9% </a:t>
            </a:r>
            <a:r>
              <a:rPr lang="es-UY" sz="2000" dirty="0">
                <a:solidFill>
                  <a:srgbClr val="1B9995"/>
                </a:solidFill>
                <a:latin typeface="Helvetica" charset="0"/>
                <a:ea typeface="Helvetica" charset="0"/>
                <a:cs typeface="Helvetica" charset="0"/>
              </a:rPr>
              <a:t>(sin historia TB)</a:t>
            </a:r>
            <a:endParaRPr lang="es-ES_tradnl" sz="2000" dirty="0">
              <a:solidFill>
                <a:srgbClr val="1B9995"/>
              </a:solidFill>
              <a:latin typeface="Helvetica" charset="0"/>
              <a:ea typeface="Helvetica" charset="0"/>
              <a:cs typeface="Helvetica" charset="0"/>
            </a:endParaRPr>
          </a:p>
        </p:txBody>
      </p:sp>
      <p:sp>
        <p:nvSpPr>
          <p:cNvPr id="30" name="Rectángulo 29"/>
          <p:cNvSpPr/>
          <p:nvPr/>
        </p:nvSpPr>
        <p:spPr>
          <a:xfrm>
            <a:off x="5654965" y="3535778"/>
            <a:ext cx="1789889" cy="830997"/>
          </a:xfrm>
          <a:prstGeom prst="rect">
            <a:avLst/>
          </a:prstGeom>
        </p:spPr>
        <p:txBody>
          <a:bodyPr wrap="square">
            <a:spAutoFit/>
          </a:bodyPr>
          <a:lstStyle/>
          <a:p>
            <a:r>
              <a:rPr lang="es-UY" sz="2400" b="1" dirty="0">
                <a:solidFill>
                  <a:srgbClr val="005B6D"/>
                </a:solidFill>
                <a:latin typeface="Helvetica" charset="0"/>
                <a:ea typeface="Helvetica" charset="0"/>
                <a:cs typeface="Helvetica" charset="0"/>
              </a:rPr>
              <a:t>ESTUDIO</a:t>
            </a:r>
          </a:p>
          <a:p>
            <a:r>
              <a:rPr lang="es-UY" sz="2400" b="1" dirty="0">
                <a:solidFill>
                  <a:srgbClr val="005B6D"/>
                </a:solidFill>
                <a:latin typeface="Helvetica" charset="0"/>
                <a:ea typeface="Helvetica" charset="0"/>
                <a:cs typeface="Helvetica" charset="0"/>
              </a:rPr>
              <a:t>BOLD</a:t>
            </a:r>
            <a:endParaRPr lang="es-ES_tradnl" sz="2400" b="1" dirty="0">
              <a:solidFill>
                <a:srgbClr val="005B6D"/>
              </a:solidFill>
              <a:latin typeface="Helvetica" charset="0"/>
              <a:ea typeface="Helvetica" charset="0"/>
              <a:cs typeface="Helvetica" charset="0"/>
            </a:endParaRPr>
          </a:p>
        </p:txBody>
      </p:sp>
      <p:sp>
        <p:nvSpPr>
          <p:cNvPr id="33" name="Rectángulo 32"/>
          <p:cNvSpPr/>
          <p:nvPr/>
        </p:nvSpPr>
        <p:spPr>
          <a:xfrm>
            <a:off x="7693685" y="3377527"/>
            <a:ext cx="3990663" cy="1015663"/>
          </a:xfrm>
          <a:prstGeom prst="rect">
            <a:avLst/>
          </a:prstGeom>
        </p:spPr>
        <p:txBody>
          <a:bodyPr wrap="square">
            <a:spAutoFit/>
          </a:bodyPr>
          <a:lstStyle/>
          <a:p>
            <a:r>
              <a:rPr lang="es-UY" sz="2000" dirty="0">
                <a:solidFill>
                  <a:srgbClr val="005B6D"/>
                </a:solidFill>
                <a:latin typeface="Helvetica" charset="0"/>
                <a:ea typeface="Helvetica" charset="0"/>
                <a:cs typeface="Helvetica" charset="0"/>
              </a:rPr>
              <a:t>Factor de riesgo antecedente TB</a:t>
            </a:r>
          </a:p>
          <a:p>
            <a:r>
              <a:rPr lang="es-UY" sz="2000" dirty="0">
                <a:solidFill>
                  <a:srgbClr val="005B6D"/>
                </a:solidFill>
                <a:latin typeface="Helvetica" charset="0"/>
                <a:ea typeface="Helvetica" charset="0"/>
                <a:cs typeface="Helvetica" charset="0"/>
              </a:rPr>
              <a:t>independiente al tabaquismo </a:t>
            </a:r>
          </a:p>
          <a:p>
            <a:r>
              <a:rPr lang="es-UY" sz="2000" dirty="0">
                <a:solidFill>
                  <a:srgbClr val="005B6D"/>
                </a:solidFill>
                <a:latin typeface="Helvetica" charset="0"/>
                <a:ea typeface="Helvetica" charset="0"/>
                <a:cs typeface="Helvetica" charset="0"/>
              </a:rPr>
              <a:t>y exposición combustión biomasa</a:t>
            </a:r>
            <a:endParaRPr lang="es-ES_tradnl" sz="2000" dirty="0">
              <a:solidFill>
                <a:srgbClr val="005B6D"/>
              </a:solidFill>
              <a:latin typeface="Helvetica" charset="0"/>
              <a:ea typeface="Helvetica" charset="0"/>
              <a:cs typeface="Helvetica" charset="0"/>
            </a:endParaRPr>
          </a:p>
        </p:txBody>
      </p:sp>
      <p:sp>
        <p:nvSpPr>
          <p:cNvPr id="34" name="Rectángulo 33"/>
          <p:cNvSpPr/>
          <p:nvPr/>
        </p:nvSpPr>
        <p:spPr>
          <a:xfrm>
            <a:off x="4518258" y="1036195"/>
            <a:ext cx="7166090" cy="461665"/>
          </a:xfrm>
          <a:prstGeom prst="rect">
            <a:avLst/>
          </a:prstGeom>
        </p:spPr>
        <p:txBody>
          <a:bodyPr wrap="square">
            <a:spAutoFit/>
          </a:bodyPr>
          <a:lstStyle/>
          <a:p>
            <a:r>
              <a:rPr lang="es-UY" sz="2400" b="1">
                <a:solidFill>
                  <a:schemeClr val="bg1">
                    <a:lumMod val="50000"/>
                  </a:schemeClr>
                </a:solidFill>
                <a:latin typeface="Helvetica" charset="0"/>
                <a:ea typeface="Helvetica" charset="0"/>
                <a:cs typeface="Helvetica" charset="0"/>
              </a:rPr>
              <a:t>Prevalencia global de obstrucción al flujo aéreo</a:t>
            </a:r>
            <a:endParaRPr lang="es-ES_tradnl" sz="2400" b="1" dirty="0">
              <a:solidFill>
                <a:schemeClr val="bg1">
                  <a:lumMod val="50000"/>
                </a:schemeClr>
              </a:solidFill>
              <a:latin typeface="Helvetica" charset="0"/>
              <a:ea typeface="Helvetica" charset="0"/>
              <a:cs typeface="Helvetica" charset="0"/>
            </a:endParaRPr>
          </a:p>
        </p:txBody>
      </p:sp>
      <p:cxnSp>
        <p:nvCxnSpPr>
          <p:cNvPr id="35" name="Conector recto de flecha 34"/>
          <p:cNvCxnSpPr/>
          <p:nvPr/>
        </p:nvCxnSpPr>
        <p:spPr>
          <a:xfrm>
            <a:off x="7444854" y="3328680"/>
            <a:ext cx="0" cy="1113358"/>
          </a:xfrm>
          <a:prstGeom prst="straightConnector1">
            <a:avLst/>
          </a:prstGeom>
          <a:ln w="41275">
            <a:solidFill>
              <a:srgbClr val="005B6D"/>
            </a:solidFill>
          </a:ln>
        </p:spPr>
        <p:style>
          <a:lnRef idx="1">
            <a:schemeClr val="accent1"/>
          </a:lnRef>
          <a:fillRef idx="0">
            <a:schemeClr val="accent1"/>
          </a:fillRef>
          <a:effectRef idx="0">
            <a:schemeClr val="accent1"/>
          </a:effectRef>
          <a:fontRef idx="minor">
            <a:schemeClr val="tx1"/>
          </a:fontRef>
        </p:style>
      </p:cxnSp>
      <p:sp>
        <p:nvSpPr>
          <p:cNvPr id="36" name="Rectángulo 35"/>
          <p:cNvSpPr/>
          <p:nvPr/>
        </p:nvSpPr>
        <p:spPr>
          <a:xfrm>
            <a:off x="5583678" y="5101064"/>
            <a:ext cx="2110008" cy="830997"/>
          </a:xfrm>
          <a:prstGeom prst="rect">
            <a:avLst/>
          </a:prstGeom>
        </p:spPr>
        <p:txBody>
          <a:bodyPr wrap="square">
            <a:spAutoFit/>
          </a:bodyPr>
          <a:lstStyle/>
          <a:p>
            <a:r>
              <a:rPr lang="es-UY" sz="2400" b="1" dirty="0">
                <a:solidFill>
                  <a:srgbClr val="B5B88E"/>
                </a:solidFill>
                <a:latin typeface="Helvetica" charset="0"/>
                <a:ea typeface="Helvetica" charset="0"/>
                <a:cs typeface="Helvetica" charset="0"/>
              </a:rPr>
              <a:t>ESTUDIO</a:t>
            </a:r>
          </a:p>
          <a:p>
            <a:r>
              <a:rPr lang="es-UY" sz="2400" b="1" dirty="0">
                <a:solidFill>
                  <a:srgbClr val="B5B88E"/>
                </a:solidFill>
                <a:latin typeface="Helvetica" charset="0"/>
                <a:ea typeface="Helvetica" charset="0"/>
                <a:cs typeface="Helvetica" charset="0"/>
              </a:rPr>
              <a:t>PREPOCOL</a:t>
            </a:r>
            <a:endParaRPr lang="es-ES_tradnl" sz="2400" b="1" dirty="0">
              <a:solidFill>
                <a:srgbClr val="B5B88E"/>
              </a:solidFill>
              <a:latin typeface="Helvetica" charset="0"/>
              <a:ea typeface="Helvetica" charset="0"/>
              <a:cs typeface="Helvetica" charset="0"/>
            </a:endParaRPr>
          </a:p>
        </p:txBody>
      </p:sp>
      <p:sp>
        <p:nvSpPr>
          <p:cNvPr id="37" name="Rectángulo 36"/>
          <p:cNvSpPr/>
          <p:nvPr/>
        </p:nvSpPr>
        <p:spPr>
          <a:xfrm>
            <a:off x="7693685" y="4903903"/>
            <a:ext cx="4245029" cy="1323439"/>
          </a:xfrm>
          <a:prstGeom prst="rect">
            <a:avLst/>
          </a:prstGeom>
        </p:spPr>
        <p:txBody>
          <a:bodyPr wrap="square">
            <a:spAutoFit/>
          </a:bodyPr>
          <a:lstStyle/>
          <a:p>
            <a:r>
              <a:rPr lang="es-UY" sz="2000" dirty="0">
                <a:solidFill>
                  <a:srgbClr val="B5B88E"/>
                </a:solidFill>
                <a:latin typeface="Helvetica" charset="0"/>
                <a:ea typeface="Helvetica" charset="0"/>
                <a:cs typeface="Helvetica" charset="0"/>
              </a:rPr>
              <a:t>Fuerte asociación entre la historia de TB y la obstucción del flujo de aire (proporción de probabilidades de 2,94)</a:t>
            </a:r>
            <a:endParaRPr lang="es-ES_tradnl" sz="2000" dirty="0">
              <a:solidFill>
                <a:srgbClr val="B5B88E"/>
              </a:solidFill>
              <a:latin typeface="Helvetica" charset="0"/>
              <a:ea typeface="Helvetica" charset="0"/>
              <a:cs typeface="Helvetica" charset="0"/>
            </a:endParaRPr>
          </a:p>
        </p:txBody>
      </p:sp>
      <p:cxnSp>
        <p:nvCxnSpPr>
          <p:cNvPr id="38" name="Conector recto de flecha 37"/>
          <p:cNvCxnSpPr/>
          <p:nvPr/>
        </p:nvCxnSpPr>
        <p:spPr>
          <a:xfrm>
            <a:off x="7444854" y="4893966"/>
            <a:ext cx="0" cy="1372286"/>
          </a:xfrm>
          <a:prstGeom prst="straightConnector1">
            <a:avLst/>
          </a:prstGeom>
          <a:ln w="41275">
            <a:solidFill>
              <a:srgbClr val="B5B8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490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35248" r="35691" b="4965"/>
          <a:stretch/>
        </p:blipFill>
        <p:spPr>
          <a:xfrm>
            <a:off x="2525202" y="869824"/>
            <a:ext cx="569810" cy="1048192"/>
          </a:xfrm>
          <a:prstGeom prst="rect">
            <a:avLst/>
          </a:prstGeom>
        </p:spPr>
      </p:pic>
      <p:pic>
        <p:nvPicPr>
          <p:cNvPr id="4" name="Imagen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2</a:t>
            </a:r>
          </a:p>
        </p:txBody>
      </p:sp>
      <p:sp>
        <p:nvSpPr>
          <p:cNvPr id="6" name="Rectángulo 5"/>
          <p:cNvSpPr/>
          <p:nvPr/>
        </p:nvSpPr>
        <p:spPr>
          <a:xfrm>
            <a:off x="752922" y="112865"/>
            <a:ext cx="3544560" cy="923330"/>
          </a:xfrm>
          <a:prstGeom prst="rect">
            <a:avLst/>
          </a:prstGeom>
        </p:spPr>
        <p:txBody>
          <a:bodyPr wrap="none">
            <a:spAutoFit/>
          </a:bodyPr>
          <a:lstStyle/>
          <a:p>
            <a:r>
              <a:rPr lang="es-ES" dirty="0">
                <a:solidFill>
                  <a:srgbClr val="8CBFB5"/>
                </a:solidFill>
                <a:latin typeface="Helvetica" charset="0"/>
                <a:ea typeface="Helvetica" charset="0"/>
                <a:cs typeface="Helvetica" charset="0"/>
              </a:rPr>
              <a:t>DEFINICIÓN, EPIDEMIOLOGÍA,</a:t>
            </a:r>
          </a:p>
          <a:p>
            <a:r>
              <a:rPr lang="es-ES" dirty="0">
                <a:solidFill>
                  <a:srgbClr val="8CBFB5"/>
                </a:solidFill>
                <a:latin typeface="Helvetica" charset="0"/>
                <a:ea typeface="Helvetica" charset="0"/>
                <a:cs typeface="Helvetica" charset="0"/>
              </a:rPr>
              <a:t>FACTORES DE RIESGO </a:t>
            </a:r>
          </a:p>
          <a:p>
            <a:r>
              <a:rPr lang="es-ES" dirty="0">
                <a:solidFill>
                  <a:srgbClr val="8CBFB5"/>
                </a:solidFill>
                <a:latin typeface="Helvetica" charset="0"/>
                <a:ea typeface="Helvetica" charset="0"/>
                <a:cs typeface="Helvetica" charset="0"/>
              </a:rPr>
              <a:t>Y PATOGENIA</a:t>
            </a:r>
          </a:p>
        </p:txBody>
      </p:sp>
      <p:sp>
        <p:nvSpPr>
          <p:cNvPr id="18" name="Rectángulo 17"/>
          <p:cNvSpPr/>
          <p:nvPr/>
        </p:nvSpPr>
        <p:spPr>
          <a:xfrm>
            <a:off x="190060" y="1847243"/>
            <a:ext cx="4107422" cy="707886"/>
          </a:xfrm>
          <a:prstGeom prst="rect">
            <a:avLst/>
          </a:prstGeom>
        </p:spPr>
        <p:txBody>
          <a:bodyPr wrap="square">
            <a:spAutoFit/>
          </a:bodyPr>
          <a:lstStyle/>
          <a:p>
            <a:r>
              <a:rPr lang="es-ES" sz="4000" b="1" dirty="0">
                <a:solidFill>
                  <a:srgbClr val="1B9995"/>
                </a:solidFill>
                <a:latin typeface="Helvetica" charset="0"/>
                <a:ea typeface="Helvetica" charset="0"/>
                <a:cs typeface="Helvetica" charset="0"/>
              </a:rPr>
              <a:t>EPOC y  VIH</a:t>
            </a:r>
            <a:endParaRPr lang="es-ES" sz="4000" b="1" dirty="0">
              <a:solidFill>
                <a:srgbClr val="1B9995"/>
              </a:solidFill>
              <a:effectLst/>
              <a:latin typeface="Helvetica" charset="0"/>
              <a:ea typeface="Helvetica" charset="0"/>
              <a:cs typeface="Helvetica" charset="0"/>
            </a:endParaRPr>
          </a:p>
        </p:txBody>
      </p:sp>
      <p:sp>
        <p:nvSpPr>
          <p:cNvPr id="19" name="Rectángulo 18"/>
          <p:cNvSpPr/>
          <p:nvPr/>
        </p:nvSpPr>
        <p:spPr>
          <a:xfrm>
            <a:off x="5245597" y="2102642"/>
            <a:ext cx="3634057" cy="707886"/>
          </a:xfrm>
          <a:prstGeom prst="rect">
            <a:avLst/>
          </a:prstGeom>
        </p:spPr>
        <p:txBody>
          <a:bodyPr wrap="square">
            <a:spAutoFit/>
          </a:bodyPr>
          <a:lstStyle/>
          <a:p>
            <a:pPr algn="ctr"/>
            <a:r>
              <a:rPr lang="es-UY" sz="4000" dirty="0">
                <a:solidFill>
                  <a:srgbClr val="1B9995"/>
                </a:solidFill>
                <a:latin typeface="Helvetica" charset="0"/>
                <a:ea typeface="Helvetica" charset="0"/>
                <a:cs typeface="Helvetica" charset="0"/>
              </a:rPr>
              <a:t>30 ESTUDIOS</a:t>
            </a:r>
            <a:endParaRPr lang="es-ES_tradnl" sz="4000" dirty="0">
              <a:solidFill>
                <a:srgbClr val="1B9995"/>
              </a:solidFill>
              <a:latin typeface="Helvetica" charset="0"/>
              <a:ea typeface="Helvetica" charset="0"/>
              <a:cs typeface="Helvetica" charset="0"/>
            </a:endParaRPr>
          </a:p>
        </p:txBody>
      </p:sp>
      <p:grpSp>
        <p:nvGrpSpPr>
          <p:cNvPr id="7" name="Agrupar 6"/>
          <p:cNvGrpSpPr/>
          <p:nvPr/>
        </p:nvGrpSpPr>
        <p:grpSpPr>
          <a:xfrm>
            <a:off x="2752828" y="3110663"/>
            <a:ext cx="3089308" cy="1260018"/>
            <a:chOff x="4587859" y="1847243"/>
            <a:chExt cx="3089308" cy="1260018"/>
          </a:xfrm>
        </p:grpSpPr>
        <p:sp>
          <p:nvSpPr>
            <p:cNvPr id="20" name="Triángulo 19"/>
            <p:cNvSpPr/>
            <p:nvPr/>
          </p:nvSpPr>
          <p:spPr>
            <a:xfrm rot="10800000">
              <a:off x="5888131" y="1847243"/>
              <a:ext cx="488763" cy="421347"/>
            </a:xfrm>
            <a:prstGeom prst="triangle">
              <a:avLst/>
            </a:prstGeom>
            <a:solidFill>
              <a:srgbClr val="1B9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p>
          </p:txBody>
        </p:sp>
        <p:sp>
          <p:nvSpPr>
            <p:cNvPr id="21" name="Rectángulo 20"/>
            <p:cNvSpPr/>
            <p:nvPr/>
          </p:nvSpPr>
          <p:spPr>
            <a:xfrm>
              <a:off x="4587859" y="2399375"/>
              <a:ext cx="3089308" cy="707886"/>
            </a:xfrm>
            <a:prstGeom prst="rect">
              <a:avLst/>
            </a:prstGeom>
          </p:spPr>
          <p:txBody>
            <a:bodyPr wrap="square">
              <a:spAutoFit/>
            </a:bodyPr>
            <a:lstStyle/>
            <a:p>
              <a:pPr algn="ctr"/>
              <a:r>
                <a:rPr lang="es-UY" sz="2000" b="1" dirty="0">
                  <a:solidFill>
                    <a:schemeClr val="bg1">
                      <a:lumMod val="50000"/>
                    </a:schemeClr>
                  </a:solidFill>
                  <a:latin typeface="Helvetica" charset="0"/>
                  <a:ea typeface="Helvetica" charset="0"/>
                  <a:cs typeface="Helvetica" charset="0"/>
                </a:rPr>
                <a:t>Prevalencia global </a:t>
              </a:r>
            </a:p>
            <a:p>
              <a:pPr algn="ctr"/>
              <a:r>
                <a:rPr lang="es-UY" sz="2000" b="1" dirty="0">
                  <a:solidFill>
                    <a:schemeClr val="bg1">
                      <a:lumMod val="50000"/>
                    </a:schemeClr>
                  </a:solidFill>
                  <a:latin typeface="Helvetica" charset="0"/>
                  <a:ea typeface="Helvetica" charset="0"/>
                  <a:cs typeface="Helvetica" charset="0"/>
                </a:rPr>
                <a:t>EPOC en PVVIH 10,5%</a:t>
              </a:r>
              <a:endParaRPr lang="es-ES_tradnl" sz="2000" b="1" dirty="0">
                <a:solidFill>
                  <a:schemeClr val="bg1">
                    <a:lumMod val="50000"/>
                  </a:schemeClr>
                </a:solidFill>
                <a:latin typeface="Helvetica" charset="0"/>
                <a:ea typeface="Helvetica" charset="0"/>
                <a:cs typeface="Helvetica" charset="0"/>
              </a:endParaRPr>
            </a:p>
          </p:txBody>
        </p:sp>
      </p:grpSp>
      <p:grpSp>
        <p:nvGrpSpPr>
          <p:cNvPr id="22" name="Agrupar 21"/>
          <p:cNvGrpSpPr/>
          <p:nvPr/>
        </p:nvGrpSpPr>
        <p:grpSpPr>
          <a:xfrm>
            <a:off x="5517973" y="3083007"/>
            <a:ext cx="2765147" cy="1595451"/>
            <a:chOff x="4587859" y="1847243"/>
            <a:chExt cx="2765147" cy="1595451"/>
          </a:xfrm>
        </p:grpSpPr>
        <p:sp>
          <p:nvSpPr>
            <p:cNvPr id="24" name="Triángulo 23"/>
            <p:cNvSpPr/>
            <p:nvPr/>
          </p:nvSpPr>
          <p:spPr>
            <a:xfrm rot="10800000">
              <a:off x="5888131" y="1847243"/>
              <a:ext cx="488763" cy="421347"/>
            </a:xfrm>
            <a:prstGeom prst="triangle">
              <a:avLst/>
            </a:prstGeom>
            <a:solidFill>
              <a:srgbClr val="F28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p>
          </p:txBody>
        </p:sp>
        <p:sp>
          <p:nvSpPr>
            <p:cNvPr id="25" name="Rectángulo 24"/>
            <p:cNvSpPr/>
            <p:nvPr/>
          </p:nvSpPr>
          <p:spPr>
            <a:xfrm>
              <a:off x="4587859" y="2427031"/>
              <a:ext cx="2765147" cy="1015663"/>
            </a:xfrm>
            <a:prstGeom prst="rect">
              <a:avLst/>
            </a:prstGeom>
          </p:spPr>
          <p:txBody>
            <a:bodyPr wrap="square">
              <a:spAutoFit/>
            </a:bodyPr>
            <a:lstStyle/>
            <a:p>
              <a:pPr algn="ctr"/>
              <a:r>
                <a:rPr lang="es-UY" sz="2000" b="1" dirty="0">
                  <a:solidFill>
                    <a:schemeClr val="bg1">
                      <a:lumMod val="50000"/>
                    </a:schemeClr>
                  </a:solidFill>
                  <a:latin typeface="Helvetica" charset="0"/>
                  <a:ea typeface="Helvetica" charset="0"/>
                  <a:cs typeface="Helvetica" charset="0"/>
                </a:rPr>
                <a:t>Infección VIH</a:t>
              </a:r>
            </a:p>
            <a:p>
              <a:pPr algn="ctr"/>
              <a:r>
                <a:rPr lang="es-UY" sz="2000" b="1" dirty="0">
                  <a:solidFill>
                    <a:schemeClr val="bg1">
                      <a:lumMod val="50000"/>
                    </a:schemeClr>
                  </a:solidFill>
                  <a:latin typeface="Helvetica" charset="0"/>
                  <a:ea typeface="Helvetica" charset="0"/>
                  <a:cs typeface="Helvetica" charset="0"/>
                </a:rPr>
                <a:t>Factor de riesgo</a:t>
              </a:r>
              <a:r>
                <a:rPr lang="es-ES_tradnl" sz="2000" b="1" dirty="0">
                  <a:solidFill>
                    <a:schemeClr val="bg1">
                      <a:lumMod val="50000"/>
                    </a:schemeClr>
                  </a:solidFill>
                  <a:latin typeface="Helvetica" charset="0"/>
                  <a:ea typeface="Helvetica" charset="0"/>
                  <a:cs typeface="Helvetica" charset="0"/>
                </a:rPr>
                <a:t> </a:t>
              </a:r>
            </a:p>
            <a:p>
              <a:pPr algn="ctr"/>
              <a:r>
                <a:rPr lang="es-ES_tradnl" sz="2000" b="1" dirty="0">
                  <a:solidFill>
                    <a:schemeClr val="bg1">
                      <a:lumMod val="50000"/>
                    </a:schemeClr>
                  </a:solidFill>
                  <a:latin typeface="Helvetica" charset="0"/>
                  <a:ea typeface="Helvetica" charset="0"/>
                  <a:cs typeface="Helvetica" charset="0"/>
                </a:rPr>
                <a:t>para EPOC</a:t>
              </a:r>
              <a:endParaRPr lang="es-UY" sz="2000" b="1" dirty="0">
                <a:solidFill>
                  <a:schemeClr val="bg1">
                    <a:lumMod val="50000"/>
                  </a:schemeClr>
                </a:solidFill>
                <a:latin typeface="Helvetica" charset="0"/>
                <a:ea typeface="Helvetica" charset="0"/>
                <a:cs typeface="Helvetica" charset="0"/>
              </a:endParaRPr>
            </a:p>
          </p:txBody>
        </p:sp>
      </p:grpSp>
      <p:sp>
        <p:nvSpPr>
          <p:cNvPr id="8" name="Rectángulo redondeado 7"/>
          <p:cNvSpPr/>
          <p:nvPr/>
        </p:nvSpPr>
        <p:spPr>
          <a:xfrm>
            <a:off x="3891064" y="1994672"/>
            <a:ext cx="6515065" cy="914400"/>
          </a:xfrm>
          <a:prstGeom prst="roundRect">
            <a:avLst/>
          </a:prstGeom>
          <a:noFill/>
          <a:ln w="28575">
            <a:solidFill>
              <a:srgbClr val="1B9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6" name="Agrupar 25"/>
          <p:cNvGrpSpPr/>
          <p:nvPr/>
        </p:nvGrpSpPr>
        <p:grpSpPr>
          <a:xfrm>
            <a:off x="8199559" y="3083007"/>
            <a:ext cx="3365541" cy="1903227"/>
            <a:chOff x="4504298" y="1847243"/>
            <a:chExt cx="3365541" cy="1903227"/>
          </a:xfrm>
        </p:grpSpPr>
        <p:sp>
          <p:nvSpPr>
            <p:cNvPr id="27" name="Triángulo 26"/>
            <p:cNvSpPr/>
            <p:nvPr/>
          </p:nvSpPr>
          <p:spPr>
            <a:xfrm rot="10800000">
              <a:off x="5888131" y="1847243"/>
              <a:ext cx="488763" cy="421347"/>
            </a:xfrm>
            <a:prstGeom prst="triangle">
              <a:avLst/>
            </a:prstGeom>
            <a:solidFill>
              <a:srgbClr val="E32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p>
          </p:txBody>
        </p:sp>
        <p:sp>
          <p:nvSpPr>
            <p:cNvPr id="31" name="Rectángulo 30"/>
            <p:cNvSpPr/>
            <p:nvPr/>
          </p:nvSpPr>
          <p:spPr>
            <a:xfrm>
              <a:off x="4504298" y="2427031"/>
              <a:ext cx="3365541" cy="1323439"/>
            </a:xfrm>
            <a:prstGeom prst="rect">
              <a:avLst/>
            </a:prstGeom>
          </p:spPr>
          <p:txBody>
            <a:bodyPr wrap="square">
              <a:spAutoFit/>
            </a:bodyPr>
            <a:lstStyle/>
            <a:p>
              <a:pPr algn="ctr"/>
              <a:r>
                <a:rPr lang="es-ES" sz="2000" b="1" dirty="0">
                  <a:solidFill>
                    <a:schemeClr val="bg1">
                      <a:lumMod val="50000"/>
                    </a:schemeClr>
                  </a:solidFill>
                  <a:latin typeface="Helvetica" charset="0"/>
                  <a:ea typeface="Helvetica" charset="0"/>
                  <a:cs typeface="Helvetica" charset="0"/>
                </a:rPr>
                <a:t>Principal factor de riesgo para EPOC el tabaquismo, la edad  avanzada y recuento CD4</a:t>
              </a:r>
              <a:endParaRPr lang="es-UY" sz="2000" b="1" dirty="0">
                <a:solidFill>
                  <a:schemeClr val="bg1">
                    <a:lumMod val="50000"/>
                  </a:schemeClr>
                </a:solidFill>
                <a:latin typeface="Helvetica" charset="0"/>
                <a:ea typeface="Helvetica" charset="0"/>
                <a:cs typeface="Helvetica" charset="0"/>
              </a:endParaRPr>
            </a:p>
          </p:txBody>
        </p:sp>
      </p:grpSp>
      <p:sp>
        <p:nvSpPr>
          <p:cNvPr id="32" name="Rectángulo 31"/>
          <p:cNvSpPr/>
          <p:nvPr/>
        </p:nvSpPr>
        <p:spPr>
          <a:xfrm>
            <a:off x="1375367" y="5552045"/>
            <a:ext cx="10559385" cy="1323439"/>
          </a:xfrm>
          <a:prstGeom prst="rect">
            <a:avLst/>
          </a:prstGeom>
        </p:spPr>
        <p:txBody>
          <a:bodyPr wrap="square">
            <a:spAutoFit/>
          </a:bodyPr>
          <a:lstStyle/>
          <a:p>
            <a:r>
              <a:rPr lang="es-UY" sz="2000" dirty="0">
                <a:solidFill>
                  <a:srgbClr val="1B9995"/>
                </a:solidFill>
                <a:latin typeface="Helvetica" charset="0"/>
                <a:ea typeface="Helvetica" charset="0"/>
                <a:cs typeface="Helvetica" charset="0"/>
              </a:rPr>
              <a:t>Los hallazgos actuales sugieren que las indicaciones de espirometría diagnóstica en los PVVIH son las mismas que en la población general, fumadores ≥ 40 años y con síntomas respiratorios, pudiéndose agregar un recuento de CD4 nadir ≤ 200 células/l (76). </a:t>
            </a:r>
          </a:p>
          <a:p>
            <a:endParaRPr lang="es-ES_tradnl" sz="2000" dirty="0">
              <a:solidFill>
                <a:srgbClr val="1B9995"/>
              </a:solidFill>
              <a:latin typeface="Helvetica" charset="0"/>
              <a:ea typeface="Helvetica" charset="0"/>
              <a:cs typeface="Helvetica" charset="0"/>
            </a:endParaRPr>
          </a:p>
        </p:txBody>
      </p:sp>
      <p:sp>
        <p:nvSpPr>
          <p:cNvPr id="34" name="Triángulo 33"/>
          <p:cNvSpPr/>
          <p:nvPr/>
        </p:nvSpPr>
        <p:spPr>
          <a:xfrm rot="5400000">
            <a:off x="359424" y="5646046"/>
            <a:ext cx="980398" cy="845170"/>
          </a:xfrm>
          <a:prstGeom prst="triangle">
            <a:avLst/>
          </a:prstGeom>
          <a:solidFill>
            <a:srgbClr val="1B9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p>
        </p:txBody>
      </p:sp>
    </p:spTree>
    <p:extLst>
      <p:ext uri="{BB962C8B-B14F-4D97-AF65-F5344CB8AC3E}">
        <p14:creationId xmlns:p14="http://schemas.microsoft.com/office/powerpoint/2010/main" val="78832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6" name="Rectángulo 5"/>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2</a:t>
            </a:r>
          </a:p>
        </p:txBody>
      </p:sp>
      <p:sp>
        <p:nvSpPr>
          <p:cNvPr id="7" name="Rectángulo 6"/>
          <p:cNvSpPr/>
          <p:nvPr/>
        </p:nvSpPr>
        <p:spPr>
          <a:xfrm>
            <a:off x="752922" y="112865"/>
            <a:ext cx="3544560" cy="923330"/>
          </a:xfrm>
          <a:prstGeom prst="rect">
            <a:avLst/>
          </a:prstGeom>
        </p:spPr>
        <p:txBody>
          <a:bodyPr wrap="none">
            <a:spAutoFit/>
          </a:bodyPr>
          <a:lstStyle/>
          <a:p>
            <a:r>
              <a:rPr lang="es-ES" dirty="0">
                <a:solidFill>
                  <a:srgbClr val="8CBFB5"/>
                </a:solidFill>
                <a:latin typeface="Helvetica" charset="0"/>
                <a:ea typeface="Helvetica" charset="0"/>
                <a:cs typeface="Helvetica" charset="0"/>
              </a:rPr>
              <a:t>DEFINICIÓN, EPIDEMIOLOGÍA,</a:t>
            </a:r>
          </a:p>
          <a:p>
            <a:r>
              <a:rPr lang="es-ES" dirty="0">
                <a:solidFill>
                  <a:srgbClr val="8CBFB5"/>
                </a:solidFill>
                <a:latin typeface="Helvetica" charset="0"/>
                <a:ea typeface="Helvetica" charset="0"/>
                <a:cs typeface="Helvetica" charset="0"/>
              </a:rPr>
              <a:t>FACTORES DE RIESGO </a:t>
            </a:r>
          </a:p>
          <a:p>
            <a:r>
              <a:rPr lang="es-ES" dirty="0">
                <a:solidFill>
                  <a:srgbClr val="8CBFB5"/>
                </a:solidFill>
                <a:latin typeface="Helvetica" charset="0"/>
                <a:ea typeface="Helvetica" charset="0"/>
                <a:cs typeface="Helvetica" charset="0"/>
              </a:rPr>
              <a:t>Y PATOGENIA</a:t>
            </a:r>
          </a:p>
        </p:txBody>
      </p:sp>
      <p:sp>
        <p:nvSpPr>
          <p:cNvPr id="8" name="Rectángulo 7"/>
          <p:cNvSpPr/>
          <p:nvPr/>
        </p:nvSpPr>
        <p:spPr>
          <a:xfrm>
            <a:off x="190060" y="1847243"/>
            <a:ext cx="4107422" cy="1323439"/>
          </a:xfrm>
          <a:prstGeom prst="rect">
            <a:avLst/>
          </a:prstGeom>
        </p:spPr>
        <p:txBody>
          <a:bodyPr wrap="square">
            <a:spAutoFit/>
          </a:bodyPr>
          <a:lstStyle/>
          <a:p>
            <a:r>
              <a:rPr lang="es-ES" sz="4000" b="1" dirty="0">
                <a:solidFill>
                  <a:srgbClr val="1B9995"/>
                </a:solidFill>
                <a:latin typeface="Helvetica" charset="0"/>
                <a:ea typeface="Helvetica" charset="0"/>
                <a:cs typeface="Helvetica" charset="0"/>
              </a:rPr>
              <a:t>Factores Genéticos</a:t>
            </a:r>
            <a:endParaRPr lang="es-ES" sz="4000" b="1" dirty="0">
              <a:solidFill>
                <a:srgbClr val="1B9995"/>
              </a:solidFill>
              <a:effectLst/>
              <a:latin typeface="Helvetica" charset="0"/>
              <a:ea typeface="Helvetica" charset="0"/>
              <a:cs typeface="Helvetica" charset="0"/>
            </a:endParaRPr>
          </a:p>
        </p:txBody>
      </p:sp>
      <p:sp>
        <p:nvSpPr>
          <p:cNvPr id="9" name="Rectángulo 8"/>
          <p:cNvSpPr/>
          <p:nvPr/>
        </p:nvSpPr>
        <p:spPr>
          <a:xfrm>
            <a:off x="4495891" y="4092962"/>
            <a:ext cx="4382890" cy="2246769"/>
          </a:xfrm>
          <a:prstGeom prst="rect">
            <a:avLst/>
          </a:prstGeom>
        </p:spPr>
        <p:txBody>
          <a:bodyPr wrap="square">
            <a:spAutoFit/>
          </a:bodyPr>
          <a:lstStyle/>
          <a:p>
            <a:r>
              <a:rPr lang="es-UY" sz="2000" dirty="0">
                <a:solidFill>
                  <a:srgbClr val="1B9995"/>
                </a:solidFill>
                <a:latin typeface="Helvetica" charset="0"/>
                <a:ea typeface="Helvetica" charset="0"/>
                <a:cs typeface="Helvetica" charset="0"/>
              </a:rPr>
              <a:t>La deficiencia de α-1 antitripsina (DAAT) es una enfermedad hereditaria asociada con niveles bajos de la proteína α-1 antitripsina (AAT),  conduce a un desequilibrio proteasa-antiproteasa y mayor riesgo de desarrollar EPOC</a:t>
            </a:r>
            <a:endParaRPr lang="es-ES_tradnl" sz="2000" dirty="0">
              <a:solidFill>
                <a:srgbClr val="1B9995"/>
              </a:solidFill>
              <a:latin typeface="Helvetica" charset="0"/>
              <a:ea typeface="Helvetica" charset="0"/>
              <a:cs typeface="Helvetica" charset="0"/>
            </a:endParaRPr>
          </a:p>
        </p:txBody>
      </p:sp>
      <p:sp>
        <p:nvSpPr>
          <p:cNvPr id="10" name="Triángulo 9"/>
          <p:cNvSpPr/>
          <p:nvPr/>
        </p:nvSpPr>
        <p:spPr>
          <a:xfrm rot="5400000">
            <a:off x="3384698" y="2643858"/>
            <a:ext cx="980398" cy="845170"/>
          </a:xfrm>
          <a:prstGeom prst="triangle">
            <a:avLst/>
          </a:prstGeom>
          <a:solidFill>
            <a:srgbClr val="1B9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p>
        </p:txBody>
      </p:sp>
      <p:sp>
        <p:nvSpPr>
          <p:cNvPr id="11" name="Rectángulo 10"/>
          <p:cNvSpPr/>
          <p:nvPr/>
        </p:nvSpPr>
        <p:spPr>
          <a:xfrm>
            <a:off x="190060" y="3066443"/>
            <a:ext cx="4107422" cy="954107"/>
          </a:xfrm>
          <a:prstGeom prst="rect">
            <a:avLst/>
          </a:prstGeom>
        </p:spPr>
        <p:txBody>
          <a:bodyPr wrap="square">
            <a:spAutoFit/>
          </a:bodyPr>
          <a:lstStyle/>
          <a:p>
            <a:r>
              <a:rPr lang="es-ES" sz="2800" dirty="0">
                <a:solidFill>
                  <a:srgbClr val="1B9995"/>
                </a:solidFill>
                <a:latin typeface="Helvetica" charset="0"/>
                <a:ea typeface="Helvetica" charset="0"/>
                <a:cs typeface="Helvetica" charset="0"/>
              </a:rPr>
              <a:t>DÉFICIT DE </a:t>
            </a:r>
            <a:r>
              <a:rPr lang="es-ES_tradnl" sz="2800" dirty="0">
                <a:solidFill>
                  <a:srgbClr val="1B9995"/>
                </a:solidFill>
                <a:latin typeface="Helvetica" charset="0"/>
                <a:ea typeface="Helvetica" charset="0"/>
                <a:cs typeface="Helvetica" charset="0"/>
              </a:rPr>
              <a:t>α</a:t>
            </a:r>
            <a:r>
              <a:rPr lang="es-ES" sz="2800" dirty="0">
                <a:solidFill>
                  <a:srgbClr val="1B9995"/>
                </a:solidFill>
                <a:latin typeface="Helvetica" charset="0"/>
                <a:ea typeface="Helvetica" charset="0"/>
                <a:cs typeface="Helvetica" charset="0"/>
              </a:rPr>
              <a:t>-1 ANTITRIPSINA</a:t>
            </a:r>
            <a:endParaRPr lang="es-ES" sz="2800" dirty="0">
              <a:solidFill>
                <a:srgbClr val="1B9995"/>
              </a:solidFill>
              <a:effectLst/>
              <a:latin typeface="Helvetica" charset="0"/>
              <a:ea typeface="Helvetica" charset="0"/>
              <a:cs typeface="Helvetica" charset="0"/>
            </a:endParaRPr>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660817" y="874998"/>
            <a:ext cx="2053038" cy="4382890"/>
          </a:xfrm>
          <a:prstGeom prst="rect">
            <a:avLst/>
          </a:prstGeom>
        </p:spPr>
      </p:pic>
    </p:spTree>
    <p:extLst>
      <p:ext uri="{BB962C8B-B14F-4D97-AF65-F5344CB8AC3E}">
        <p14:creationId xmlns:p14="http://schemas.microsoft.com/office/powerpoint/2010/main" val="4281117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2</a:t>
            </a:r>
          </a:p>
        </p:txBody>
      </p:sp>
      <p:sp>
        <p:nvSpPr>
          <p:cNvPr id="6" name="Rectángulo 5"/>
          <p:cNvSpPr/>
          <p:nvPr/>
        </p:nvSpPr>
        <p:spPr>
          <a:xfrm>
            <a:off x="752922" y="112865"/>
            <a:ext cx="3544560" cy="923330"/>
          </a:xfrm>
          <a:prstGeom prst="rect">
            <a:avLst/>
          </a:prstGeom>
        </p:spPr>
        <p:txBody>
          <a:bodyPr wrap="none">
            <a:spAutoFit/>
          </a:bodyPr>
          <a:lstStyle/>
          <a:p>
            <a:r>
              <a:rPr lang="es-ES" dirty="0">
                <a:solidFill>
                  <a:srgbClr val="8CBFB5"/>
                </a:solidFill>
                <a:latin typeface="Helvetica" charset="0"/>
                <a:ea typeface="Helvetica" charset="0"/>
                <a:cs typeface="Helvetica" charset="0"/>
              </a:rPr>
              <a:t>DEFINICIÓN, EPIDEMIOLOGÍA,</a:t>
            </a:r>
          </a:p>
          <a:p>
            <a:r>
              <a:rPr lang="es-ES" dirty="0">
                <a:solidFill>
                  <a:srgbClr val="8CBFB5"/>
                </a:solidFill>
                <a:latin typeface="Helvetica" charset="0"/>
                <a:ea typeface="Helvetica" charset="0"/>
                <a:cs typeface="Helvetica" charset="0"/>
              </a:rPr>
              <a:t>FACTORES DE RIESGO </a:t>
            </a:r>
          </a:p>
          <a:p>
            <a:r>
              <a:rPr lang="es-ES" dirty="0">
                <a:solidFill>
                  <a:srgbClr val="8CBFB5"/>
                </a:solidFill>
                <a:latin typeface="Helvetica" charset="0"/>
                <a:ea typeface="Helvetica" charset="0"/>
                <a:cs typeface="Helvetica" charset="0"/>
              </a:rPr>
              <a:t>Y PATOGENIA</a:t>
            </a:r>
          </a:p>
        </p:txBody>
      </p:sp>
      <p:sp>
        <p:nvSpPr>
          <p:cNvPr id="23" name="Rectángulo 22"/>
          <p:cNvSpPr/>
          <p:nvPr/>
        </p:nvSpPr>
        <p:spPr>
          <a:xfrm>
            <a:off x="752922" y="2792316"/>
            <a:ext cx="2177847" cy="1323439"/>
          </a:xfrm>
          <a:prstGeom prst="rect">
            <a:avLst/>
          </a:prstGeom>
        </p:spPr>
        <p:txBody>
          <a:bodyPr wrap="square">
            <a:spAutoFit/>
          </a:bodyPr>
          <a:lstStyle/>
          <a:p>
            <a:r>
              <a:rPr lang="es-ES" sz="4000" b="1" dirty="0">
                <a:solidFill>
                  <a:srgbClr val="1B9995"/>
                </a:solidFill>
                <a:latin typeface="Helvetica" charset="0"/>
                <a:ea typeface="Helvetica" charset="0"/>
                <a:cs typeface="Helvetica" charset="0"/>
              </a:rPr>
              <a:t>Puntos </a:t>
            </a:r>
          </a:p>
          <a:p>
            <a:r>
              <a:rPr lang="es-ES" sz="4000" b="1" dirty="0">
                <a:solidFill>
                  <a:srgbClr val="1B9995"/>
                </a:solidFill>
                <a:latin typeface="Helvetica" charset="0"/>
                <a:ea typeface="Helvetica" charset="0"/>
                <a:cs typeface="Helvetica" charset="0"/>
              </a:rPr>
              <a:t>Clave</a:t>
            </a:r>
            <a:endParaRPr lang="es-ES" sz="4000" b="1" dirty="0">
              <a:solidFill>
                <a:srgbClr val="1B9995"/>
              </a:solidFill>
              <a:effectLst/>
              <a:latin typeface="Helvetica" charset="0"/>
              <a:ea typeface="Helvetica" charset="0"/>
              <a:cs typeface="Helvetica" charset="0"/>
            </a:endParaRPr>
          </a:p>
        </p:txBody>
      </p:sp>
      <p:sp>
        <p:nvSpPr>
          <p:cNvPr id="28" name="Elipse 27"/>
          <p:cNvSpPr/>
          <p:nvPr/>
        </p:nvSpPr>
        <p:spPr>
          <a:xfrm>
            <a:off x="3300255" y="1427600"/>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Elipse 28"/>
          <p:cNvSpPr/>
          <p:nvPr/>
        </p:nvSpPr>
        <p:spPr>
          <a:xfrm>
            <a:off x="3323967" y="2735216"/>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Elipse 29"/>
          <p:cNvSpPr/>
          <p:nvPr/>
        </p:nvSpPr>
        <p:spPr>
          <a:xfrm>
            <a:off x="3315801" y="4234531"/>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Elipse 32"/>
          <p:cNvSpPr/>
          <p:nvPr/>
        </p:nvSpPr>
        <p:spPr>
          <a:xfrm>
            <a:off x="3351558" y="5459557"/>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Rectángulo 34"/>
          <p:cNvSpPr/>
          <p:nvPr/>
        </p:nvSpPr>
        <p:spPr>
          <a:xfrm>
            <a:off x="4044196" y="1380991"/>
            <a:ext cx="7894518" cy="4708981"/>
          </a:xfrm>
          <a:prstGeom prst="rect">
            <a:avLst/>
          </a:prstGeom>
        </p:spPr>
        <p:txBody>
          <a:bodyPr wrap="square">
            <a:spAutoFit/>
          </a:bodyPr>
          <a:lstStyle/>
          <a:p>
            <a:pPr lvl="0"/>
            <a:r>
              <a:rPr lang="es-ES" sz="2000" dirty="0">
                <a:solidFill>
                  <a:schemeClr val="tx1">
                    <a:lumMod val="65000"/>
                    <a:lumOff val="35000"/>
                  </a:schemeClr>
                </a:solidFill>
                <a:latin typeface="Helvetica" charset="0"/>
                <a:ea typeface="Helvetica" charset="0"/>
                <a:cs typeface="Helvetica" charset="0"/>
              </a:rPr>
              <a:t>Enfermedad compleja con mecanismos patogénicos diversos que afectan la vía aérea en todas sus dimensiones, los alvéolos y la circulación pulmonar.</a:t>
            </a:r>
          </a:p>
          <a:p>
            <a:pPr lvl="0"/>
            <a:endParaRPr lang="es-ES" sz="2000" dirty="0">
              <a:solidFill>
                <a:schemeClr val="tx1">
                  <a:lumMod val="65000"/>
                  <a:lumOff val="35000"/>
                </a:schemeClr>
              </a:solidFill>
              <a:latin typeface="Helvetica" charset="0"/>
              <a:ea typeface="Helvetica" charset="0"/>
              <a:cs typeface="Helvetica" charset="0"/>
            </a:endParaRPr>
          </a:p>
          <a:p>
            <a:pPr lvl="0"/>
            <a:r>
              <a:rPr lang="es-ES" sz="2000" dirty="0">
                <a:solidFill>
                  <a:srgbClr val="1B9995"/>
                </a:solidFill>
                <a:latin typeface="Helvetica" charset="0"/>
                <a:ea typeface="Helvetica" charset="0"/>
                <a:cs typeface="Helvetica" charset="0"/>
              </a:rPr>
              <a:t>La inflamación crónica provocada por la inhalación de gases tóxicos (tabaco, humo de leña) interactuando con otros factores como el desarrollo pulmonar insuficiente producen: engrosamiento de la pared bronquial con disminución de calibre y destrucción alveolar</a:t>
            </a:r>
          </a:p>
          <a:p>
            <a:pPr lvl="0"/>
            <a:endParaRPr lang="es-ES" sz="2000" dirty="0">
              <a:solidFill>
                <a:schemeClr val="tx1">
                  <a:lumMod val="65000"/>
                  <a:lumOff val="35000"/>
                </a:schemeClr>
              </a:solidFill>
              <a:latin typeface="Helvetica" charset="0"/>
              <a:ea typeface="Helvetica" charset="0"/>
              <a:cs typeface="Helvetica" charset="0"/>
            </a:endParaRPr>
          </a:p>
          <a:p>
            <a:pPr lvl="0"/>
            <a:r>
              <a:rPr lang="es-ES" sz="2000" dirty="0">
                <a:solidFill>
                  <a:schemeClr val="tx1">
                    <a:lumMod val="65000"/>
                    <a:lumOff val="35000"/>
                  </a:schemeClr>
                </a:solidFill>
                <a:latin typeface="Helvetica" charset="0"/>
                <a:ea typeface="Helvetica" charset="0"/>
                <a:cs typeface="Helvetica" charset="0"/>
              </a:rPr>
              <a:t>Las consecuencias funcionales son obstrucción al flujo de aire, colapso espiratorio del árbol bronquial y pérdida del retroceso elástico.</a:t>
            </a:r>
          </a:p>
          <a:p>
            <a:pPr lvl="0"/>
            <a:endParaRPr lang="es-ES" sz="2000" dirty="0">
              <a:solidFill>
                <a:schemeClr val="tx1">
                  <a:lumMod val="65000"/>
                  <a:lumOff val="35000"/>
                </a:schemeClr>
              </a:solidFill>
              <a:latin typeface="Helvetica" charset="0"/>
              <a:ea typeface="Helvetica" charset="0"/>
              <a:cs typeface="Helvetica" charset="0"/>
            </a:endParaRPr>
          </a:p>
          <a:p>
            <a:pPr lvl="0"/>
            <a:r>
              <a:rPr lang="es-ES" sz="2000" dirty="0">
                <a:solidFill>
                  <a:srgbClr val="1B9995"/>
                </a:solidFill>
                <a:latin typeface="Helvetica" charset="0"/>
                <a:ea typeface="Helvetica" charset="0"/>
                <a:cs typeface="Helvetica" charset="0"/>
              </a:rPr>
              <a:t>La obstrucción de la vía aérea tiene componentes irreversibles y reversibles, sobre los que se puede actuar</a:t>
            </a:r>
            <a:r>
              <a:rPr lang="es-ES" sz="2000" dirty="0">
                <a:solidFill>
                  <a:schemeClr val="tx1">
                    <a:lumMod val="65000"/>
                    <a:lumOff val="35000"/>
                  </a:schemeClr>
                </a:solidFill>
                <a:latin typeface="Helvetica" charset="0"/>
                <a:ea typeface="Helvetica" charset="0"/>
                <a:cs typeface="Helvetica" charset="0"/>
              </a:rPr>
              <a:t>.</a:t>
            </a:r>
            <a:endParaRPr lang="es-ES" sz="2000" dirty="0">
              <a:solidFill>
                <a:srgbClr val="1B9995"/>
              </a:solidFill>
              <a:latin typeface="Helvetica" charset="0"/>
              <a:ea typeface="Helvetica" charset="0"/>
              <a:cs typeface="Helvetica" charset="0"/>
            </a:endParaRPr>
          </a:p>
        </p:txBody>
      </p:sp>
    </p:spTree>
    <p:extLst>
      <p:ext uri="{BB962C8B-B14F-4D97-AF65-F5344CB8AC3E}">
        <p14:creationId xmlns:p14="http://schemas.microsoft.com/office/powerpoint/2010/main" val="274188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59000">
              <a:srgbClr val="1B9995"/>
            </a:gs>
            <a:gs pos="100000">
              <a:srgbClr val="97CCC2"/>
            </a:gs>
          </a:gsLst>
          <a:lin ang="18900000" scaled="1"/>
        </a:gradFill>
        <a:effectLst/>
      </p:bgPr>
    </p:bg>
    <p:spTree>
      <p:nvGrpSpPr>
        <p:cNvPr id="1" name=""/>
        <p:cNvGrpSpPr/>
        <p:nvPr/>
      </p:nvGrpSpPr>
      <p:grpSpPr>
        <a:xfrm>
          <a:off x="0" y="0"/>
          <a:ext cx="0" cy="0"/>
          <a:chOff x="0" y="0"/>
          <a:chExt cx="0" cy="0"/>
        </a:xfrm>
      </p:grpSpPr>
      <p:sp>
        <p:nvSpPr>
          <p:cNvPr id="6" name="Rectángulo 5"/>
          <p:cNvSpPr/>
          <p:nvPr/>
        </p:nvSpPr>
        <p:spPr>
          <a:xfrm>
            <a:off x="1813396" y="2383971"/>
            <a:ext cx="4512774" cy="144655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800" b="1" i="0" u="none" strike="noStrike" kern="1200" cap="none" spc="0" normalizeH="0" baseline="0" noProof="0" dirty="0">
                <a:ln>
                  <a:noFill/>
                </a:ln>
                <a:solidFill>
                  <a:srgbClr val="97CCC2"/>
                </a:solidFill>
                <a:effectLst/>
                <a:uLnTx/>
                <a:uFillTx/>
                <a:latin typeface="Helvetica" charset="0"/>
                <a:ea typeface="Helvetica" charset="0"/>
                <a:cs typeface="Helvetica" charset="0"/>
              </a:rPr>
              <a:t>capítulo</a:t>
            </a:r>
          </a:p>
        </p:txBody>
      </p:sp>
      <p:sp>
        <p:nvSpPr>
          <p:cNvPr id="7" name="Rectángulo 6"/>
          <p:cNvSpPr/>
          <p:nvPr/>
        </p:nvSpPr>
        <p:spPr>
          <a:xfrm>
            <a:off x="5585697" y="1422867"/>
            <a:ext cx="813043" cy="144655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800" b="1" dirty="0">
                <a:solidFill>
                  <a:srgbClr val="97CCC2"/>
                </a:solidFill>
                <a:latin typeface="Helvetica" charset="0"/>
                <a:ea typeface="Helvetica" charset="0"/>
                <a:cs typeface="Helvetica" charset="0"/>
              </a:rPr>
              <a:t>3</a:t>
            </a:r>
            <a:endParaRPr kumimoji="0" lang="es-ES" sz="8800" b="1" i="0" u="none" strike="noStrike" kern="1200" cap="none" spc="0" normalizeH="0" baseline="0" noProof="0" dirty="0">
              <a:ln>
                <a:noFill/>
              </a:ln>
              <a:solidFill>
                <a:srgbClr val="97CCC2"/>
              </a:solidFill>
              <a:effectLst/>
              <a:uLnTx/>
              <a:uFillTx/>
              <a:latin typeface="Helvetica" charset="0"/>
              <a:ea typeface="Helvetica" charset="0"/>
              <a:cs typeface="Helvetica" charset="0"/>
            </a:endParaRPr>
          </a:p>
        </p:txBody>
      </p:sp>
      <p:sp>
        <p:nvSpPr>
          <p:cNvPr id="8" name="Rectángulo 7"/>
          <p:cNvSpPr/>
          <p:nvPr/>
        </p:nvSpPr>
        <p:spPr>
          <a:xfrm>
            <a:off x="5501771" y="3830521"/>
            <a:ext cx="6690229" cy="2431435"/>
          </a:xfrm>
          <a:prstGeom prst="rect">
            <a:avLst/>
          </a:prstGeom>
        </p:spPr>
        <p:txBody>
          <a:bodyPr wrap="none">
            <a:spAutoFit/>
          </a:bodyPr>
          <a:lstStyle/>
          <a:p>
            <a:pPr lvl="0">
              <a:defRPr/>
            </a:pPr>
            <a:r>
              <a:rPr lang="es-UY" sz="2800" dirty="0">
                <a:solidFill>
                  <a:srgbClr val="97CCC2"/>
                </a:solidFill>
                <a:latin typeface="Helvetica" charset="0"/>
                <a:ea typeface="Helvetica" charset="0"/>
                <a:cs typeface="Helvetica" charset="0"/>
              </a:rPr>
              <a:t>CURSO CLÍNICO, DIAGNÓSTICO, </a:t>
            </a:r>
          </a:p>
          <a:p>
            <a:pPr lvl="0">
              <a:defRPr/>
            </a:pPr>
            <a:r>
              <a:rPr lang="es-UY" sz="2800" dirty="0">
                <a:solidFill>
                  <a:srgbClr val="97CCC2"/>
                </a:solidFill>
                <a:latin typeface="Helvetica" charset="0"/>
                <a:ea typeface="Helvetica" charset="0"/>
                <a:cs typeface="Helvetica" charset="0"/>
              </a:rPr>
              <a:t>BÚSQUEDA DE CASOS, </a:t>
            </a:r>
          </a:p>
          <a:p>
            <a:pPr lvl="0">
              <a:defRPr/>
            </a:pPr>
            <a:r>
              <a:rPr lang="es-UY" sz="2800" dirty="0">
                <a:solidFill>
                  <a:srgbClr val="97CCC2"/>
                </a:solidFill>
                <a:latin typeface="Helvetica" charset="0"/>
                <a:ea typeface="Helvetica" charset="0"/>
                <a:cs typeface="Helvetica" charset="0"/>
              </a:rPr>
              <a:t>ESTRATIFICACIÓN DE LA GRAVEDAD </a:t>
            </a:r>
          </a:p>
          <a:p>
            <a:pPr lvl="0">
              <a:defRPr/>
            </a:pPr>
            <a:r>
              <a:rPr lang="es-UY" sz="2800" dirty="0">
                <a:solidFill>
                  <a:srgbClr val="97CCC2"/>
                </a:solidFill>
                <a:latin typeface="Helvetica" charset="0"/>
                <a:ea typeface="Helvetica" charset="0"/>
                <a:cs typeface="Helvetica" charset="0"/>
              </a:rPr>
              <a:t>Y PRONÓSTICO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4000" b="0" i="0" u="none" strike="noStrike" kern="1200" cap="none" spc="0" normalizeH="0" baseline="0" noProof="0" dirty="0">
              <a:ln>
                <a:noFill/>
              </a:ln>
              <a:solidFill>
                <a:srgbClr val="97CCC2"/>
              </a:solidFill>
              <a:effectLst/>
              <a:uLnTx/>
              <a:uFillTx/>
              <a:latin typeface="Helvetica" charset="0"/>
              <a:ea typeface="Helvetica" charset="0"/>
              <a:cs typeface="Helvetica" charset="0"/>
            </a:endParaRPr>
          </a:p>
        </p:txBody>
      </p:sp>
      <p:pic>
        <p:nvPicPr>
          <p:cNvPr id="9" name="Imagen 8"/>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6353724" y="2129037"/>
            <a:ext cx="3357718" cy="1339149"/>
          </a:xfrm>
          <a:prstGeom prst="rect">
            <a:avLst/>
          </a:prstGeom>
        </p:spPr>
      </p:pic>
    </p:spTree>
    <p:extLst>
      <p:ext uri="{BB962C8B-B14F-4D97-AF65-F5344CB8AC3E}">
        <p14:creationId xmlns:p14="http://schemas.microsoft.com/office/powerpoint/2010/main" val="3350237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3</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68770"/>
            <a:ext cx="6558270" cy="646331"/>
          </a:xfrm>
          <a:prstGeom prst="rect">
            <a:avLst/>
          </a:prstGeom>
        </p:spPr>
        <p:txBody>
          <a:bodyPr wrap="none">
            <a:spAutoFit/>
          </a:bodyPr>
          <a:lstStyle/>
          <a:p>
            <a:r>
              <a:rPr lang="es-UY" dirty="0">
                <a:solidFill>
                  <a:srgbClr val="8CBFB5"/>
                </a:solidFill>
                <a:latin typeface="Helvetica" charset="0"/>
                <a:ea typeface="Helvetica" charset="0"/>
                <a:cs typeface="Helvetica" charset="0"/>
              </a:rPr>
              <a:t>CURSO CLÍNICO, DIAGNÓSTICO, BÚSQUEDA DE CASOS, </a:t>
            </a:r>
          </a:p>
          <a:p>
            <a:r>
              <a:rPr lang="es-UY" dirty="0">
                <a:solidFill>
                  <a:srgbClr val="8CBFB5"/>
                </a:solidFill>
                <a:latin typeface="Helvetica" charset="0"/>
                <a:ea typeface="Helvetica" charset="0"/>
                <a:cs typeface="Helvetica" charset="0"/>
              </a:rPr>
              <a:t>ESTRATIFICACIÓN DE LA GRAVEDAD Y PRONÓSTICO</a:t>
            </a:r>
            <a:endParaRPr lang="es-ES" dirty="0">
              <a:solidFill>
                <a:srgbClr val="8CBFB5"/>
              </a:solidFill>
              <a:latin typeface="Helvetica" charset="0"/>
              <a:ea typeface="Helvetica" charset="0"/>
              <a:cs typeface="Helvetica" charset="0"/>
            </a:endParaRPr>
          </a:p>
        </p:txBody>
      </p:sp>
      <p:sp>
        <p:nvSpPr>
          <p:cNvPr id="7" name="Rectángulo 6"/>
          <p:cNvSpPr/>
          <p:nvPr/>
        </p:nvSpPr>
        <p:spPr>
          <a:xfrm>
            <a:off x="464813" y="1964499"/>
            <a:ext cx="3034200" cy="2554545"/>
          </a:xfrm>
          <a:prstGeom prst="rect">
            <a:avLst/>
          </a:prstGeom>
        </p:spPr>
        <p:txBody>
          <a:bodyPr wrap="square">
            <a:spAutoFit/>
          </a:bodyPr>
          <a:lstStyle/>
          <a:p>
            <a:r>
              <a:rPr lang="es-ES" sz="4000" b="1" dirty="0">
                <a:solidFill>
                  <a:srgbClr val="97CCC2"/>
                </a:solidFill>
                <a:latin typeface="Helvetica" charset="0"/>
                <a:ea typeface="Helvetica" charset="0"/>
                <a:cs typeface="Helvetica" charset="0"/>
              </a:rPr>
              <a:t>CURSO </a:t>
            </a:r>
          </a:p>
          <a:p>
            <a:r>
              <a:rPr lang="es-ES" sz="4000" b="1" dirty="0">
                <a:solidFill>
                  <a:srgbClr val="97CCC2"/>
                </a:solidFill>
                <a:latin typeface="Helvetica" charset="0"/>
                <a:ea typeface="Helvetica" charset="0"/>
                <a:cs typeface="Helvetica" charset="0"/>
              </a:rPr>
              <a:t>CLÍNICO</a:t>
            </a:r>
          </a:p>
          <a:p>
            <a:r>
              <a:rPr lang="es-ES" sz="4000" b="1" dirty="0">
                <a:solidFill>
                  <a:srgbClr val="1B9995"/>
                </a:solidFill>
                <a:latin typeface="Helvetica" charset="0"/>
                <a:ea typeface="Helvetica" charset="0"/>
                <a:cs typeface="Helvetica" charset="0"/>
              </a:rPr>
              <a:t>Puntos </a:t>
            </a:r>
          </a:p>
          <a:p>
            <a:r>
              <a:rPr lang="es-ES" sz="4000" b="1" dirty="0">
                <a:solidFill>
                  <a:srgbClr val="1B9995"/>
                </a:solidFill>
                <a:latin typeface="Helvetica" charset="0"/>
                <a:ea typeface="Helvetica" charset="0"/>
                <a:cs typeface="Helvetica" charset="0"/>
              </a:rPr>
              <a:t>Clave</a:t>
            </a:r>
            <a:endParaRPr lang="es-ES" sz="4000" b="1" dirty="0">
              <a:solidFill>
                <a:srgbClr val="1B9995"/>
              </a:solidFill>
              <a:effectLst/>
              <a:latin typeface="Helvetica" charset="0"/>
              <a:ea typeface="Helvetica" charset="0"/>
              <a:cs typeface="Helvetica" charset="0"/>
            </a:endParaRPr>
          </a:p>
        </p:txBody>
      </p:sp>
      <p:sp>
        <p:nvSpPr>
          <p:cNvPr id="8" name="Elipse 7"/>
          <p:cNvSpPr/>
          <p:nvPr/>
        </p:nvSpPr>
        <p:spPr>
          <a:xfrm>
            <a:off x="3298479" y="1510771"/>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Elipse 8"/>
          <p:cNvSpPr/>
          <p:nvPr/>
        </p:nvSpPr>
        <p:spPr>
          <a:xfrm>
            <a:off x="3298479" y="2580897"/>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Elipse 9"/>
          <p:cNvSpPr/>
          <p:nvPr/>
        </p:nvSpPr>
        <p:spPr>
          <a:xfrm>
            <a:off x="3298479" y="3575656"/>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Elipse 11"/>
          <p:cNvSpPr/>
          <p:nvPr/>
        </p:nvSpPr>
        <p:spPr>
          <a:xfrm>
            <a:off x="3298479" y="4940291"/>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ángulo 12"/>
          <p:cNvSpPr/>
          <p:nvPr/>
        </p:nvSpPr>
        <p:spPr>
          <a:xfrm>
            <a:off x="4189635" y="1414376"/>
            <a:ext cx="7648388" cy="4524315"/>
          </a:xfrm>
          <a:prstGeom prst="rect">
            <a:avLst/>
          </a:prstGeom>
        </p:spPr>
        <p:txBody>
          <a:bodyPr wrap="square">
            <a:spAutoFit/>
          </a:bodyPr>
          <a:lstStyle/>
          <a:p>
            <a:pPr lvl="0"/>
            <a:r>
              <a:rPr lang="es-ES" sz="2400" dirty="0">
                <a:solidFill>
                  <a:schemeClr val="tx1">
                    <a:lumMod val="65000"/>
                    <a:lumOff val="35000"/>
                  </a:schemeClr>
                </a:solidFill>
                <a:latin typeface="Helvetica" charset="0"/>
                <a:ea typeface="Helvetica" charset="0"/>
                <a:cs typeface="Helvetica" charset="0"/>
              </a:rPr>
              <a:t>Enfermedad heterogénea caracterizada por una amplia  variabilidad en su curso clínico.</a:t>
            </a:r>
          </a:p>
          <a:p>
            <a:pPr lvl="0"/>
            <a:endParaRPr lang="es-ES" sz="2400" dirty="0">
              <a:solidFill>
                <a:schemeClr val="tx1">
                  <a:lumMod val="65000"/>
                  <a:lumOff val="35000"/>
                </a:schemeClr>
              </a:solidFill>
              <a:latin typeface="Helvetica" charset="0"/>
              <a:ea typeface="Helvetica" charset="0"/>
              <a:cs typeface="Helvetica" charset="0"/>
            </a:endParaRPr>
          </a:p>
          <a:p>
            <a:pPr lvl="0"/>
            <a:r>
              <a:rPr lang="es-ES" sz="2400" dirty="0">
                <a:solidFill>
                  <a:srgbClr val="1B9995"/>
                </a:solidFill>
                <a:latin typeface="Helvetica" charset="0"/>
                <a:ea typeface="Helvetica" charset="0"/>
                <a:cs typeface="Helvetica" charset="0"/>
              </a:rPr>
              <a:t>La variabilidad ocurre también en la función pulmonar</a:t>
            </a:r>
          </a:p>
          <a:p>
            <a:pPr lvl="0"/>
            <a:endParaRPr lang="es-ES" sz="2400" dirty="0">
              <a:solidFill>
                <a:schemeClr val="tx1">
                  <a:lumMod val="65000"/>
                  <a:lumOff val="35000"/>
                </a:schemeClr>
              </a:solidFill>
              <a:latin typeface="Helvetica" charset="0"/>
              <a:ea typeface="Helvetica" charset="0"/>
              <a:cs typeface="Helvetica" charset="0"/>
            </a:endParaRPr>
          </a:p>
          <a:p>
            <a:pPr lvl="0"/>
            <a:r>
              <a:rPr lang="es-ES" sz="2400" dirty="0">
                <a:solidFill>
                  <a:schemeClr val="tx1">
                    <a:lumMod val="65000"/>
                    <a:lumOff val="35000"/>
                  </a:schemeClr>
                </a:solidFill>
                <a:latin typeface="Helvetica" charset="0"/>
                <a:ea typeface="Helvetica" charset="0"/>
                <a:cs typeface="Helvetica" charset="0"/>
              </a:rPr>
              <a:t>El reconocimiento precoz de la EPOC es importante para modificar la exposición a factores de riesgo y mejorar el pronóstico.</a:t>
            </a:r>
          </a:p>
          <a:p>
            <a:pPr lvl="0"/>
            <a:endParaRPr lang="es-ES" sz="2400" dirty="0">
              <a:solidFill>
                <a:schemeClr val="tx1">
                  <a:lumMod val="65000"/>
                  <a:lumOff val="35000"/>
                </a:schemeClr>
              </a:solidFill>
              <a:latin typeface="Helvetica" charset="0"/>
              <a:ea typeface="Helvetica" charset="0"/>
              <a:cs typeface="Helvetica" charset="0"/>
            </a:endParaRPr>
          </a:p>
          <a:p>
            <a:pPr lvl="0"/>
            <a:r>
              <a:rPr lang="es-ES" sz="2400" dirty="0">
                <a:solidFill>
                  <a:srgbClr val="1B9995"/>
                </a:solidFill>
                <a:latin typeface="Helvetica" charset="0"/>
                <a:ea typeface="Helvetica" charset="0"/>
                <a:cs typeface="Helvetica" charset="0"/>
              </a:rPr>
              <a:t>Los expuestos a factores de riesgo, y con síntomas,  requieren seguimiento por su mayor riesgo de desarrollar EPOC y tener peores desenlaces clínicos.    </a:t>
            </a:r>
          </a:p>
        </p:txBody>
      </p:sp>
    </p:spTree>
    <p:extLst>
      <p:ext uri="{BB962C8B-B14F-4D97-AF65-F5344CB8AC3E}">
        <p14:creationId xmlns:p14="http://schemas.microsoft.com/office/powerpoint/2010/main" val="190166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rgbClr val="1B9995"/>
            </a:gs>
            <a:gs pos="100000">
              <a:srgbClr val="97CCC2"/>
            </a:gs>
          </a:gsLst>
          <a:lin ang="18900000" scaled="1"/>
          <a:tileRect/>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6670" y="1472838"/>
            <a:ext cx="3563156" cy="3651830"/>
          </a:xfrm>
          <a:prstGeom prst="rect">
            <a:avLst/>
          </a:prstGeom>
        </p:spPr>
      </p:pic>
      <p:sp>
        <p:nvSpPr>
          <p:cNvPr id="7" name="Rectángulo 6"/>
          <p:cNvSpPr/>
          <p:nvPr/>
        </p:nvSpPr>
        <p:spPr>
          <a:xfrm>
            <a:off x="4542081" y="2087786"/>
            <a:ext cx="6768199" cy="707886"/>
          </a:xfrm>
          <a:prstGeom prst="rect">
            <a:avLst/>
          </a:prstGeom>
        </p:spPr>
        <p:txBody>
          <a:bodyPr wrap="none">
            <a:spAutoFit/>
          </a:bodyPr>
          <a:lstStyle/>
          <a:p>
            <a:r>
              <a:rPr lang="es-ES" sz="4000" b="1" dirty="0">
                <a:solidFill>
                  <a:srgbClr val="97CCC2"/>
                </a:solidFill>
                <a:effectLst/>
                <a:latin typeface="Helvetica" charset="0"/>
                <a:ea typeface="Helvetica" charset="0"/>
                <a:cs typeface="Helvetica" charset="0"/>
              </a:rPr>
              <a:t>Actualización de GPC 2014</a:t>
            </a:r>
          </a:p>
        </p:txBody>
      </p:sp>
      <p:sp>
        <p:nvSpPr>
          <p:cNvPr id="8" name="Rectángulo 7"/>
          <p:cNvSpPr/>
          <p:nvPr/>
        </p:nvSpPr>
        <p:spPr>
          <a:xfrm>
            <a:off x="4542081" y="2610037"/>
            <a:ext cx="2209259" cy="707886"/>
          </a:xfrm>
          <a:prstGeom prst="rect">
            <a:avLst/>
          </a:prstGeom>
        </p:spPr>
        <p:txBody>
          <a:bodyPr wrap="none">
            <a:spAutoFit/>
          </a:bodyPr>
          <a:lstStyle/>
          <a:p>
            <a:r>
              <a:rPr lang="es-ES_tradnl" sz="4000" b="1">
                <a:solidFill>
                  <a:srgbClr val="97CCC2"/>
                </a:solidFill>
                <a:latin typeface="Helvetica" charset="0"/>
                <a:ea typeface="Helvetica" charset="0"/>
                <a:cs typeface="Helvetica" charset="0"/>
              </a:rPr>
              <a:t>Desafío </a:t>
            </a:r>
            <a:endParaRPr lang="es-ES_tradnl" sz="4000" b="1" dirty="0"/>
          </a:p>
        </p:txBody>
      </p:sp>
      <p:sp>
        <p:nvSpPr>
          <p:cNvPr id="9" name="Rectángulo 8"/>
          <p:cNvSpPr/>
          <p:nvPr/>
        </p:nvSpPr>
        <p:spPr>
          <a:xfrm>
            <a:off x="4542081" y="3840174"/>
            <a:ext cx="7008235" cy="954107"/>
          </a:xfrm>
          <a:prstGeom prst="rect">
            <a:avLst/>
          </a:prstGeom>
        </p:spPr>
        <p:txBody>
          <a:bodyPr wrap="square">
            <a:spAutoFit/>
          </a:bodyPr>
          <a:lstStyle/>
          <a:p>
            <a:pPr marL="457200" indent="-457200">
              <a:buFont typeface="Arial" panose="020B0604020202020204" pitchFamily="34" charset="0"/>
              <a:buChar char="•"/>
            </a:pPr>
            <a:r>
              <a:rPr lang="es-ES_tradnl" sz="2800" dirty="0">
                <a:solidFill>
                  <a:srgbClr val="97CCC2"/>
                </a:solidFill>
                <a:latin typeface="Helvetica" charset="0"/>
                <a:ea typeface="Helvetica" charset="0"/>
                <a:cs typeface="Helvetica" charset="0"/>
              </a:rPr>
              <a:t>Diseminación</a:t>
            </a:r>
          </a:p>
          <a:p>
            <a:pPr marL="457200" indent="-457200">
              <a:buFont typeface="Arial" panose="020B0604020202020204" pitchFamily="34" charset="0"/>
              <a:buChar char="•"/>
            </a:pPr>
            <a:r>
              <a:rPr lang="es-ES_tradnl" sz="2800" dirty="0">
                <a:solidFill>
                  <a:srgbClr val="97CCC2"/>
                </a:solidFill>
                <a:latin typeface="Helvetica" charset="0"/>
                <a:ea typeface="Helvetica" charset="0"/>
                <a:cs typeface="Helvetica" charset="0"/>
              </a:rPr>
              <a:t>Implementación</a:t>
            </a:r>
          </a:p>
        </p:txBody>
      </p:sp>
    </p:spTree>
    <p:extLst>
      <p:ext uri="{BB962C8B-B14F-4D97-AF65-F5344CB8AC3E}">
        <p14:creationId xmlns:p14="http://schemas.microsoft.com/office/powerpoint/2010/main" val="2924401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3</a:t>
            </a:r>
          </a:p>
        </p:txBody>
      </p:sp>
      <p:sp>
        <p:nvSpPr>
          <p:cNvPr id="6" name="Rectángulo 5"/>
          <p:cNvSpPr/>
          <p:nvPr/>
        </p:nvSpPr>
        <p:spPr>
          <a:xfrm>
            <a:off x="752922" y="112865"/>
            <a:ext cx="6558270" cy="646331"/>
          </a:xfrm>
          <a:prstGeom prst="rect">
            <a:avLst/>
          </a:prstGeom>
        </p:spPr>
        <p:txBody>
          <a:bodyPr wrap="none">
            <a:spAutoFit/>
          </a:bodyPr>
          <a:lstStyle/>
          <a:p>
            <a:r>
              <a:rPr lang="es-UY">
                <a:solidFill>
                  <a:srgbClr val="8CBFB5"/>
                </a:solidFill>
                <a:latin typeface="Helvetica" charset="0"/>
                <a:ea typeface="Helvetica" charset="0"/>
                <a:cs typeface="Helvetica" charset="0"/>
              </a:rPr>
              <a:t>CURSO CLÍNICO, DIAGNÓSTICO, BÚSQUEDA DE CASOS, </a:t>
            </a:r>
          </a:p>
          <a:p>
            <a:r>
              <a:rPr lang="es-UY">
                <a:solidFill>
                  <a:srgbClr val="8CBFB5"/>
                </a:solidFill>
                <a:latin typeface="Helvetica" charset="0"/>
                <a:ea typeface="Helvetica" charset="0"/>
                <a:cs typeface="Helvetica" charset="0"/>
              </a:rPr>
              <a:t>ESTRATIFICACIÓN DE LA GRAVEDAD Y PRONÓSTICO</a:t>
            </a:r>
            <a:endParaRPr lang="es-UY" dirty="0">
              <a:solidFill>
                <a:srgbClr val="8CBFB5"/>
              </a:solidFill>
              <a:latin typeface="Helvetica" charset="0"/>
              <a:ea typeface="Helvetica" charset="0"/>
              <a:cs typeface="Helvetica" charset="0"/>
            </a:endParaRPr>
          </a:p>
        </p:txBody>
      </p:sp>
      <p:sp>
        <p:nvSpPr>
          <p:cNvPr id="7" name="Rectángulo 6"/>
          <p:cNvSpPr/>
          <p:nvPr/>
        </p:nvSpPr>
        <p:spPr>
          <a:xfrm>
            <a:off x="253286" y="2357353"/>
            <a:ext cx="4399941" cy="1754326"/>
          </a:xfrm>
          <a:prstGeom prst="rect">
            <a:avLst/>
          </a:prstGeom>
        </p:spPr>
        <p:txBody>
          <a:bodyPr wrap="square">
            <a:spAutoFit/>
          </a:bodyPr>
          <a:lstStyle/>
          <a:p>
            <a:r>
              <a:rPr lang="es-ES" sz="3600" b="1" dirty="0">
                <a:solidFill>
                  <a:srgbClr val="97CCC2"/>
                </a:solidFill>
                <a:latin typeface="Helvetica" charset="0"/>
                <a:ea typeface="Helvetica" charset="0"/>
                <a:cs typeface="Helvetica" charset="0"/>
              </a:rPr>
              <a:t>DIAGNÓSTICO</a:t>
            </a:r>
          </a:p>
          <a:p>
            <a:r>
              <a:rPr lang="es-ES" sz="3600" b="1" dirty="0">
                <a:solidFill>
                  <a:srgbClr val="1B9995"/>
                </a:solidFill>
                <a:latin typeface="Helvetica" charset="0"/>
                <a:ea typeface="Helvetica" charset="0"/>
                <a:cs typeface="Helvetica" charset="0"/>
              </a:rPr>
              <a:t>Puntos </a:t>
            </a:r>
          </a:p>
          <a:p>
            <a:r>
              <a:rPr lang="es-ES" sz="3600" b="1" dirty="0">
                <a:solidFill>
                  <a:srgbClr val="1B9995"/>
                </a:solidFill>
                <a:latin typeface="Helvetica" charset="0"/>
                <a:ea typeface="Helvetica" charset="0"/>
                <a:cs typeface="Helvetica" charset="0"/>
              </a:rPr>
              <a:t>Clave</a:t>
            </a:r>
            <a:endParaRPr lang="es-ES" sz="3600" b="1" dirty="0">
              <a:solidFill>
                <a:srgbClr val="1B9995"/>
              </a:solidFill>
              <a:effectLst/>
              <a:latin typeface="Helvetica" charset="0"/>
              <a:ea typeface="Helvetica" charset="0"/>
              <a:cs typeface="Helvetica" charset="0"/>
            </a:endParaRPr>
          </a:p>
        </p:txBody>
      </p:sp>
      <p:sp>
        <p:nvSpPr>
          <p:cNvPr id="8" name="Elipse 7"/>
          <p:cNvSpPr/>
          <p:nvPr/>
        </p:nvSpPr>
        <p:spPr>
          <a:xfrm>
            <a:off x="4007832" y="1052976"/>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Elipse 8"/>
          <p:cNvSpPr/>
          <p:nvPr/>
        </p:nvSpPr>
        <p:spPr>
          <a:xfrm>
            <a:off x="4007832" y="3595726"/>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ángulo 12"/>
          <p:cNvSpPr/>
          <p:nvPr/>
        </p:nvSpPr>
        <p:spPr>
          <a:xfrm>
            <a:off x="4948879" y="923149"/>
            <a:ext cx="7099494" cy="5262979"/>
          </a:xfrm>
          <a:prstGeom prst="rect">
            <a:avLst/>
          </a:prstGeom>
        </p:spPr>
        <p:txBody>
          <a:bodyPr wrap="square">
            <a:spAutoFit/>
          </a:bodyPr>
          <a:lstStyle/>
          <a:p>
            <a:pPr lvl="0"/>
            <a:r>
              <a:rPr lang="es-ES" sz="2400" dirty="0">
                <a:solidFill>
                  <a:schemeClr val="tx1">
                    <a:lumMod val="65000"/>
                    <a:lumOff val="35000"/>
                  </a:schemeClr>
                </a:solidFill>
                <a:latin typeface="Helvetica" charset="0"/>
                <a:ea typeface="Helvetica" charset="0"/>
                <a:cs typeface="Helvetica" charset="0"/>
              </a:rPr>
              <a:t>Limitación al flujo de aire que persiste después de la administración de broncodilatador (VEF1/CVF &lt;0.70 post-BD) </a:t>
            </a:r>
          </a:p>
          <a:p>
            <a:pPr lvl="0"/>
            <a:r>
              <a:rPr lang="es-ES" sz="2400" dirty="0">
                <a:solidFill>
                  <a:schemeClr val="tx1">
                    <a:lumMod val="65000"/>
                    <a:lumOff val="35000"/>
                  </a:schemeClr>
                </a:solidFill>
                <a:latin typeface="Helvetica" charset="0"/>
                <a:ea typeface="Helvetica" charset="0"/>
                <a:cs typeface="Helvetica" charset="0"/>
              </a:rPr>
              <a:t>	</a:t>
            </a:r>
          </a:p>
          <a:p>
            <a:pPr lvl="0"/>
            <a:r>
              <a:rPr lang="es-ES" sz="2400" dirty="0">
                <a:solidFill>
                  <a:srgbClr val="1B9995"/>
                </a:solidFill>
                <a:latin typeface="Helvetica" charset="0"/>
                <a:ea typeface="Helvetica" charset="0"/>
                <a:cs typeface="Helvetica" charset="0"/>
              </a:rPr>
              <a:t>La espirometría es obligatoria para el diagnóstico</a:t>
            </a:r>
          </a:p>
          <a:p>
            <a:pPr lvl="0"/>
            <a:endParaRPr lang="es-ES" sz="2400" dirty="0">
              <a:solidFill>
                <a:schemeClr val="tx1">
                  <a:lumMod val="65000"/>
                  <a:lumOff val="35000"/>
                </a:schemeClr>
              </a:solidFill>
              <a:latin typeface="Helvetica" charset="0"/>
              <a:ea typeface="Helvetica" charset="0"/>
              <a:cs typeface="Helvetica" charset="0"/>
            </a:endParaRPr>
          </a:p>
          <a:p>
            <a:pPr lvl="0"/>
            <a:endParaRPr lang="es-ES" sz="2400" dirty="0">
              <a:solidFill>
                <a:schemeClr val="tx1">
                  <a:lumMod val="65000"/>
                  <a:lumOff val="35000"/>
                </a:schemeClr>
              </a:solidFill>
              <a:latin typeface="Helvetica" charset="0"/>
              <a:ea typeface="Helvetica" charset="0"/>
              <a:cs typeface="Helvetica" charset="0"/>
            </a:endParaRPr>
          </a:p>
          <a:p>
            <a:pPr lvl="0"/>
            <a:r>
              <a:rPr lang="es-ES" sz="2400" dirty="0">
                <a:solidFill>
                  <a:schemeClr val="bg2">
                    <a:lumMod val="25000"/>
                  </a:schemeClr>
                </a:solidFill>
                <a:latin typeface="Helvetica" charset="0"/>
                <a:ea typeface="Helvetica" charset="0"/>
                <a:cs typeface="Helvetica" charset="0"/>
              </a:rPr>
              <a:t>Espirometría a mayores de 40 años con historia de exposición a factores de riesgo CON o SIN síntomas.</a:t>
            </a:r>
          </a:p>
          <a:p>
            <a:pPr lvl="0"/>
            <a:endParaRPr lang="es-ES" sz="2400" dirty="0">
              <a:solidFill>
                <a:srgbClr val="1B9995"/>
              </a:solidFill>
              <a:latin typeface="Helvetica" charset="0"/>
              <a:ea typeface="Helvetica" charset="0"/>
              <a:cs typeface="Helvetica" charset="0"/>
            </a:endParaRPr>
          </a:p>
          <a:p>
            <a:pPr lvl="0"/>
            <a:r>
              <a:rPr lang="es-ES" sz="2400" dirty="0">
                <a:solidFill>
                  <a:srgbClr val="1B9995"/>
                </a:solidFill>
                <a:latin typeface="Helvetica" charset="0"/>
                <a:ea typeface="Helvetica" charset="0"/>
                <a:cs typeface="Helvetica" charset="0"/>
              </a:rPr>
              <a:t>La presencia de síntomas o signos clínicos apoyan el diagnóstico de EPOC, pero su ausencia no lo excluye. </a:t>
            </a:r>
          </a:p>
        </p:txBody>
      </p:sp>
      <p:sp>
        <p:nvSpPr>
          <p:cNvPr id="10" name="Elipse 9">
            <a:extLst>
              <a:ext uri="{FF2B5EF4-FFF2-40B4-BE49-F238E27FC236}">
                <a16:creationId xmlns:a16="http://schemas.microsoft.com/office/drawing/2014/main" id="{B04ECD66-907C-461C-ABF3-5BD361C4505D}"/>
              </a:ext>
            </a:extLst>
          </p:cNvPr>
          <p:cNvSpPr/>
          <p:nvPr/>
        </p:nvSpPr>
        <p:spPr>
          <a:xfrm>
            <a:off x="4007832" y="2490960"/>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Elipse 10">
            <a:extLst>
              <a:ext uri="{FF2B5EF4-FFF2-40B4-BE49-F238E27FC236}">
                <a16:creationId xmlns:a16="http://schemas.microsoft.com/office/drawing/2014/main" id="{49BAC824-BC75-4163-A7C1-06CCAB209525}"/>
              </a:ext>
            </a:extLst>
          </p:cNvPr>
          <p:cNvSpPr/>
          <p:nvPr/>
        </p:nvSpPr>
        <p:spPr>
          <a:xfrm>
            <a:off x="4007832" y="5067185"/>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508483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3</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6558270" cy="646331"/>
          </a:xfrm>
          <a:prstGeom prst="rect">
            <a:avLst/>
          </a:prstGeom>
        </p:spPr>
        <p:txBody>
          <a:bodyPr wrap="none">
            <a:spAutoFit/>
          </a:bodyPr>
          <a:lstStyle/>
          <a:p>
            <a:r>
              <a:rPr lang="es-UY">
                <a:solidFill>
                  <a:srgbClr val="8CBFB5"/>
                </a:solidFill>
                <a:latin typeface="Helvetica" charset="0"/>
                <a:ea typeface="Helvetica" charset="0"/>
                <a:cs typeface="Helvetica" charset="0"/>
              </a:rPr>
              <a:t>CURSO CLÍNICO, DIAGNÓSTICO, BÚSQUEDA DE CASOS, </a:t>
            </a:r>
          </a:p>
          <a:p>
            <a:r>
              <a:rPr lang="es-UY">
                <a:solidFill>
                  <a:srgbClr val="8CBFB5"/>
                </a:solidFill>
                <a:latin typeface="Helvetica" charset="0"/>
                <a:ea typeface="Helvetica" charset="0"/>
                <a:cs typeface="Helvetica" charset="0"/>
              </a:rPr>
              <a:t>ESTRATIFICACIÓN DE LA GRAVEDAD Y PRONÓSTICO</a:t>
            </a:r>
            <a:endParaRPr lang="es-UY" dirty="0">
              <a:solidFill>
                <a:srgbClr val="8CBFB5"/>
              </a:solidFill>
              <a:latin typeface="Helvetica" charset="0"/>
              <a:ea typeface="Helvetica" charset="0"/>
              <a:cs typeface="Helvetica" charset="0"/>
            </a:endParaRPr>
          </a:p>
        </p:txBody>
      </p:sp>
      <p:sp>
        <p:nvSpPr>
          <p:cNvPr id="7" name="Rectángulo 6"/>
          <p:cNvSpPr/>
          <p:nvPr/>
        </p:nvSpPr>
        <p:spPr>
          <a:xfrm>
            <a:off x="406520" y="2435994"/>
            <a:ext cx="4399941" cy="1754326"/>
          </a:xfrm>
          <a:prstGeom prst="rect">
            <a:avLst/>
          </a:prstGeom>
        </p:spPr>
        <p:txBody>
          <a:bodyPr wrap="square">
            <a:spAutoFit/>
          </a:bodyPr>
          <a:lstStyle/>
          <a:p>
            <a:r>
              <a:rPr lang="es-ES" sz="3600" b="1" dirty="0">
                <a:solidFill>
                  <a:srgbClr val="97CCC2"/>
                </a:solidFill>
                <a:latin typeface="Helvetica" charset="0"/>
                <a:ea typeface="Helvetica" charset="0"/>
                <a:cs typeface="Helvetica" charset="0"/>
              </a:rPr>
              <a:t>DIAGNÓSTICO</a:t>
            </a:r>
          </a:p>
          <a:p>
            <a:r>
              <a:rPr lang="es-ES" sz="3600" b="1" dirty="0">
                <a:solidFill>
                  <a:srgbClr val="1B9995"/>
                </a:solidFill>
                <a:latin typeface="Helvetica" charset="0"/>
                <a:ea typeface="Helvetica" charset="0"/>
                <a:cs typeface="Helvetica" charset="0"/>
              </a:rPr>
              <a:t>Puntos </a:t>
            </a:r>
          </a:p>
          <a:p>
            <a:r>
              <a:rPr lang="es-ES" sz="3600" b="1" dirty="0">
                <a:solidFill>
                  <a:srgbClr val="1B9995"/>
                </a:solidFill>
                <a:latin typeface="Helvetica" charset="0"/>
                <a:ea typeface="Helvetica" charset="0"/>
                <a:cs typeface="Helvetica" charset="0"/>
              </a:rPr>
              <a:t>Clave</a:t>
            </a:r>
            <a:endParaRPr lang="es-ES" sz="3600" b="1" dirty="0">
              <a:solidFill>
                <a:srgbClr val="1B9995"/>
              </a:solidFill>
              <a:effectLst/>
              <a:latin typeface="Helvetica" charset="0"/>
              <a:ea typeface="Helvetica" charset="0"/>
              <a:cs typeface="Helvetica" charset="0"/>
            </a:endParaRPr>
          </a:p>
        </p:txBody>
      </p:sp>
      <p:sp>
        <p:nvSpPr>
          <p:cNvPr id="8" name="Elipse 7"/>
          <p:cNvSpPr/>
          <p:nvPr/>
        </p:nvSpPr>
        <p:spPr>
          <a:xfrm>
            <a:off x="4321394" y="1674674"/>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Elipse 8"/>
          <p:cNvSpPr/>
          <p:nvPr/>
        </p:nvSpPr>
        <p:spPr>
          <a:xfrm>
            <a:off x="4270683" y="2903016"/>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Elipse 9"/>
          <p:cNvSpPr/>
          <p:nvPr/>
        </p:nvSpPr>
        <p:spPr>
          <a:xfrm>
            <a:off x="4254374" y="4190320"/>
            <a:ext cx="374456" cy="374456"/>
          </a:xfrm>
          <a:prstGeom prst="ellipse">
            <a:avLst/>
          </a:prstGeom>
          <a:solidFill>
            <a:srgbClr val="1B9995"/>
          </a:solid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ángulo 12"/>
          <p:cNvSpPr/>
          <p:nvPr/>
        </p:nvSpPr>
        <p:spPr>
          <a:xfrm>
            <a:off x="4959695" y="1549942"/>
            <a:ext cx="6979019" cy="3477875"/>
          </a:xfrm>
          <a:prstGeom prst="rect">
            <a:avLst/>
          </a:prstGeom>
        </p:spPr>
        <p:txBody>
          <a:bodyPr wrap="square">
            <a:spAutoFit/>
          </a:bodyPr>
          <a:lstStyle/>
          <a:p>
            <a:pPr lvl="0"/>
            <a:r>
              <a:rPr lang="es-ES" sz="2000" dirty="0">
                <a:solidFill>
                  <a:schemeClr val="tx1">
                    <a:lumMod val="65000"/>
                    <a:lumOff val="35000"/>
                  </a:schemeClr>
                </a:solidFill>
                <a:latin typeface="Helvetica" charset="0"/>
                <a:ea typeface="Helvetica" charset="0"/>
                <a:cs typeface="Helvetica" charset="0"/>
              </a:rPr>
              <a:t>Pacientes con síntomas o anormalidades tomográficas,   sin diagnóstico de EPOC,  tienen mayor riesgo de desarrollar obstrucción y tener desenlaces clínicos negativos. </a:t>
            </a:r>
          </a:p>
          <a:p>
            <a:pPr lvl="0"/>
            <a:endParaRPr lang="es-ES" sz="2000" dirty="0">
              <a:solidFill>
                <a:srgbClr val="1B9995"/>
              </a:solidFill>
              <a:latin typeface="Helvetica" charset="0"/>
              <a:ea typeface="Helvetica" charset="0"/>
              <a:cs typeface="Helvetica" charset="0"/>
            </a:endParaRPr>
          </a:p>
          <a:p>
            <a:pPr lvl="0"/>
            <a:r>
              <a:rPr lang="es-ES" sz="2000" dirty="0">
                <a:solidFill>
                  <a:srgbClr val="1B9995"/>
                </a:solidFill>
                <a:latin typeface="Helvetica" charset="0"/>
                <a:ea typeface="Helvetica" charset="0"/>
                <a:cs typeface="Helvetica" charset="0"/>
              </a:rPr>
              <a:t>Descartar diagnósticos diferenciales, reconocer comorbilidades, definir la gravedad de la enfermedad y establecer el pronóstico. </a:t>
            </a:r>
          </a:p>
          <a:p>
            <a:pPr lvl="0"/>
            <a:endParaRPr lang="es-ES" sz="2000" dirty="0">
              <a:solidFill>
                <a:schemeClr val="tx1">
                  <a:lumMod val="65000"/>
                  <a:lumOff val="35000"/>
                </a:schemeClr>
              </a:solidFill>
              <a:latin typeface="Helvetica" charset="0"/>
              <a:ea typeface="Helvetica" charset="0"/>
              <a:cs typeface="Helvetica" charset="0"/>
            </a:endParaRPr>
          </a:p>
          <a:p>
            <a:pPr lvl="0"/>
            <a:r>
              <a:rPr lang="es-ES" sz="2000" dirty="0">
                <a:solidFill>
                  <a:schemeClr val="tx1">
                    <a:lumMod val="65000"/>
                    <a:lumOff val="35000"/>
                  </a:schemeClr>
                </a:solidFill>
                <a:latin typeface="Helvetica" charset="0"/>
                <a:ea typeface="Helvetica" charset="0"/>
                <a:cs typeface="Helvetica" charset="0"/>
              </a:rPr>
              <a:t>Identificar las comorbilidades que impactan negativamente la mortalidad y las hospitalizaciones</a:t>
            </a:r>
          </a:p>
          <a:p>
            <a:pPr lvl="0"/>
            <a:r>
              <a:rPr lang="es-ES" sz="2000" dirty="0">
                <a:solidFill>
                  <a:schemeClr val="tx1">
                    <a:lumMod val="65000"/>
                    <a:lumOff val="35000"/>
                  </a:schemeClr>
                </a:solidFill>
                <a:latin typeface="Helvetica" charset="0"/>
                <a:ea typeface="Helvetica" charset="0"/>
                <a:cs typeface="Helvetica" charset="0"/>
              </a:rPr>
              <a:t>(CV, disfunción muscular, depresión y cáncer pulmonar).</a:t>
            </a:r>
          </a:p>
        </p:txBody>
      </p:sp>
    </p:spTree>
    <p:extLst>
      <p:ext uri="{BB962C8B-B14F-4D97-AF65-F5344CB8AC3E}">
        <p14:creationId xmlns:p14="http://schemas.microsoft.com/office/powerpoint/2010/main" val="1203419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3</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6558270" cy="646331"/>
          </a:xfrm>
          <a:prstGeom prst="rect">
            <a:avLst/>
          </a:prstGeom>
        </p:spPr>
        <p:txBody>
          <a:bodyPr wrap="none">
            <a:spAutoFit/>
          </a:bodyPr>
          <a:lstStyle/>
          <a:p>
            <a:r>
              <a:rPr lang="es-UY">
                <a:solidFill>
                  <a:srgbClr val="8CBFB5"/>
                </a:solidFill>
                <a:latin typeface="Helvetica" charset="0"/>
                <a:ea typeface="Helvetica" charset="0"/>
                <a:cs typeface="Helvetica" charset="0"/>
              </a:rPr>
              <a:t>CURSO CLÍNICO, DIAGNÓSTICO, BÚSQUEDA DE CASOS, </a:t>
            </a:r>
          </a:p>
          <a:p>
            <a:r>
              <a:rPr lang="es-UY">
                <a:solidFill>
                  <a:srgbClr val="8CBFB5"/>
                </a:solidFill>
                <a:latin typeface="Helvetica" charset="0"/>
                <a:ea typeface="Helvetica" charset="0"/>
                <a:cs typeface="Helvetica" charset="0"/>
              </a:rPr>
              <a:t>ESTRATIFICACIÓN DE LA GRAVEDAD Y PRONÓSTICO</a:t>
            </a:r>
            <a:endParaRPr lang="es-UY" dirty="0">
              <a:solidFill>
                <a:srgbClr val="8CBFB5"/>
              </a:solidFill>
              <a:latin typeface="Helvetica" charset="0"/>
              <a:ea typeface="Helvetica" charset="0"/>
              <a:cs typeface="Helvetica" charset="0"/>
            </a:endParaRPr>
          </a:p>
        </p:txBody>
      </p:sp>
      <p:sp>
        <p:nvSpPr>
          <p:cNvPr id="8" name="Rectángulo 7"/>
          <p:cNvSpPr/>
          <p:nvPr/>
        </p:nvSpPr>
        <p:spPr>
          <a:xfrm>
            <a:off x="1847850" y="804772"/>
            <a:ext cx="8086650" cy="1200329"/>
          </a:xfrm>
          <a:prstGeom prst="rect">
            <a:avLst/>
          </a:prstGeom>
        </p:spPr>
        <p:txBody>
          <a:bodyPr wrap="square">
            <a:spAutoFit/>
          </a:bodyPr>
          <a:lstStyle/>
          <a:p>
            <a:pPr algn="ctr"/>
            <a:r>
              <a:rPr lang="es-ES" sz="3600" b="1" dirty="0">
                <a:solidFill>
                  <a:srgbClr val="1B9995"/>
                </a:solidFill>
                <a:latin typeface="Helvetica" charset="0"/>
                <a:ea typeface="Helvetica" charset="0"/>
                <a:cs typeface="Helvetica" charset="0"/>
              </a:rPr>
              <a:t>Sospecha clínica y proceso diagnóstico</a:t>
            </a:r>
          </a:p>
        </p:txBody>
      </p:sp>
      <p:pic>
        <p:nvPicPr>
          <p:cNvPr id="18" name="Imagen 17">
            <a:extLst>
              <a:ext uri="{FF2B5EF4-FFF2-40B4-BE49-F238E27FC236}">
                <a16:creationId xmlns:a16="http://schemas.microsoft.com/office/drawing/2014/main" id="{CA08D24C-6AFB-40E2-AB99-04581635C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18815"/>
            <a:ext cx="3695700" cy="2197100"/>
          </a:xfrm>
          <a:prstGeom prst="rect">
            <a:avLst/>
          </a:prstGeom>
        </p:spPr>
      </p:pic>
      <p:pic>
        <p:nvPicPr>
          <p:cNvPr id="19" name="Imagen 18">
            <a:extLst>
              <a:ext uri="{FF2B5EF4-FFF2-40B4-BE49-F238E27FC236}">
                <a16:creationId xmlns:a16="http://schemas.microsoft.com/office/drawing/2014/main" id="{9A13625F-CF17-4A9E-895D-0AE00F97F9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8987" y="1950558"/>
            <a:ext cx="1834025" cy="1879668"/>
          </a:xfrm>
          <a:prstGeom prst="rect">
            <a:avLst/>
          </a:prstGeom>
        </p:spPr>
      </p:pic>
      <p:pic>
        <p:nvPicPr>
          <p:cNvPr id="25" name="Imagen 24">
            <a:extLst>
              <a:ext uri="{FF2B5EF4-FFF2-40B4-BE49-F238E27FC236}">
                <a16:creationId xmlns:a16="http://schemas.microsoft.com/office/drawing/2014/main" id="{D26EF646-1A62-4720-92A1-439A4EF582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1556" y="3150887"/>
            <a:ext cx="2790041" cy="2549145"/>
          </a:xfrm>
          <a:prstGeom prst="rect">
            <a:avLst/>
          </a:prstGeom>
        </p:spPr>
      </p:pic>
      <p:grpSp>
        <p:nvGrpSpPr>
          <p:cNvPr id="36" name="Grupo 35">
            <a:extLst>
              <a:ext uri="{FF2B5EF4-FFF2-40B4-BE49-F238E27FC236}">
                <a16:creationId xmlns:a16="http://schemas.microsoft.com/office/drawing/2014/main" id="{C6D91237-22AB-43DB-9178-1E0677009E1D}"/>
              </a:ext>
            </a:extLst>
          </p:cNvPr>
          <p:cNvGrpSpPr/>
          <p:nvPr/>
        </p:nvGrpSpPr>
        <p:grpSpPr>
          <a:xfrm>
            <a:off x="3784993" y="2746134"/>
            <a:ext cx="885000" cy="1091242"/>
            <a:chOff x="3986372" y="3655625"/>
            <a:chExt cx="885000" cy="1091242"/>
          </a:xfrm>
        </p:grpSpPr>
        <p:cxnSp>
          <p:nvCxnSpPr>
            <p:cNvPr id="28" name="Conector recto 27">
              <a:extLst>
                <a:ext uri="{FF2B5EF4-FFF2-40B4-BE49-F238E27FC236}">
                  <a16:creationId xmlns:a16="http://schemas.microsoft.com/office/drawing/2014/main" id="{19D4E086-5AC1-4A6A-8994-84CDB2837D2A}"/>
                </a:ext>
              </a:extLst>
            </p:cNvPr>
            <p:cNvCxnSpPr>
              <a:cxnSpLocks/>
            </p:cNvCxnSpPr>
            <p:nvPr/>
          </p:nvCxnSpPr>
          <p:spPr>
            <a:xfrm>
              <a:off x="4434946" y="3655625"/>
              <a:ext cx="0" cy="1091242"/>
            </a:xfrm>
            <a:prstGeom prst="line">
              <a:avLst/>
            </a:prstGeom>
            <a:ln w="149225" cmpd="sng">
              <a:solidFill>
                <a:srgbClr val="005B6D"/>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47A713AA-6ADB-496A-B5CC-03ADAAEBD3E5}"/>
                </a:ext>
              </a:extLst>
            </p:cNvPr>
            <p:cNvCxnSpPr>
              <a:cxnSpLocks/>
            </p:cNvCxnSpPr>
            <p:nvPr/>
          </p:nvCxnSpPr>
          <p:spPr>
            <a:xfrm flipV="1">
              <a:off x="3986372" y="4198483"/>
              <a:ext cx="885000" cy="2763"/>
            </a:xfrm>
            <a:prstGeom prst="line">
              <a:avLst/>
            </a:prstGeom>
            <a:ln w="149225" cmpd="sng">
              <a:solidFill>
                <a:srgbClr val="005B6D"/>
              </a:solidFill>
            </a:ln>
          </p:spPr>
          <p:style>
            <a:lnRef idx="1">
              <a:schemeClr val="accent1"/>
            </a:lnRef>
            <a:fillRef idx="0">
              <a:schemeClr val="accent1"/>
            </a:fillRef>
            <a:effectRef idx="0">
              <a:schemeClr val="accent1"/>
            </a:effectRef>
            <a:fontRef idx="minor">
              <a:schemeClr val="tx1"/>
            </a:fontRef>
          </p:style>
        </p:cxnSp>
      </p:grpSp>
      <p:grpSp>
        <p:nvGrpSpPr>
          <p:cNvPr id="37" name="Grupo 36">
            <a:extLst>
              <a:ext uri="{FF2B5EF4-FFF2-40B4-BE49-F238E27FC236}">
                <a16:creationId xmlns:a16="http://schemas.microsoft.com/office/drawing/2014/main" id="{039590D7-C65B-49FE-A5DF-A897C2CE8ECA}"/>
              </a:ext>
            </a:extLst>
          </p:cNvPr>
          <p:cNvGrpSpPr/>
          <p:nvPr/>
        </p:nvGrpSpPr>
        <p:grpSpPr>
          <a:xfrm>
            <a:off x="7852453" y="2682626"/>
            <a:ext cx="885000" cy="1091242"/>
            <a:chOff x="3986372" y="3655625"/>
            <a:chExt cx="885000" cy="1091242"/>
          </a:xfrm>
        </p:grpSpPr>
        <p:cxnSp>
          <p:nvCxnSpPr>
            <p:cNvPr id="38" name="Conector recto 37">
              <a:extLst>
                <a:ext uri="{FF2B5EF4-FFF2-40B4-BE49-F238E27FC236}">
                  <a16:creationId xmlns:a16="http://schemas.microsoft.com/office/drawing/2014/main" id="{49A67BAC-655B-48E2-BE0F-6210E6A42C31}"/>
                </a:ext>
              </a:extLst>
            </p:cNvPr>
            <p:cNvCxnSpPr>
              <a:cxnSpLocks/>
            </p:cNvCxnSpPr>
            <p:nvPr/>
          </p:nvCxnSpPr>
          <p:spPr>
            <a:xfrm>
              <a:off x="4434946" y="3655625"/>
              <a:ext cx="0" cy="1091242"/>
            </a:xfrm>
            <a:prstGeom prst="line">
              <a:avLst/>
            </a:prstGeom>
            <a:ln w="149225" cmpd="sng">
              <a:solidFill>
                <a:srgbClr val="005B6D"/>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8EDC5C44-154C-478C-A093-045AEBD5C8FE}"/>
                </a:ext>
              </a:extLst>
            </p:cNvPr>
            <p:cNvCxnSpPr>
              <a:cxnSpLocks/>
            </p:cNvCxnSpPr>
            <p:nvPr/>
          </p:nvCxnSpPr>
          <p:spPr>
            <a:xfrm flipV="1">
              <a:off x="3986372" y="4198483"/>
              <a:ext cx="885000" cy="2763"/>
            </a:xfrm>
            <a:prstGeom prst="line">
              <a:avLst/>
            </a:prstGeom>
            <a:ln w="149225" cmpd="sng">
              <a:solidFill>
                <a:srgbClr val="005B6D"/>
              </a:solidFill>
            </a:ln>
          </p:spPr>
          <p:style>
            <a:lnRef idx="1">
              <a:schemeClr val="accent1"/>
            </a:lnRef>
            <a:fillRef idx="0">
              <a:schemeClr val="accent1"/>
            </a:fillRef>
            <a:effectRef idx="0">
              <a:schemeClr val="accent1"/>
            </a:effectRef>
            <a:fontRef idx="minor">
              <a:schemeClr val="tx1"/>
            </a:fontRef>
          </p:style>
        </p:cxnSp>
      </p:grpSp>
      <p:sp>
        <p:nvSpPr>
          <p:cNvPr id="40" name="Rectángulo 39">
            <a:extLst>
              <a:ext uri="{FF2B5EF4-FFF2-40B4-BE49-F238E27FC236}">
                <a16:creationId xmlns:a16="http://schemas.microsoft.com/office/drawing/2014/main" id="{81692441-AB38-4A22-AEA3-C40B49CC0193}"/>
              </a:ext>
            </a:extLst>
          </p:cNvPr>
          <p:cNvSpPr/>
          <p:nvPr/>
        </p:nvSpPr>
        <p:spPr>
          <a:xfrm>
            <a:off x="9426883" y="2682626"/>
            <a:ext cx="2441694" cy="1077218"/>
          </a:xfrm>
          <a:prstGeom prst="rect">
            <a:avLst/>
          </a:prstGeom>
        </p:spPr>
        <p:txBody>
          <a:bodyPr wrap="none">
            <a:spAutoFit/>
          </a:bodyPr>
          <a:lstStyle/>
          <a:p>
            <a:r>
              <a:rPr lang="es-ES" sz="3200" b="1" dirty="0">
                <a:solidFill>
                  <a:srgbClr val="1B9995"/>
                </a:solidFill>
                <a:latin typeface="Helvetica" charset="0"/>
                <a:cs typeface="Helvetica" charset="0"/>
              </a:rPr>
              <a:t>CON O SIN </a:t>
            </a:r>
          </a:p>
          <a:p>
            <a:r>
              <a:rPr lang="es-ES" sz="3200" b="1" dirty="0">
                <a:solidFill>
                  <a:srgbClr val="1B9995"/>
                </a:solidFill>
                <a:latin typeface="Helvetica" charset="0"/>
                <a:cs typeface="Helvetica" charset="0"/>
              </a:rPr>
              <a:t>SINTOMAS</a:t>
            </a:r>
            <a:endParaRPr lang="es-UY" sz="3200" dirty="0"/>
          </a:p>
        </p:txBody>
      </p:sp>
      <p:sp>
        <p:nvSpPr>
          <p:cNvPr id="43" name="Rectángulo 42">
            <a:extLst>
              <a:ext uri="{FF2B5EF4-FFF2-40B4-BE49-F238E27FC236}">
                <a16:creationId xmlns:a16="http://schemas.microsoft.com/office/drawing/2014/main" id="{050A8B44-115F-4CF2-9E77-B8BC156A4500}"/>
              </a:ext>
            </a:extLst>
          </p:cNvPr>
          <p:cNvSpPr/>
          <p:nvPr/>
        </p:nvSpPr>
        <p:spPr>
          <a:xfrm>
            <a:off x="2610460" y="5475369"/>
            <a:ext cx="7212231" cy="1200329"/>
          </a:xfrm>
          <a:prstGeom prst="rect">
            <a:avLst/>
          </a:prstGeom>
        </p:spPr>
        <p:txBody>
          <a:bodyPr wrap="none">
            <a:spAutoFit/>
          </a:bodyPr>
          <a:lstStyle/>
          <a:p>
            <a:r>
              <a:rPr lang="es-ES" sz="7200" b="1" dirty="0">
                <a:solidFill>
                  <a:srgbClr val="1B9995"/>
                </a:solidFill>
                <a:latin typeface="Helvetica" charset="0"/>
                <a:cs typeface="Helvetica" charset="0"/>
              </a:rPr>
              <a:t>ESPIROMETRÍA</a:t>
            </a:r>
            <a:endParaRPr lang="es-UY" sz="7200" dirty="0"/>
          </a:p>
        </p:txBody>
      </p:sp>
    </p:spTree>
    <p:extLst>
      <p:ext uri="{BB962C8B-B14F-4D97-AF65-F5344CB8AC3E}">
        <p14:creationId xmlns:p14="http://schemas.microsoft.com/office/powerpoint/2010/main" val="592316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231931"/>
            <a:ext cx="813043" cy="1446550"/>
          </a:xfrm>
          <a:prstGeom prst="rect">
            <a:avLst/>
          </a:prstGeom>
        </p:spPr>
        <p:txBody>
          <a:bodyPr wrap="none">
            <a:spAutoFit/>
          </a:bodyPr>
          <a:lstStyle/>
          <a:p>
            <a:r>
              <a:rPr lang="es-ES" sz="8800" b="1">
                <a:solidFill>
                  <a:srgbClr val="8CBFB5"/>
                </a:solidFill>
                <a:latin typeface="Helvetica" charset="0"/>
                <a:ea typeface="Helvetica" charset="0"/>
                <a:cs typeface="Helvetica" charset="0"/>
              </a:rPr>
              <a:t>3</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6558270" cy="646331"/>
          </a:xfrm>
          <a:prstGeom prst="rect">
            <a:avLst/>
          </a:prstGeom>
        </p:spPr>
        <p:txBody>
          <a:bodyPr wrap="none">
            <a:spAutoFit/>
          </a:bodyPr>
          <a:lstStyle/>
          <a:p>
            <a:r>
              <a:rPr lang="es-UY">
                <a:solidFill>
                  <a:srgbClr val="8CBFB5"/>
                </a:solidFill>
                <a:latin typeface="Helvetica" charset="0"/>
                <a:ea typeface="Helvetica" charset="0"/>
                <a:cs typeface="Helvetica" charset="0"/>
              </a:rPr>
              <a:t>CURSO CLÍNICO, DIAGNÓSTICO, BÚSQUEDA DE CASOS, </a:t>
            </a:r>
          </a:p>
          <a:p>
            <a:r>
              <a:rPr lang="es-UY">
                <a:solidFill>
                  <a:srgbClr val="8CBFB5"/>
                </a:solidFill>
                <a:latin typeface="Helvetica" charset="0"/>
                <a:ea typeface="Helvetica" charset="0"/>
                <a:cs typeface="Helvetica" charset="0"/>
              </a:rPr>
              <a:t>ESTRATIFICACIÓN DE LA GRAVEDAD Y PRONÓSTICO</a:t>
            </a:r>
            <a:endParaRPr lang="es-UY" dirty="0">
              <a:solidFill>
                <a:srgbClr val="8CBFB5"/>
              </a:solidFill>
              <a:latin typeface="Helvetica" charset="0"/>
              <a:ea typeface="Helvetica" charset="0"/>
              <a:cs typeface="Helvetica" charset="0"/>
            </a:endParaRPr>
          </a:p>
        </p:txBody>
      </p:sp>
      <p:pic>
        <p:nvPicPr>
          <p:cNvPr id="18" name="Imagen 17">
            <a:extLst>
              <a:ext uri="{FF2B5EF4-FFF2-40B4-BE49-F238E27FC236}">
                <a16:creationId xmlns:a16="http://schemas.microsoft.com/office/drawing/2014/main" id="{CA08D24C-6AFB-40E2-AB99-04581635C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90" y="1644487"/>
            <a:ext cx="2063784" cy="1226923"/>
          </a:xfrm>
          <a:prstGeom prst="rect">
            <a:avLst/>
          </a:prstGeom>
        </p:spPr>
      </p:pic>
      <p:pic>
        <p:nvPicPr>
          <p:cNvPr id="19" name="Imagen 18">
            <a:extLst>
              <a:ext uri="{FF2B5EF4-FFF2-40B4-BE49-F238E27FC236}">
                <a16:creationId xmlns:a16="http://schemas.microsoft.com/office/drawing/2014/main" id="{9A13625F-CF17-4A9E-895D-0AE00F97F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703" y="2917009"/>
            <a:ext cx="1064744" cy="1091242"/>
          </a:xfrm>
          <a:prstGeom prst="rect">
            <a:avLst/>
          </a:prstGeom>
        </p:spPr>
      </p:pic>
      <p:pic>
        <p:nvPicPr>
          <p:cNvPr id="25" name="Imagen 24">
            <a:extLst>
              <a:ext uri="{FF2B5EF4-FFF2-40B4-BE49-F238E27FC236}">
                <a16:creationId xmlns:a16="http://schemas.microsoft.com/office/drawing/2014/main" id="{D26EF646-1A62-4720-92A1-439A4EF582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162" y="2705725"/>
            <a:ext cx="1583250" cy="1446550"/>
          </a:xfrm>
          <a:prstGeom prst="rect">
            <a:avLst/>
          </a:prstGeom>
        </p:spPr>
      </p:pic>
      <p:sp>
        <p:nvSpPr>
          <p:cNvPr id="40" name="Rectángulo 39">
            <a:extLst>
              <a:ext uri="{FF2B5EF4-FFF2-40B4-BE49-F238E27FC236}">
                <a16:creationId xmlns:a16="http://schemas.microsoft.com/office/drawing/2014/main" id="{81692441-AB38-4A22-AEA3-C40B49CC0193}"/>
              </a:ext>
            </a:extLst>
          </p:cNvPr>
          <p:cNvSpPr/>
          <p:nvPr/>
        </p:nvSpPr>
        <p:spPr>
          <a:xfrm>
            <a:off x="693490" y="4053850"/>
            <a:ext cx="2441694" cy="1077218"/>
          </a:xfrm>
          <a:prstGeom prst="rect">
            <a:avLst/>
          </a:prstGeom>
        </p:spPr>
        <p:txBody>
          <a:bodyPr wrap="none">
            <a:spAutoFit/>
          </a:bodyPr>
          <a:lstStyle/>
          <a:p>
            <a:r>
              <a:rPr lang="es-ES" sz="3200" b="1" dirty="0">
                <a:solidFill>
                  <a:srgbClr val="1B9995"/>
                </a:solidFill>
                <a:latin typeface="Helvetica" charset="0"/>
                <a:cs typeface="Helvetica" charset="0"/>
              </a:rPr>
              <a:t>CON O SIN </a:t>
            </a:r>
          </a:p>
          <a:p>
            <a:r>
              <a:rPr lang="es-ES" sz="3200" b="1" dirty="0">
                <a:solidFill>
                  <a:srgbClr val="1B9995"/>
                </a:solidFill>
                <a:latin typeface="Helvetica" charset="0"/>
                <a:cs typeface="Helvetica" charset="0"/>
              </a:rPr>
              <a:t>SINTOMAS</a:t>
            </a:r>
            <a:endParaRPr lang="es-UY" sz="3200" dirty="0"/>
          </a:p>
        </p:txBody>
      </p:sp>
      <p:sp>
        <p:nvSpPr>
          <p:cNvPr id="2" name="Rectángulo 1">
            <a:extLst>
              <a:ext uri="{FF2B5EF4-FFF2-40B4-BE49-F238E27FC236}">
                <a16:creationId xmlns:a16="http://schemas.microsoft.com/office/drawing/2014/main" id="{F9B1EA82-AE65-4897-B027-B25E75116188}"/>
              </a:ext>
            </a:extLst>
          </p:cNvPr>
          <p:cNvSpPr/>
          <p:nvPr/>
        </p:nvSpPr>
        <p:spPr>
          <a:xfrm>
            <a:off x="7807079" y="2090057"/>
            <a:ext cx="3099460" cy="902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grpSp>
        <p:nvGrpSpPr>
          <p:cNvPr id="9" name="Grupo 8">
            <a:extLst>
              <a:ext uri="{FF2B5EF4-FFF2-40B4-BE49-F238E27FC236}">
                <a16:creationId xmlns:a16="http://schemas.microsoft.com/office/drawing/2014/main" id="{638B41A8-B724-4B14-8DB2-9D9E946627B1}"/>
              </a:ext>
            </a:extLst>
          </p:cNvPr>
          <p:cNvGrpSpPr/>
          <p:nvPr/>
        </p:nvGrpSpPr>
        <p:grpSpPr>
          <a:xfrm>
            <a:off x="3585106" y="436030"/>
            <a:ext cx="7321433" cy="5807133"/>
            <a:chOff x="3585106" y="436030"/>
            <a:chExt cx="7321433" cy="5807133"/>
          </a:xfrm>
        </p:grpSpPr>
        <p:pic>
          <p:nvPicPr>
            <p:cNvPr id="1026" name="Picture 2" descr="Resultado de imagen de ESPIROMETRIA EPOC">
              <a:extLst>
                <a:ext uri="{FF2B5EF4-FFF2-40B4-BE49-F238E27FC236}">
                  <a16:creationId xmlns:a16="http://schemas.microsoft.com/office/drawing/2014/main" id="{F85DE6EB-E035-46D9-891A-E315489657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5106" y="869824"/>
              <a:ext cx="7321433" cy="537333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34FF4EC4-95E1-488B-8EDF-E032645CF4DA}"/>
                </a:ext>
              </a:extLst>
            </p:cNvPr>
            <p:cNvPicPr>
              <a:picLocks noChangeAspect="1"/>
            </p:cNvPicPr>
            <p:nvPr/>
          </p:nvPicPr>
          <p:blipFill rotWithShape="1">
            <a:blip r:embed="rId7"/>
            <a:srcRect l="61787" t="87421"/>
            <a:stretch/>
          </p:blipFill>
          <p:spPr>
            <a:xfrm>
              <a:off x="7694661" y="2090056"/>
              <a:ext cx="3211877" cy="902525"/>
            </a:xfrm>
            <a:prstGeom prst="rect">
              <a:avLst/>
            </a:prstGeom>
          </p:spPr>
        </p:pic>
        <p:pic>
          <p:nvPicPr>
            <p:cNvPr id="3" name="Imagen 2">
              <a:extLst>
                <a:ext uri="{FF2B5EF4-FFF2-40B4-BE49-F238E27FC236}">
                  <a16:creationId xmlns:a16="http://schemas.microsoft.com/office/drawing/2014/main" id="{E52A0694-AEAF-4CA7-B2D5-ED2A349B58D5}"/>
                </a:ext>
              </a:extLst>
            </p:cNvPr>
            <p:cNvPicPr>
              <a:picLocks noChangeAspect="1"/>
            </p:cNvPicPr>
            <p:nvPr/>
          </p:nvPicPr>
          <p:blipFill rotWithShape="1">
            <a:blip r:embed="rId8"/>
            <a:srcRect l="23071" t="30477" r="62563" b="19108"/>
            <a:stretch/>
          </p:blipFill>
          <p:spPr>
            <a:xfrm>
              <a:off x="8648686" y="436030"/>
              <a:ext cx="1623469" cy="2831980"/>
            </a:xfrm>
            <a:prstGeom prst="rect">
              <a:avLst/>
            </a:prstGeom>
          </p:spPr>
        </p:pic>
      </p:grpSp>
      <p:sp>
        <p:nvSpPr>
          <p:cNvPr id="43" name="Rectángulo 42">
            <a:extLst>
              <a:ext uri="{FF2B5EF4-FFF2-40B4-BE49-F238E27FC236}">
                <a16:creationId xmlns:a16="http://schemas.microsoft.com/office/drawing/2014/main" id="{050A8B44-115F-4CF2-9E77-B8BC156A4500}"/>
              </a:ext>
            </a:extLst>
          </p:cNvPr>
          <p:cNvSpPr/>
          <p:nvPr/>
        </p:nvSpPr>
        <p:spPr>
          <a:xfrm>
            <a:off x="3905117" y="5821805"/>
            <a:ext cx="7212231" cy="1200329"/>
          </a:xfrm>
          <a:prstGeom prst="rect">
            <a:avLst/>
          </a:prstGeom>
        </p:spPr>
        <p:txBody>
          <a:bodyPr wrap="none">
            <a:spAutoFit/>
          </a:bodyPr>
          <a:lstStyle/>
          <a:p>
            <a:r>
              <a:rPr lang="es-ES" sz="7200" b="1" dirty="0">
                <a:solidFill>
                  <a:srgbClr val="1B9995"/>
                </a:solidFill>
                <a:latin typeface="Helvetica" charset="0"/>
                <a:cs typeface="Helvetica" charset="0"/>
              </a:rPr>
              <a:t>ESPIROMETRÍA</a:t>
            </a:r>
            <a:endParaRPr lang="es-UY" sz="7200" dirty="0"/>
          </a:p>
        </p:txBody>
      </p:sp>
    </p:spTree>
    <p:extLst>
      <p:ext uri="{BB962C8B-B14F-4D97-AF65-F5344CB8AC3E}">
        <p14:creationId xmlns:p14="http://schemas.microsoft.com/office/powerpoint/2010/main" val="2773343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A0E0BF42-0C3A-410A-8559-D233AD6EA4FB}"/>
              </a:ext>
            </a:extLst>
          </p:cNvPr>
          <p:cNvSpPr/>
          <p:nvPr/>
        </p:nvSpPr>
        <p:spPr>
          <a:xfrm>
            <a:off x="4522573" y="1214619"/>
            <a:ext cx="6203092" cy="1706087"/>
          </a:xfrm>
          <a:prstGeom prst="roundRect">
            <a:avLst/>
          </a:prstGeom>
          <a:solidFill>
            <a:schemeClr val="bg1"/>
          </a:solidFill>
          <a:ln w="76200">
            <a:solidFill>
              <a:srgbClr val="005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pic>
        <p:nvPicPr>
          <p:cNvPr id="3074" name="Picture 2" descr="Resultado de imagen de ESPIROMETRIA EPOC diagnostico">
            <a:extLst>
              <a:ext uri="{FF2B5EF4-FFF2-40B4-BE49-F238E27FC236}">
                <a16:creationId xmlns:a16="http://schemas.microsoft.com/office/drawing/2014/main" id="{38EF64B0-26D9-490B-B51C-DB994CD79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912" y="3058082"/>
            <a:ext cx="5025081" cy="377818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3</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6558270" cy="646331"/>
          </a:xfrm>
          <a:prstGeom prst="rect">
            <a:avLst/>
          </a:prstGeom>
        </p:spPr>
        <p:txBody>
          <a:bodyPr wrap="none">
            <a:spAutoFit/>
          </a:bodyPr>
          <a:lstStyle/>
          <a:p>
            <a:r>
              <a:rPr lang="es-UY">
                <a:solidFill>
                  <a:srgbClr val="8CBFB5"/>
                </a:solidFill>
                <a:latin typeface="Helvetica" charset="0"/>
                <a:ea typeface="Helvetica" charset="0"/>
                <a:cs typeface="Helvetica" charset="0"/>
              </a:rPr>
              <a:t>CURSO CLÍNICO, DIAGNÓSTICO, BÚSQUEDA DE CASOS, </a:t>
            </a:r>
          </a:p>
          <a:p>
            <a:r>
              <a:rPr lang="es-UY">
                <a:solidFill>
                  <a:srgbClr val="8CBFB5"/>
                </a:solidFill>
                <a:latin typeface="Helvetica" charset="0"/>
                <a:ea typeface="Helvetica" charset="0"/>
                <a:cs typeface="Helvetica" charset="0"/>
              </a:rPr>
              <a:t>ESTRATIFICACIÓN DE LA GRAVEDAD Y PRONÓSTICO</a:t>
            </a:r>
            <a:endParaRPr lang="es-UY" dirty="0">
              <a:solidFill>
                <a:srgbClr val="8CBFB5"/>
              </a:solidFill>
              <a:latin typeface="Helvetica" charset="0"/>
              <a:ea typeface="Helvetica" charset="0"/>
              <a:cs typeface="Helvetica" charset="0"/>
            </a:endParaRPr>
          </a:p>
        </p:txBody>
      </p:sp>
      <p:sp>
        <p:nvSpPr>
          <p:cNvPr id="7" name="Rectángulo 6"/>
          <p:cNvSpPr/>
          <p:nvPr/>
        </p:nvSpPr>
        <p:spPr>
          <a:xfrm>
            <a:off x="578799" y="1297358"/>
            <a:ext cx="3737968" cy="1200329"/>
          </a:xfrm>
          <a:prstGeom prst="rect">
            <a:avLst/>
          </a:prstGeom>
        </p:spPr>
        <p:txBody>
          <a:bodyPr wrap="square">
            <a:spAutoFit/>
          </a:bodyPr>
          <a:lstStyle/>
          <a:p>
            <a:r>
              <a:rPr lang="es-ES" sz="3600" b="1" dirty="0">
                <a:solidFill>
                  <a:srgbClr val="97CCC2"/>
                </a:solidFill>
                <a:latin typeface="Helvetica" charset="0"/>
                <a:ea typeface="Helvetica" charset="0"/>
                <a:cs typeface="Helvetica" charset="0"/>
              </a:rPr>
              <a:t>DIAGNÓSTICO</a:t>
            </a:r>
          </a:p>
          <a:p>
            <a:r>
              <a:rPr lang="es-ES" sz="3600" b="1" dirty="0">
                <a:solidFill>
                  <a:srgbClr val="005B6D"/>
                </a:solidFill>
                <a:latin typeface="Helvetica" charset="0"/>
                <a:ea typeface="Helvetica" charset="0"/>
                <a:cs typeface="Helvetica" charset="0"/>
              </a:rPr>
              <a:t>EPOC</a:t>
            </a:r>
          </a:p>
        </p:txBody>
      </p:sp>
      <p:pic>
        <p:nvPicPr>
          <p:cNvPr id="11" name="Picture 2" descr="Resultado de imagen de ESPIROMETRIA EPOC">
            <a:extLst>
              <a:ext uri="{FF2B5EF4-FFF2-40B4-BE49-F238E27FC236}">
                <a16:creationId xmlns:a16="http://schemas.microsoft.com/office/drawing/2014/main" id="{23239DD6-6B0B-4FCA-9FD4-F8C05963DF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108" y="3458868"/>
            <a:ext cx="4029671" cy="310095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1">
            <a:extLst>
              <a:ext uri="{FF2B5EF4-FFF2-40B4-BE49-F238E27FC236}">
                <a16:creationId xmlns:a16="http://schemas.microsoft.com/office/drawing/2014/main" id="{F329E2F5-9168-4ED1-B7D0-ACD45AA39123}"/>
              </a:ext>
            </a:extLst>
          </p:cNvPr>
          <p:cNvGrpSpPr/>
          <p:nvPr/>
        </p:nvGrpSpPr>
        <p:grpSpPr>
          <a:xfrm>
            <a:off x="4876861" y="1427455"/>
            <a:ext cx="6483904" cy="2375919"/>
            <a:chOff x="4802967" y="1262102"/>
            <a:chExt cx="5009628" cy="2862322"/>
          </a:xfrm>
        </p:grpSpPr>
        <p:sp>
          <p:nvSpPr>
            <p:cNvPr id="14" name="Rectángulo 13">
              <a:extLst>
                <a:ext uri="{FF2B5EF4-FFF2-40B4-BE49-F238E27FC236}">
                  <a16:creationId xmlns:a16="http://schemas.microsoft.com/office/drawing/2014/main" id="{BB1F642E-0A0C-4022-834D-82B90D16EC8A}"/>
                </a:ext>
              </a:extLst>
            </p:cNvPr>
            <p:cNvSpPr/>
            <p:nvPr/>
          </p:nvSpPr>
          <p:spPr>
            <a:xfrm>
              <a:off x="4802967" y="1262102"/>
              <a:ext cx="1740337" cy="2862322"/>
            </a:xfrm>
            <a:prstGeom prst="rect">
              <a:avLst/>
            </a:prstGeom>
          </p:spPr>
          <p:txBody>
            <a:bodyPr wrap="square">
              <a:spAutoFit/>
            </a:bodyPr>
            <a:lstStyle/>
            <a:p>
              <a:r>
                <a:rPr lang="es-UY" sz="3600" b="1" dirty="0">
                  <a:solidFill>
                    <a:srgbClr val="F2833E"/>
                  </a:solidFill>
                </a:rPr>
                <a:t> FEV1/CVF</a:t>
              </a:r>
            </a:p>
            <a:p>
              <a:r>
                <a:rPr lang="es-UY" sz="3600" b="1" dirty="0">
                  <a:solidFill>
                    <a:srgbClr val="F2833E"/>
                  </a:solidFill>
                </a:rPr>
                <a:t> Post BD</a:t>
              </a:r>
            </a:p>
          </p:txBody>
        </p:sp>
        <p:sp>
          <p:nvSpPr>
            <p:cNvPr id="15" name="Rectángulo 14">
              <a:extLst>
                <a:ext uri="{FF2B5EF4-FFF2-40B4-BE49-F238E27FC236}">
                  <a16:creationId xmlns:a16="http://schemas.microsoft.com/office/drawing/2014/main" id="{48CE1690-74D7-4E0A-98EB-D5A8298DBC56}"/>
                </a:ext>
              </a:extLst>
            </p:cNvPr>
            <p:cNvSpPr/>
            <p:nvPr/>
          </p:nvSpPr>
          <p:spPr>
            <a:xfrm>
              <a:off x="6683212" y="1585267"/>
              <a:ext cx="3129383" cy="646331"/>
            </a:xfrm>
            <a:prstGeom prst="rect">
              <a:avLst/>
            </a:prstGeom>
          </p:spPr>
          <p:txBody>
            <a:bodyPr wrap="none">
              <a:spAutoFit/>
            </a:bodyPr>
            <a:lstStyle/>
            <a:p>
              <a:r>
                <a:rPr lang="es-UY" sz="3600" b="1" dirty="0">
                  <a:solidFill>
                    <a:srgbClr val="F2833E"/>
                  </a:solidFill>
                </a:rPr>
                <a:t>&lt; 70 % (o &lt; LIN)</a:t>
              </a:r>
            </a:p>
          </p:txBody>
        </p:sp>
      </p:grpSp>
    </p:spTree>
    <p:extLst>
      <p:ext uri="{BB962C8B-B14F-4D97-AF65-F5344CB8AC3E}">
        <p14:creationId xmlns:p14="http://schemas.microsoft.com/office/powerpoint/2010/main" val="2082568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3</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6558270" cy="646331"/>
          </a:xfrm>
          <a:prstGeom prst="rect">
            <a:avLst/>
          </a:prstGeom>
        </p:spPr>
        <p:txBody>
          <a:bodyPr wrap="none">
            <a:spAutoFit/>
          </a:bodyPr>
          <a:lstStyle/>
          <a:p>
            <a:r>
              <a:rPr lang="es-UY" dirty="0">
                <a:solidFill>
                  <a:srgbClr val="8CBFB5"/>
                </a:solidFill>
                <a:latin typeface="Helvetica" charset="0"/>
                <a:ea typeface="Helvetica" charset="0"/>
                <a:cs typeface="Helvetica" charset="0"/>
              </a:rPr>
              <a:t>CURSO CLÍNICO, DIAGNÓSTICO, BÚSQUEDA DE CASOS, </a:t>
            </a:r>
          </a:p>
          <a:p>
            <a:r>
              <a:rPr lang="es-UY" dirty="0">
                <a:solidFill>
                  <a:srgbClr val="8CBFB5"/>
                </a:solidFill>
                <a:latin typeface="Helvetica" charset="0"/>
                <a:ea typeface="Helvetica" charset="0"/>
                <a:cs typeface="Helvetica" charset="0"/>
              </a:rPr>
              <a:t>ESTRATIFICACIÓN DE LA GRAVEDAD Y PRONÓSTICO</a:t>
            </a:r>
          </a:p>
        </p:txBody>
      </p:sp>
      <p:sp>
        <p:nvSpPr>
          <p:cNvPr id="8" name="Rectángulo 7"/>
          <p:cNvSpPr/>
          <p:nvPr/>
        </p:nvSpPr>
        <p:spPr>
          <a:xfrm>
            <a:off x="288265" y="1459804"/>
            <a:ext cx="5844247" cy="1754326"/>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Escenarios para establecer la sospecha clínica de EPOC</a:t>
            </a:r>
          </a:p>
        </p:txBody>
      </p:sp>
      <p:grpSp>
        <p:nvGrpSpPr>
          <p:cNvPr id="7" name="Agrupar 6"/>
          <p:cNvGrpSpPr/>
          <p:nvPr/>
        </p:nvGrpSpPr>
        <p:grpSpPr>
          <a:xfrm>
            <a:off x="7956448" y="956390"/>
            <a:ext cx="3159566" cy="2844188"/>
            <a:chOff x="7802859" y="1255181"/>
            <a:chExt cx="3159566" cy="2844188"/>
          </a:xfrm>
        </p:grpSpPr>
        <p:sp>
          <p:nvSpPr>
            <p:cNvPr id="10" name="Elipse 9"/>
            <p:cNvSpPr/>
            <p:nvPr/>
          </p:nvSpPr>
          <p:spPr>
            <a:xfrm rot="2700000">
              <a:off x="8000393" y="1255181"/>
              <a:ext cx="2844188" cy="2844188"/>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ángulo 11"/>
            <p:cNvSpPr/>
            <p:nvPr/>
          </p:nvSpPr>
          <p:spPr>
            <a:xfrm>
              <a:off x="7802859" y="1929902"/>
              <a:ext cx="3159566" cy="1200329"/>
            </a:xfrm>
            <a:prstGeom prst="rect">
              <a:avLst/>
            </a:prstGeom>
          </p:spPr>
          <p:txBody>
            <a:bodyPr wrap="square">
              <a:spAutoFit/>
            </a:bodyPr>
            <a:lstStyle/>
            <a:p>
              <a:pPr algn="ctr"/>
              <a:r>
                <a:rPr lang="es-ES" sz="2400" dirty="0">
                  <a:solidFill>
                    <a:srgbClr val="1B9995"/>
                  </a:solidFill>
                  <a:effectLst/>
                  <a:latin typeface="Helvetica" charset="0"/>
                  <a:ea typeface="Helvetica" charset="0"/>
                  <a:cs typeface="Helvetica" charset="0"/>
                </a:rPr>
                <a:t>Cuestionarios de síntomas y exposición</a:t>
              </a:r>
            </a:p>
          </p:txBody>
        </p:sp>
      </p:grpSp>
      <p:grpSp>
        <p:nvGrpSpPr>
          <p:cNvPr id="4" name="Agrupar 3"/>
          <p:cNvGrpSpPr/>
          <p:nvPr/>
        </p:nvGrpSpPr>
        <p:grpSpPr>
          <a:xfrm>
            <a:off x="6594375" y="3637479"/>
            <a:ext cx="2832543" cy="2291488"/>
            <a:chOff x="6666095" y="3659023"/>
            <a:chExt cx="2051924" cy="1618212"/>
          </a:xfrm>
        </p:grpSpPr>
        <p:sp>
          <p:nvSpPr>
            <p:cNvPr id="13" name="Elipse 12"/>
            <p:cNvSpPr/>
            <p:nvPr/>
          </p:nvSpPr>
          <p:spPr>
            <a:xfrm rot="2700000">
              <a:off x="6886772" y="3659023"/>
              <a:ext cx="1618212" cy="1618212"/>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ángulo 13"/>
            <p:cNvSpPr/>
            <p:nvPr/>
          </p:nvSpPr>
          <p:spPr>
            <a:xfrm>
              <a:off x="6666095" y="4229794"/>
              <a:ext cx="2051924" cy="691629"/>
            </a:xfrm>
            <a:prstGeom prst="rect">
              <a:avLst/>
            </a:prstGeom>
          </p:spPr>
          <p:txBody>
            <a:bodyPr wrap="square">
              <a:spAutoFit/>
            </a:bodyPr>
            <a:lstStyle/>
            <a:p>
              <a:pPr algn="ctr"/>
              <a:r>
                <a:rPr lang="es-ES" sz="2400" dirty="0">
                  <a:solidFill>
                    <a:srgbClr val="005B6D"/>
                  </a:solidFill>
                  <a:effectLst/>
                  <a:latin typeface="Helvetica" charset="0"/>
                  <a:ea typeface="Helvetica" charset="0"/>
                  <a:cs typeface="Helvetica" charset="0"/>
                </a:rPr>
                <a:t>Consulta por síntomas</a:t>
              </a:r>
            </a:p>
          </p:txBody>
        </p:sp>
      </p:grpSp>
      <p:grpSp>
        <p:nvGrpSpPr>
          <p:cNvPr id="3" name="Agrupar 2"/>
          <p:cNvGrpSpPr/>
          <p:nvPr/>
        </p:nvGrpSpPr>
        <p:grpSpPr>
          <a:xfrm>
            <a:off x="5360824" y="1776464"/>
            <a:ext cx="2595624" cy="1916692"/>
            <a:chOff x="5617278" y="2357972"/>
            <a:chExt cx="2051924" cy="1580362"/>
          </a:xfrm>
        </p:grpSpPr>
        <p:sp>
          <p:nvSpPr>
            <p:cNvPr id="9" name="Rectángulo 8"/>
            <p:cNvSpPr/>
            <p:nvPr/>
          </p:nvSpPr>
          <p:spPr>
            <a:xfrm>
              <a:off x="5617278" y="2794681"/>
              <a:ext cx="2051924" cy="461665"/>
            </a:xfrm>
            <a:prstGeom prst="rect">
              <a:avLst/>
            </a:prstGeom>
          </p:spPr>
          <p:txBody>
            <a:bodyPr wrap="square">
              <a:spAutoFit/>
            </a:bodyPr>
            <a:lstStyle/>
            <a:p>
              <a:pPr algn="ctr"/>
              <a:r>
                <a:rPr lang="es-ES" sz="2400" dirty="0">
                  <a:solidFill>
                    <a:srgbClr val="005B6D"/>
                  </a:solidFill>
                  <a:latin typeface="Helvetica" charset="0"/>
                  <a:ea typeface="Helvetica" charset="0"/>
                  <a:cs typeface="Helvetica" charset="0"/>
                </a:rPr>
                <a:t>Chequeo</a:t>
              </a:r>
              <a:endParaRPr lang="es-ES" sz="2400" dirty="0">
                <a:solidFill>
                  <a:srgbClr val="005B6D"/>
                </a:solidFill>
                <a:effectLst/>
                <a:latin typeface="Helvetica" charset="0"/>
                <a:ea typeface="Helvetica" charset="0"/>
                <a:cs typeface="Helvetica" charset="0"/>
              </a:endParaRPr>
            </a:p>
          </p:txBody>
        </p:sp>
        <p:sp>
          <p:nvSpPr>
            <p:cNvPr id="20" name="Elipse 19"/>
            <p:cNvSpPr/>
            <p:nvPr/>
          </p:nvSpPr>
          <p:spPr>
            <a:xfrm rot="2700000">
              <a:off x="5854318" y="2357972"/>
              <a:ext cx="1580362" cy="1580362"/>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162131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62223" y="17460"/>
            <a:ext cx="11095584" cy="7178987"/>
            <a:chOff x="341719" y="548533"/>
            <a:chExt cx="10410261" cy="6735573"/>
          </a:xfrm>
        </p:grpSpPr>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150" y="548533"/>
              <a:ext cx="6690830" cy="6735573"/>
            </a:xfrm>
            <a:prstGeom prst="rect">
              <a:avLst/>
            </a:prstGeom>
          </p:spPr>
        </p:pic>
        <p:sp>
          <p:nvSpPr>
            <p:cNvPr id="16" name="Rectángulo 15"/>
            <p:cNvSpPr/>
            <p:nvPr/>
          </p:nvSpPr>
          <p:spPr>
            <a:xfrm>
              <a:off x="341719" y="2211450"/>
              <a:ext cx="3090072" cy="1010683"/>
            </a:xfrm>
            <a:prstGeom prst="rect">
              <a:avLst/>
            </a:prstGeom>
          </p:spPr>
          <p:txBody>
            <a:bodyPr wrap="square">
              <a:spAutoFit/>
            </a:bodyPr>
            <a:lstStyle/>
            <a:p>
              <a:r>
                <a:rPr lang="es-ES" sz="3200" b="1" dirty="0">
                  <a:solidFill>
                    <a:srgbClr val="1B9995"/>
                  </a:solidFill>
                  <a:latin typeface="Helvetica" charset="0"/>
                  <a:ea typeface="Helvetica" charset="0"/>
                  <a:cs typeface="Helvetica" charset="0"/>
                </a:rPr>
                <a:t>PROCESO DE DIAGNÓSTICO</a:t>
              </a:r>
            </a:p>
          </p:txBody>
        </p:sp>
      </p:grpSp>
      <p:sp>
        <p:nvSpPr>
          <p:cNvPr id="17" name="Rectángulo 16"/>
          <p:cNvSpPr/>
          <p:nvPr/>
        </p:nvSpPr>
        <p:spPr>
          <a:xfrm rot="16200000">
            <a:off x="2317899" y="5874300"/>
            <a:ext cx="1419615" cy="276999"/>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FIGURA 2</a:t>
            </a:r>
            <a:endParaRPr lang="es-ES" sz="1200" baseline="-25000" dirty="0">
              <a:solidFill>
                <a:srgbClr val="1B9995"/>
              </a:solidFill>
              <a:latin typeface="Helvetica" charset="0"/>
              <a:ea typeface="Helvetica" charset="0"/>
              <a:cs typeface="Helvetica" charset="0"/>
            </a:endParaRPr>
          </a:p>
        </p:txBody>
      </p:sp>
    </p:spTree>
    <p:extLst>
      <p:ext uri="{BB962C8B-B14F-4D97-AF65-F5344CB8AC3E}">
        <p14:creationId xmlns:p14="http://schemas.microsoft.com/office/powerpoint/2010/main" val="132937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3</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6558270" cy="646331"/>
          </a:xfrm>
          <a:prstGeom prst="rect">
            <a:avLst/>
          </a:prstGeom>
        </p:spPr>
        <p:txBody>
          <a:bodyPr wrap="none">
            <a:spAutoFit/>
          </a:bodyPr>
          <a:lstStyle/>
          <a:p>
            <a:r>
              <a:rPr lang="es-UY">
                <a:solidFill>
                  <a:srgbClr val="8CBFB5"/>
                </a:solidFill>
                <a:latin typeface="Helvetica" charset="0"/>
                <a:ea typeface="Helvetica" charset="0"/>
                <a:cs typeface="Helvetica" charset="0"/>
              </a:rPr>
              <a:t>CURSO CLÍNICO, DIAGNÓSTICO, BÚSQUEDA DE CASOS, </a:t>
            </a:r>
          </a:p>
          <a:p>
            <a:r>
              <a:rPr lang="es-UY">
                <a:solidFill>
                  <a:srgbClr val="8CBFB5"/>
                </a:solidFill>
                <a:latin typeface="Helvetica" charset="0"/>
                <a:ea typeface="Helvetica" charset="0"/>
                <a:cs typeface="Helvetica" charset="0"/>
              </a:rPr>
              <a:t>ESTRATIFICACIÓN DE LA GRAVEDAD Y PRONÓSTICO</a:t>
            </a:r>
            <a:endParaRPr lang="es-UY" dirty="0">
              <a:solidFill>
                <a:srgbClr val="8CBFB5"/>
              </a:solidFill>
              <a:latin typeface="Helvetica" charset="0"/>
              <a:ea typeface="Helvetica" charset="0"/>
              <a:cs typeface="Helvetica" charset="0"/>
            </a:endParaRPr>
          </a:p>
        </p:txBody>
      </p:sp>
      <p:sp>
        <p:nvSpPr>
          <p:cNvPr id="16" name="Rectángulo 15"/>
          <p:cNvSpPr/>
          <p:nvPr/>
        </p:nvSpPr>
        <p:spPr>
          <a:xfrm>
            <a:off x="288266" y="1459804"/>
            <a:ext cx="4515458" cy="1200329"/>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Evaluación de los</a:t>
            </a:r>
          </a:p>
          <a:p>
            <a:r>
              <a:rPr lang="es-ES" sz="3600" b="1" dirty="0">
                <a:solidFill>
                  <a:srgbClr val="1B9995"/>
                </a:solidFill>
                <a:latin typeface="Helvetica" charset="0"/>
                <a:ea typeface="Helvetica" charset="0"/>
                <a:cs typeface="Helvetica" charset="0"/>
              </a:rPr>
              <a:t>factores de riesgo</a:t>
            </a:r>
          </a:p>
        </p:txBody>
      </p:sp>
      <p:sp>
        <p:nvSpPr>
          <p:cNvPr id="26" name="Rectángulo 25"/>
          <p:cNvSpPr/>
          <p:nvPr/>
        </p:nvSpPr>
        <p:spPr>
          <a:xfrm>
            <a:off x="5095781" y="1882138"/>
            <a:ext cx="285111" cy="646331"/>
          </a:xfrm>
          <a:prstGeom prst="rect">
            <a:avLst/>
          </a:prstGeom>
        </p:spPr>
        <p:txBody>
          <a:bodyPr wrap="square">
            <a:spAutoFit/>
          </a:bodyPr>
          <a:lstStyle/>
          <a:p>
            <a:pPr algn="ctr"/>
            <a:r>
              <a:rPr lang="es-ES" sz="3600" b="1" dirty="0">
                <a:solidFill>
                  <a:schemeClr val="bg1"/>
                </a:solidFill>
                <a:latin typeface="Helvetica" charset="0"/>
                <a:ea typeface="Helvetica" charset="0"/>
                <a:cs typeface="Helvetica" charset="0"/>
              </a:rPr>
              <a:t>3</a:t>
            </a:r>
          </a:p>
        </p:txBody>
      </p:sp>
      <p:sp>
        <p:nvSpPr>
          <p:cNvPr id="42" name="Rectángulo 41"/>
          <p:cNvSpPr/>
          <p:nvPr/>
        </p:nvSpPr>
        <p:spPr>
          <a:xfrm>
            <a:off x="1770223" y="3083742"/>
            <a:ext cx="9451960" cy="2739211"/>
          </a:xfrm>
          <a:prstGeom prst="rect">
            <a:avLst/>
          </a:prstGeom>
        </p:spPr>
        <p:txBody>
          <a:bodyPr wrap="square">
            <a:spAutoFit/>
          </a:bodyPr>
          <a:lstStyle/>
          <a:p>
            <a:r>
              <a:rPr lang="es-ES" sz="2800" b="1" dirty="0">
                <a:solidFill>
                  <a:srgbClr val="1B9995"/>
                </a:solidFill>
                <a:latin typeface="Helvetica" charset="0"/>
                <a:ea typeface="Helvetica" charset="0"/>
                <a:cs typeface="Helvetica" charset="0"/>
              </a:rPr>
              <a:t>SÍNTOMAS</a:t>
            </a:r>
          </a:p>
          <a:p>
            <a:endParaRPr lang="es-ES" sz="2400" dirty="0">
              <a:solidFill>
                <a:schemeClr val="bg1">
                  <a:lumMod val="50000"/>
                </a:schemeClr>
              </a:solidFill>
              <a:latin typeface="Helvetica" charset="0"/>
              <a:ea typeface="Helvetica" charset="0"/>
              <a:cs typeface="Helvetica" charset="0"/>
            </a:endParaRPr>
          </a:p>
          <a:p>
            <a:pPr marL="285750" indent="-285750">
              <a:buFontTx/>
              <a:buChar char="-"/>
            </a:pPr>
            <a:r>
              <a:rPr lang="es-ES" sz="2400" dirty="0">
                <a:solidFill>
                  <a:schemeClr val="bg1">
                    <a:lumMod val="50000"/>
                  </a:schemeClr>
                </a:solidFill>
                <a:latin typeface="Helvetica" charset="0"/>
                <a:ea typeface="Helvetica" charset="0"/>
                <a:cs typeface="Helvetica" charset="0"/>
              </a:rPr>
              <a:t>30% de los pacientes con EPOC son asintomáticos </a:t>
            </a:r>
          </a:p>
          <a:p>
            <a:pPr marL="285750" indent="-285750">
              <a:buFontTx/>
              <a:buChar char="-"/>
            </a:pPr>
            <a:r>
              <a:rPr lang="es-ES" sz="2400" dirty="0">
                <a:solidFill>
                  <a:schemeClr val="bg1">
                    <a:lumMod val="50000"/>
                  </a:schemeClr>
                </a:solidFill>
                <a:latin typeface="Helvetica" charset="0"/>
                <a:ea typeface="Helvetica" charset="0"/>
                <a:cs typeface="Helvetica" charset="0"/>
              </a:rPr>
              <a:t>Heterogeneidad significativa de los síntomas respiratorios. </a:t>
            </a:r>
          </a:p>
          <a:p>
            <a:pPr marL="285750" indent="-285750">
              <a:buFontTx/>
              <a:buChar char="-"/>
            </a:pPr>
            <a:r>
              <a:rPr lang="es-ES" sz="2400" dirty="0">
                <a:solidFill>
                  <a:schemeClr val="bg1">
                    <a:lumMod val="50000"/>
                  </a:schemeClr>
                </a:solidFill>
                <a:latin typeface="Helvetica" charset="0"/>
                <a:ea typeface="Helvetica" charset="0"/>
                <a:cs typeface="Helvetica" charset="0"/>
              </a:rPr>
              <a:t>La disnea, tos y expectoración son los síntomas cardinales de la EPOC y su presencia e intensidad se relacionan con peores desenlaces clínicos.</a:t>
            </a:r>
            <a:endParaRPr lang="es-ES_tradnl" sz="3200" dirty="0">
              <a:solidFill>
                <a:srgbClr val="1B9995"/>
              </a:solidFill>
              <a:latin typeface="Helvetica" charset="0"/>
              <a:ea typeface="Helvetica" charset="0"/>
              <a:cs typeface="Helvetica" charset="0"/>
            </a:endParaRPr>
          </a:p>
        </p:txBody>
      </p:sp>
      <p:sp>
        <p:nvSpPr>
          <p:cNvPr id="43" name="Triángulo 42"/>
          <p:cNvSpPr/>
          <p:nvPr/>
        </p:nvSpPr>
        <p:spPr>
          <a:xfrm rot="5400000">
            <a:off x="359424" y="3006415"/>
            <a:ext cx="980398" cy="845170"/>
          </a:xfrm>
          <a:prstGeom prst="triangle">
            <a:avLst/>
          </a:prstGeom>
          <a:solidFill>
            <a:srgbClr val="1B9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p>
        </p:txBody>
      </p:sp>
    </p:spTree>
    <p:extLst>
      <p:ext uri="{BB962C8B-B14F-4D97-AF65-F5344CB8AC3E}">
        <p14:creationId xmlns:p14="http://schemas.microsoft.com/office/powerpoint/2010/main" val="2122713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18" name="Rectángulo 17"/>
          <p:cNvSpPr/>
          <p:nvPr/>
        </p:nvSpPr>
        <p:spPr>
          <a:xfrm>
            <a:off x="4981479" y="1962355"/>
            <a:ext cx="285111" cy="646331"/>
          </a:xfrm>
          <a:prstGeom prst="rect">
            <a:avLst/>
          </a:prstGeom>
        </p:spPr>
        <p:txBody>
          <a:bodyPr wrap="square">
            <a:spAutoFit/>
          </a:bodyPr>
          <a:lstStyle/>
          <a:p>
            <a:pPr algn="ctr"/>
            <a:r>
              <a:rPr lang="es-ES" sz="3600" b="1" dirty="0">
                <a:solidFill>
                  <a:schemeClr val="bg1"/>
                </a:solidFill>
                <a:latin typeface="Helvetica" charset="0"/>
                <a:ea typeface="Helvetica" charset="0"/>
                <a:cs typeface="Helvetica" charset="0"/>
              </a:rPr>
              <a:t>0</a:t>
            </a:r>
          </a:p>
        </p:txBody>
      </p:sp>
      <p:grpSp>
        <p:nvGrpSpPr>
          <p:cNvPr id="12" name="Grupo 11">
            <a:extLst>
              <a:ext uri="{FF2B5EF4-FFF2-40B4-BE49-F238E27FC236}">
                <a16:creationId xmlns:a16="http://schemas.microsoft.com/office/drawing/2014/main" id="{86888A58-F905-448C-8076-07A95730AF13}"/>
              </a:ext>
            </a:extLst>
          </p:cNvPr>
          <p:cNvGrpSpPr/>
          <p:nvPr/>
        </p:nvGrpSpPr>
        <p:grpSpPr>
          <a:xfrm>
            <a:off x="2049929" y="1190266"/>
            <a:ext cx="8569579" cy="3157848"/>
            <a:chOff x="3936232" y="1701177"/>
            <a:chExt cx="8255770" cy="3555816"/>
          </a:xfrm>
        </p:grpSpPr>
        <p:sp>
          <p:nvSpPr>
            <p:cNvPr id="31" name="Rectángulo 30"/>
            <p:cNvSpPr/>
            <p:nvPr/>
          </p:nvSpPr>
          <p:spPr>
            <a:xfrm>
              <a:off x="4133851" y="3989168"/>
              <a:ext cx="8058150" cy="1267825"/>
            </a:xfrm>
            <a:prstGeom prst="rect">
              <a:avLst/>
            </a:prstGeom>
            <a:gradFill flip="none" rotWithShape="1">
              <a:gsLst>
                <a:gs pos="77000">
                  <a:srgbClr val="2FA19C">
                    <a:alpha val="25000"/>
                  </a:srgbClr>
                </a:gs>
                <a:gs pos="12000">
                  <a:schemeClr val="bg1"/>
                </a:gs>
                <a:gs pos="38000">
                  <a:srgbClr val="97CCC2">
                    <a:alpha val="27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Rectángulo 29"/>
            <p:cNvSpPr/>
            <p:nvPr/>
          </p:nvSpPr>
          <p:spPr>
            <a:xfrm>
              <a:off x="3936232" y="2923639"/>
              <a:ext cx="8255769" cy="763019"/>
            </a:xfrm>
            <a:prstGeom prst="rect">
              <a:avLst/>
            </a:prstGeom>
            <a:gradFill flip="none" rotWithShape="1">
              <a:gsLst>
                <a:gs pos="77000">
                  <a:srgbClr val="2FA19C">
                    <a:alpha val="25000"/>
                  </a:srgbClr>
                </a:gs>
                <a:gs pos="12000">
                  <a:schemeClr val="bg1"/>
                </a:gs>
                <a:gs pos="38000">
                  <a:srgbClr val="97CCC2">
                    <a:alpha val="27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ángulo 10"/>
            <p:cNvSpPr/>
            <p:nvPr/>
          </p:nvSpPr>
          <p:spPr>
            <a:xfrm>
              <a:off x="4133852" y="1701177"/>
              <a:ext cx="8058150" cy="1039531"/>
            </a:xfrm>
            <a:prstGeom prst="rect">
              <a:avLst/>
            </a:prstGeom>
            <a:gradFill flip="none" rotWithShape="1">
              <a:gsLst>
                <a:gs pos="77000">
                  <a:srgbClr val="2FA19C">
                    <a:alpha val="25000"/>
                  </a:srgbClr>
                </a:gs>
                <a:gs pos="12000">
                  <a:schemeClr val="bg1"/>
                </a:gs>
                <a:gs pos="38000">
                  <a:srgbClr val="97CCC2">
                    <a:alpha val="27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Elipse 16"/>
            <p:cNvSpPr/>
            <p:nvPr/>
          </p:nvSpPr>
          <p:spPr>
            <a:xfrm>
              <a:off x="4665279" y="1948149"/>
              <a:ext cx="541292" cy="686319"/>
            </a:xfrm>
            <a:prstGeom prst="ellipse">
              <a:avLst/>
            </a:prstGeom>
            <a:solidFill>
              <a:srgbClr val="B9B98D"/>
            </a:solid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dirty="0"/>
                <a:t>0</a:t>
              </a:r>
            </a:p>
          </p:txBody>
        </p:sp>
        <p:sp>
          <p:nvSpPr>
            <p:cNvPr id="19" name="Elipse 18"/>
            <p:cNvSpPr/>
            <p:nvPr/>
          </p:nvSpPr>
          <p:spPr>
            <a:xfrm>
              <a:off x="4693053" y="3069868"/>
              <a:ext cx="557841" cy="663648"/>
            </a:xfrm>
            <a:prstGeom prst="ellipse">
              <a:avLst/>
            </a:prstGeom>
            <a:solidFill>
              <a:srgbClr val="F2833E"/>
            </a:solid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a:t>1</a:t>
              </a:r>
            </a:p>
          </p:txBody>
        </p:sp>
        <p:sp>
          <p:nvSpPr>
            <p:cNvPr id="21" name="Elipse 20"/>
            <p:cNvSpPr/>
            <p:nvPr/>
          </p:nvSpPr>
          <p:spPr>
            <a:xfrm rot="204158">
              <a:off x="4642923" y="4336499"/>
              <a:ext cx="541292" cy="686319"/>
            </a:xfrm>
            <a:prstGeom prst="ellipse">
              <a:avLst/>
            </a:prstGeom>
            <a:solidFill>
              <a:srgbClr val="B9B98D"/>
            </a:solid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ectángulo 23"/>
            <p:cNvSpPr/>
            <p:nvPr/>
          </p:nvSpPr>
          <p:spPr>
            <a:xfrm>
              <a:off x="4981479" y="3087185"/>
              <a:ext cx="285111" cy="727785"/>
            </a:xfrm>
            <a:prstGeom prst="rect">
              <a:avLst/>
            </a:prstGeom>
          </p:spPr>
          <p:txBody>
            <a:bodyPr wrap="square">
              <a:spAutoFit/>
            </a:bodyPr>
            <a:lstStyle/>
            <a:p>
              <a:pPr algn="ctr"/>
              <a:endParaRPr lang="es-ES" sz="3600" b="1" dirty="0">
                <a:solidFill>
                  <a:schemeClr val="bg1"/>
                </a:solidFill>
                <a:latin typeface="Helvetica" charset="0"/>
                <a:ea typeface="Helvetica" charset="0"/>
                <a:cs typeface="Helvetica" charset="0"/>
              </a:endParaRPr>
            </a:p>
          </p:txBody>
        </p:sp>
        <p:sp>
          <p:nvSpPr>
            <p:cNvPr id="25" name="Rectángulo 24"/>
            <p:cNvSpPr/>
            <p:nvPr/>
          </p:nvSpPr>
          <p:spPr>
            <a:xfrm>
              <a:off x="4734501" y="4400053"/>
              <a:ext cx="285111" cy="589159"/>
            </a:xfrm>
            <a:prstGeom prst="rect">
              <a:avLst/>
            </a:prstGeom>
          </p:spPr>
          <p:txBody>
            <a:bodyPr wrap="square">
              <a:spAutoFit/>
            </a:bodyPr>
            <a:lstStyle/>
            <a:p>
              <a:pPr algn="ctr"/>
              <a:r>
                <a:rPr lang="es-ES" sz="2800" b="1" dirty="0">
                  <a:solidFill>
                    <a:schemeClr val="bg1"/>
                  </a:solidFill>
                  <a:latin typeface="Helvetica" charset="0"/>
                  <a:ea typeface="Helvetica" charset="0"/>
                  <a:cs typeface="Helvetica" charset="0"/>
                </a:rPr>
                <a:t>2</a:t>
              </a:r>
            </a:p>
          </p:txBody>
        </p:sp>
        <p:sp>
          <p:nvSpPr>
            <p:cNvPr id="28" name="Rectángulo 27"/>
            <p:cNvSpPr/>
            <p:nvPr/>
          </p:nvSpPr>
          <p:spPr>
            <a:xfrm>
              <a:off x="5583523" y="1794903"/>
              <a:ext cx="6085971" cy="923330"/>
            </a:xfrm>
            <a:prstGeom prst="rect">
              <a:avLst/>
            </a:prstGeom>
          </p:spPr>
          <p:txBody>
            <a:bodyPr wrap="square">
              <a:spAutoFit/>
            </a:bodyPr>
            <a:lstStyle/>
            <a:p>
              <a:pPr lvl="0"/>
              <a:r>
                <a:rPr lang="es-ES" dirty="0">
                  <a:solidFill>
                    <a:srgbClr val="005B6D"/>
                  </a:solidFill>
                  <a:latin typeface="Helvetica" charset="0"/>
                  <a:ea typeface="Helvetica" charset="0"/>
                  <a:cs typeface="Helvetica" charset="0"/>
                </a:rPr>
                <a:t>Me ahogo o me falta el aire sólo si hago actividad física o ejercicio intenso (no me falta el aire a menos que haga ejercicio intenso)</a:t>
              </a:r>
            </a:p>
          </p:txBody>
        </p:sp>
        <p:sp>
          <p:nvSpPr>
            <p:cNvPr id="29" name="Rectángulo 28"/>
            <p:cNvSpPr/>
            <p:nvPr/>
          </p:nvSpPr>
          <p:spPr>
            <a:xfrm>
              <a:off x="5555017" y="3009101"/>
              <a:ext cx="6383697" cy="646331"/>
            </a:xfrm>
            <a:prstGeom prst="rect">
              <a:avLst/>
            </a:prstGeom>
          </p:spPr>
          <p:txBody>
            <a:bodyPr wrap="square">
              <a:spAutoFit/>
            </a:bodyPr>
            <a:lstStyle/>
            <a:p>
              <a:pPr lvl="0"/>
              <a:r>
                <a:rPr lang="es-ES" dirty="0">
                  <a:solidFill>
                    <a:schemeClr val="tx1">
                      <a:lumMod val="65000"/>
                      <a:lumOff val="35000"/>
                    </a:schemeClr>
                  </a:solidFill>
                  <a:latin typeface="Helvetica" charset="0"/>
                  <a:ea typeface="Helvetica" charset="0"/>
                  <a:cs typeface="Helvetica" charset="0"/>
                </a:rPr>
                <a:t>Me ahogo o me falta el aire al caminar rápido en lo plano o al subir una escalera o una pendiente suave</a:t>
              </a:r>
            </a:p>
          </p:txBody>
        </p:sp>
        <p:sp>
          <p:nvSpPr>
            <p:cNvPr id="32" name="Rectángulo 31"/>
            <p:cNvSpPr/>
            <p:nvPr/>
          </p:nvSpPr>
          <p:spPr>
            <a:xfrm>
              <a:off x="5574858" y="4133546"/>
              <a:ext cx="6094636" cy="923330"/>
            </a:xfrm>
            <a:prstGeom prst="rect">
              <a:avLst/>
            </a:prstGeom>
          </p:spPr>
          <p:txBody>
            <a:bodyPr wrap="square">
              <a:spAutoFit/>
            </a:bodyPr>
            <a:lstStyle/>
            <a:p>
              <a:pPr lvl="0"/>
              <a:r>
                <a:rPr lang="es-ES" dirty="0">
                  <a:solidFill>
                    <a:srgbClr val="005B6D"/>
                  </a:solidFill>
                  <a:latin typeface="Helvetica" charset="0"/>
                  <a:ea typeface="Helvetica" charset="0"/>
                  <a:cs typeface="Helvetica" charset="0"/>
                </a:rPr>
                <a:t>Debo caminar más despacio o a mi propio paso en lo plano que una persona de mi misma edad por ahogo o falta de aire o debo detenerme para tomar mi propio paso</a:t>
              </a:r>
            </a:p>
          </p:txBody>
        </p:sp>
      </p:grpSp>
      <p:sp>
        <p:nvSpPr>
          <p:cNvPr id="40" name="Rectángulo 39"/>
          <p:cNvSpPr/>
          <p:nvPr/>
        </p:nvSpPr>
        <p:spPr>
          <a:xfrm>
            <a:off x="179820" y="213442"/>
            <a:ext cx="6912754" cy="707886"/>
          </a:xfrm>
          <a:prstGeom prst="rect">
            <a:avLst/>
          </a:prstGeom>
        </p:spPr>
        <p:txBody>
          <a:bodyPr wrap="square">
            <a:spAutoFit/>
          </a:bodyPr>
          <a:lstStyle/>
          <a:p>
            <a:r>
              <a:rPr lang="es-ES" sz="2000" b="1" dirty="0">
                <a:solidFill>
                  <a:srgbClr val="1B9995"/>
                </a:solidFill>
                <a:latin typeface="Arial" charset="0"/>
                <a:ea typeface="Times New Roman" charset="0"/>
              </a:rPr>
              <a:t>Escala modificada de disnea del Medical </a:t>
            </a:r>
            <a:r>
              <a:rPr lang="es-ES" sz="2000" b="1" dirty="0" err="1">
                <a:solidFill>
                  <a:srgbClr val="1B9995"/>
                </a:solidFill>
                <a:latin typeface="Arial" charset="0"/>
                <a:ea typeface="Times New Roman" charset="0"/>
              </a:rPr>
              <a:t>Research</a:t>
            </a:r>
            <a:r>
              <a:rPr lang="es-ES" sz="2000" b="1" dirty="0">
                <a:solidFill>
                  <a:srgbClr val="1B9995"/>
                </a:solidFill>
                <a:latin typeface="Arial" charset="0"/>
                <a:ea typeface="Times New Roman" charset="0"/>
              </a:rPr>
              <a:t> Council (</a:t>
            </a:r>
            <a:r>
              <a:rPr lang="es-ES" sz="2000" b="1" dirty="0" err="1">
                <a:solidFill>
                  <a:srgbClr val="1B9995"/>
                </a:solidFill>
                <a:latin typeface="Arial" charset="0"/>
                <a:ea typeface="Times New Roman" charset="0"/>
              </a:rPr>
              <a:t>mMRC</a:t>
            </a:r>
            <a:r>
              <a:rPr lang="es-ES" sz="2000" b="1" dirty="0">
                <a:solidFill>
                  <a:srgbClr val="1B9995"/>
                </a:solidFill>
                <a:latin typeface="Arial" charset="0"/>
                <a:ea typeface="Times New Roman" charset="0"/>
              </a:rPr>
              <a:t>)</a:t>
            </a:r>
            <a:r>
              <a:rPr lang="es-ES_tradnl" sz="2000" b="1" dirty="0">
                <a:solidFill>
                  <a:srgbClr val="1B9995"/>
                </a:solidFill>
              </a:rPr>
              <a:t> </a:t>
            </a:r>
          </a:p>
        </p:txBody>
      </p:sp>
      <p:sp>
        <p:nvSpPr>
          <p:cNvPr id="34" name="Rectángulo 33"/>
          <p:cNvSpPr/>
          <p:nvPr/>
        </p:nvSpPr>
        <p:spPr>
          <a:xfrm rot="16200000">
            <a:off x="1554663" y="1842085"/>
            <a:ext cx="1419615" cy="276999"/>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TABLA 1</a:t>
            </a:r>
            <a:endParaRPr lang="es-ES" sz="1200" baseline="-25000" dirty="0">
              <a:solidFill>
                <a:srgbClr val="1B9995"/>
              </a:solidFill>
              <a:latin typeface="Helvetica" charset="0"/>
              <a:ea typeface="Helvetica" charset="0"/>
              <a:cs typeface="Helvetica" charset="0"/>
            </a:endParaRPr>
          </a:p>
        </p:txBody>
      </p:sp>
      <p:grpSp>
        <p:nvGrpSpPr>
          <p:cNvPr id="33" name="Grupo 32">
            <a:extLst>
              <a:ext uri="{FF2B5EF4-FFF2-40B4-BE49-F238E27FC236}">
                <a16:creationId xmlns:a16="http://schemas.microsoft.com/office/drawing/2014/main" id="{9D53BBE4-3B56-4DE3-87A0-D7FD6E5DD8DA}"/>
              </a:ext>
            </a:extLst>
          </p:cNvPr>
          <p:cNvGrpSpPr/>
          <p:nvPr/>
        </p:nvGrpSpPr>
        <p:grpSpPr>
          <a:xfrm>
            <a:off x="2230555" y="4610422"/>
            <a:ext cx="8388953" cy="2022280"/>
            <a:chOff x="4335581" y="1871517"/>
            <a:chExt cx="8199195" cy="2022280"/>
          </a:xfrm>
        </p:grpSpPr>
        <p:sp>
          <p:nvSpPr>
            <p:cNvPr id="35" name="Rectángulo 34">
              <a:extLst>
                <a:ext uri="{FF2B5EF4-FFF2-40B4-BE49-F238E27FC236}">
                  <a16:creationId xmlns:a16="http://schemas.microsoft.com/office/drawing/2014/main" id="{CBC2F062-8E88-4C84-9D3F-A4F80F4E7778}"/>
                </a:ext>
              </a:extLst>
            </p:cNvPr>
            <p:cNvSpPr/>
            <p:nvPr/>
          </p:nvSpPr>
          <p:spPr>
            <a:xfrm>
              <a:off x="4335582" y="2921003"/>
              <a:ext cx="8199194" cy="972794"/>
            </a:xfrm>
            <a:prstGeom prst="rect">
              <a:avLst/>
            </a:prstGeom>
            <a:gradFill flip="none" rotWithShape="1">
              <a:gsLst>
                <a:gs pos="77000">
                  <a:srgbClr val="2FA19C">
                    <a:alpha val="25000"/>
                  </a:srgbClr>
                </a:gs>
                <a:gs pos="12000">
                  <a:schemeClr val="bg1"/>
                </a:gs>
                <a:gs pos="38000">
                  <a:srgbClr val="97CCC2">
                    <a:alpha val="27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6" name="Rectángulo 35">
              <a:extLst>
                <a:ext uri="{FF2B5EF4-FFF2-40B4-BE49-F238E27FC236}">
                  <a16:creationId xmlns:a16="http://schemas.microsoft.com/office/drawing/2014/main" id="{40B8117F-EAAD-415B-AAE2-646B222DAAC2}"/>
                </a:ext>
              </a:extLst>
            </p:cNvPr>
            <p:cNvSpPr/>
            <p:nvPr/>
          </p:nvSpPr>
          <p:spPr>
            <a:xfrm>
              <a:off x="5709427" y="2970467"/>
              <a:ext cx="5960067" cy="923330"/>
            </a:xfrm>
            <a:prstGeom prst="rect">
              <a:avLst/>
            </a:prstGeom>
          </p:spPr>
          <p:txBody>
            <a:bodyPr wrap="square">
              <a:spAutoFit/>
            </a:bodyPr>
            <a:lstStyle/>
            <a:p>
              <a:pPr lvl="0"/>
              <a:r>
                <a:rPr lang="es-ES" dirty="0">
                  <a:solidFill>
                    <a:srgbClr val="005B6D"/>
                  </a:solidFill>
                  <a:latin typeface="Helvetica" charset="0"/>
                  <a:ea typeface="Helvetica" charset="0"/>
                  <a:cs typeface="Helvetica" charset="0"/>
                </a:rPr>
                <a:t>Me ahogo o me falta el aire al vestirme, desvestirme o bañarme o el ahogo o la falta de aire no permite salir de la casa</a:t>
              </a:r>
            </a:p>
          </p:txBody>
        </p:sp>
        <p:sp>
          <p:nvSpPr>
            <p:cNvPr id="37" name="Rectángulo 36">
              <a:extLst>
                <a:ext uri="{FF2B5EF4-FFF2-40B4-BE49-F238E27FC236}">
                  <a16:creationId xmlns:a16="http://schemas.microsoft.com/office/drawing/2014/main" id="{A97DF4FD-C622-49D4-B42B-4B932152B6B8}"/>
                </a:ext>
              </a:extLst>
            </p:cNvPr>
            <p:cNvSpPr/>
            <p:nvPr/>
          </p:nvSpPr>
          <p:spPr>
            <a:xfrm>
              <a:off x="4335581" y="1871517"/>
              <a:ext cx="8175243" cy="744375"/>
            </a:xfrm>
            <a:prstGeom prst="rect">
              <a:avLst/>
            </a:prstGeom>
            <a:gradFill flip="none" rotWithShape="1">
              <a:gsLst>
                <a:gs pos="77000">
                  <a:srgbClr val="2FA19C">
                    <a:alpha val="25000"/>
                  </a:srgbClr>
                </a:gs>
                <a:gs pos="12000">
                  <a:schemeClr val="bg1"/>
                </a:gs>
                <a:gs pos="38000">
                  <a:srgbClr val="97CCC2">
                    <a:alpha val="27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8" name="Elipse 37">
              <a:extLst>
                <a:ext uri="{FF2B5EF4-FFF2-40B4-BE49-F238E27FC236}">
                  <a16:creationId xmlns:a16="http://schemas.microsoft.com/office/drawing/2014/main" id="{0214E471-009C-46D6-A30B-226FFD0F6AB1}"/>
                </a:ext>
              </a:extLst>
            </p:cNvPr>
            <p:cNvSpPr/>
            <p:nvPr/>
          </p:nvSpPr>
          <p:spPr>
            <a:xfrm rot="159603">
              <a:off x="4878139" y="1920603"/>
              <a:ext cx="609508" cy="609506"/>
            </a:xfrm>
            <a:prstGeom prst="ellipse">
              <a:avLst/>
            </a:prstGeom>
            <a:solidFill>
              <a:srgbClr val="F2833E"/>
            </a:solid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dirty="0"/>
                <a:t>3</a:t>
              </a:r>
            </a:p>
          </p:txBody>
        </p:sp>
        <p:sp>
          <p:nvSpPr>
            <p:cNvPr id="39" name="Elipse 38">
              <a:extLst>
                <a:ext uri="{FF2B5EF4-FFF2-40B4-BE49-F238E27FC236}">
                  <a16:creationId xmlns:a16="http://schemas.microsoft.com/office/drawing/2014/main" id="{356F0F2F-956F-479B-9E5A-96F41E6D56F8}"/>
                </a:ext>
              </a:extLst>
            </p:cNvPr>
            <p:cNvSpPr/>
            <p:nvPr/>
          </p:nvSpPr>
          <p:spPr>
            <a:xfrm rot="2700000">
              <a:off x="4933583" y="3142523"/>
              <a:ext cx="609508" cy="609506"/>
            </a:xfrm>
            <a:prstGeom prst="ellipse">
              <a:avLst/>
            </a:prstGeom>
            <a:solidFill>
              <a:srgbClr val="B9B98D"/>
            </a:solid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Rectángulo 42">
              <a:extLst>
                <a:ext uri="{FF2B5EF4-FFF2-40B4-BE49-F238E27FC236}">
                  <a16:creationId xmlns:a16="http://schemas.microsoft.com/office/drawing/2014/main" id="{7881F749-C5C0-41D5-A17B-C6CC1A57F4D1}"/>
                </a:ext>
              </a:extLst>
            </p:cNvPr>
            <p:cNvSpPr/>
            <p:nvPr/>
          </p:nvSpPr>
          <p:spPr>
            <a:xfrm>
              <a:off x="5095781" y="3122867"/>
              <a:ext cx="285111" cy="646331"/>
            </a:xfrm>
            <a:prstGeom prst="rect">
              <a:avLst/>
            </a:prstGeom>
          </p:spPr>
          <p:txBody>
            <a:bodyPr wrap="square">
              <a:spAutoFit/>
            </a:bodyPr>
            <a:lstStyle/>
            <a:p>
              <a:pPr algn="ctr"/>
              <a:r>
                <a:rPr lang="es-ES" sz="3600" b="1" dirty="0">
                  <a:solidFill>
                    <a:schemeClr val="bg1"/>
                  </a:solidFill>
                  <a:latin typeface="Helvetica" charset="0"/>
                  <a:ea typeface="Helvetica" charset="0"/>
                  <a:cs typeface="Helvetica" charset="0"/>
                </a:rPr>
                <a:t>4</a:t>
              </a:r>
            </a:p>
          </p:txBody>
        </p:sp>
      </p:grpSp>
      <p:sp>
        <p:nvSpPr>
          <p:cNvPr id="13" name="Rectángulo 12">
            <a:extLst>
              <a:ext uri="{FF2B5EF4-FFF2-40B4-BE49-F238E27FC236}">
                <a16:creationId xmlns:a16="http://schemas.microsoft.com/office/drawing/2014/main" id="{F3DD1617-FA7A-4764-82B3-0DB25A39FBEF}"/>
              </a:ext>
            </a:extLst>
          </p:cNvPr>
          <p:cNvSpPr/>
          <p:nvPr/>
        </p:nvSpPr>
        <p:spPr>
          <a:xfrm>
            <a:off x="3604401" y="4703322"/>
            <a:ext cx="6096000" cy="646331"/>
          </a:xfrm>
          <a:prstGeom prst="rect">
            <a:avLst/>
          </a:prstGeom>
        </p:spPr>
        <p:txBody>
          <a:bodyPr>
            <a:spAutoFit/>
          </a:bodyPr>
          <a:lstStyle/>
          <a:p>
            <a:r>
              <a:rPr lang="es-UY" dirty="0"/>
              <a:t>Debo detenerme al caminar una cuadra (100 metros) o unos pocos minutos en lo plano por ahogo o la falta de aire</a:t>
            </a:r>
          </a:p>
        </p:txBody>
      </p:sp>
    </p:spTree>
    <p:extLst>
      <p:ext uri="{BB962C8B-B14F-4D97-AF65-F5344CB8AC3E}">
        <p14:creationId xmlns:p14="http://schemas.microsoft.com/office/powerpoint/2010/main" val="737145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3</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6558270" cy="646331"/>
          </a:xfrm>
          <a:prstGeom prst="rect">
            <a:avLst/>
          </a:prstGeom>
        </p:spPr>
        <p:txBody>
          <a:bodyPr wrap="none">
            <a:spAutoFit/>
          </a:bodyPr>
          <a:lstStyle/>
          <a:p>
            <a:r>
              <a:rPr lang="es-UY" dirty="0">
                <a:solidFill>
                  <a:srgbClr val="8CBFB5"/>
                </a:solidFill>
                <a:latin typeface="Helvetica" charset="0"/>
                <a:ea typeface="Helvetica" charset="0"/>
                <a:cs typeface="Helvetica" charset="0"/>
              </a:rPr>
              <a:t>CURSO CLÍNICO, DIAGNÓSTICO, BÚSQUEDA DE CASOS, </a:t>
            </a:r>
          </a:p>
          <a:p>
            <a:r>
              <a:rPr lang="es-UY" dirty="0">
                <a:solidFill>
                  <a:srgbClr val="8CBFB5"/>
                </a:solidFill>
                <a:latin typeface="Helvetica" charset="0"/>
                <a:ea typeface="Helvetica" charset="0"/>
                <a:cs typeface="Helvetica" charset="0"/>
              </a:rPr>
              <a:t>ESTRATIFICACIÓN DE LA GRAVEDAD Y PRONÓSTICO</a:t>
            </a:r>
          </a:p>
        </p:txBody>
      </p:sp>
      <p:sp>
        <p:nvSpPr>
          <p:cNvPr id="16" name="Rectángulo 15"/>
          <p:cNvSpPr/>
          <p:nvPr/>
        </p:nvSpPr>
        <p:spPr>
          <a:xfrm>
            <a:off x="288266" y="1459804"/>
            <a:ext cx="4515458" cy="1200329"/>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Confirmación diagnóstica </a:t>
            </a:r>
          </a:p>
        </p:txBody>
      </p:sp>
      <p:sp>
        <p:nvSpPr>
          <p:cNvPr id="38" name="Rectángulo 37"/>
          <p:cNvSpPr/>
          <p:nvPr/>
        </p:nvSpPr>
        <p:spPr>
          <a:xfrm>
            <a:off x="6096001" y="2209919"/>
            <a:ext cx="5349240" cy="400110"/>
          </a:xfrm>
          <a:prstGeom prst="rect">
            <a:avLst/>
          </a:prstGeom>
        </p:spPr>
        <p:txBody>
          <a:bodyPr wrap="square">
            <a:spAutoFit/>
          </a:bodyPr>
          <a:lstStyle/>
          <a:p>
            <a:r>
              <a:rPr lang="es-ES" sz="2000" b="1" dirty="0">
                <a:solidFill>
                  <a:srgbClr val="1B9995"/>
                </a:solidFill>
                <a:latin typeface="Helvetica" charset="0"/>
                <a:ea typeface="Helvetica" charset="0"/>
                <a:cs typeface="Helvetica" charset="0"/>
              </a:rPr>
              <a:t>Gravedad de </a:t>
            </a:r>
            <a:r>
              <a:rPr lang="es-ES" sz="2000" b="1">
                <a:solidFill>
                  <a:srgbClr val="1B9995"/>
                </a:solidFill>
                <a:latin typeface="Helvetica" charset="0"/>
                <a:ea typeface="Helvetica" charset="0"/>
                <a:cs typeface="Helvetica" charset="0"/>
              </a:rPr>
              <a:t>la obstrucción </a:t>
            </a:r>
            <a:r>
              <a:rPr lang="es-ES" sz="2000" b="1" dirty="0">
                <a:solidFill>
                  <a:srgbClr val="1B9995"/>
                </a:solidFill>
                <a:latin typeface="Helvetica" charset="0"/>
                <a:ea typeface="Helvetica" charset="0"/>
                <a:cs typeface="Helvetica" charset="0"/>
              </a:rPr>
              <a:t>según el VEF</a:t>
            </a:r>
            <a:r>
              <a:rPr lang="es-ES" sz="2000" b="1" baseline="-25000" dirty="0">
                <a:solidFill>
                  <a:srgbClr val="1B9995"/>
                </a:solidFill>
                <a:latin typeface="Helvetica" charset="0"/>
                <a:ea typeface="Helvetica" charset="0"/>
                <a:cs typeface="Helvetica" charset="0"/>
              </a:rPr>
              <a:t>1</a:t>
            </a:r>
          </a:p>
        </p:txBody>
      </p:sp>
      <p:graphicFrame>
        <p:nvGraphicFramePr>
          <p:cNvPr id="8" name="Tabla 7"/>
          <p:cNvGraphicFramePr>
            <a:graphicFrameLocks noGrp="1"/>
          </p:cNvGraphicFramePr>
          <p:nvPr>
            <p:extLst>
              <p:ext uri="{D42A27DB-BD31-4B8C-83A1-F6EECF244321}">
                <p14:modId xmlns:p14="http://schemas.microsoft.com/office/powerpoint/2010/main" val="1430515609"/>
              </p:ext>
            </p:extLst>
          </p:nvPr>
        </p:nvGraphicFramePr>
        <p:xfrm>
          <a:off x="6132513" y="2685918"/>
          <a:ext cx="5731692" cy="2867157"/>
        </p:xfrm>
        <a:graphic>
          <a:graphicData uri="http://schemas.openxmlformats.org/drawingml/2006/table">
            <a:tbl>
              <a:tblPr firstRow="1" bandRow="1">
                <a:tableStyleId>{5C22544A-7EE6-4342-B048-85BDC9FD1C3A}</a:tableStyleId>
              </a:tblPr>
              <a:tblGrid>
                <a:gridCol w="2865846">
                  <a:extLst>
                    <a:ext uri="{9D8B030D-6E8A-4147-A177-3AD203B41FA5}">
                      <a16:colId xmlns:a16="http://schemas.microsoft.com/office/drawing/2014/main" val="20000"/>
                    </a:ext>
                  </a:extLst>
                </a:gridCol>
                <a:gridCol w="2865846">
                  <a:extLst>
                    <a:ext uri="{9D8B030D-6E8A-4147-A177-3AD203B41FA5}">
                      <a16:colId xmlns:a16="http://schemas.microsoft.com/office/drawing/2014/main" val="20001"/>
                    </a:ext>
                  </a:extLst>
                </a:gridCol>
              </a:tblGrid>
              <a:tr h="958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a:solidFill>
                            <a:schemeClr val="bg1"/>
                          </a:solidFill>
                          <a:latin typeface="Helvetica" charset="0"/>
                          <a:ea typeface="Helvetica" charset="0"/>
                          <a:cs typeface="Helvetica" charset="0"/>
                        </a:rPr>
                        <a:t>Gravedad</a:t>
                      </a: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a:solidFill>
                            <a:schemeClr val="bg1"/>
                          </a:solidFill>
                          <a:latin typeface="Helvetica" charset="0"/>
                          <a:ea typeface="Helvetica" charset="0"/>
                          <a:cs typeface="Helvetica" charset="0"/>
                        </a:rPr>
                        <a:t>VEF</a:t>
                      </a:r>
                      <a:r>
                        <a:rPr lang="es-ES" sz="1100" b="1" baseline="-25000" dirty="0">
                          <a:solidFill>
                            <a:schemeClr val="bg1"/>
                          </a:solidFill>
                          <a:latin typeface="Helvetica" charset="0"/>
                          <a:ea typeface="Helvetica" charset="0"/>
                          <a:cs typeface="Helvetica" charset="0"/>
                        </a:rPr>
                        <a:t>1</a:t>
                      </a:r>
                      <a:r>
                        <a:rPr lang="es-ES" sz="1800" b="1" dirty="0">
                          <a:solidFill>
                            <a:schemeClr val="bg1"/>
                          </a:solidFill>
                          <a:latin typeface="Helvetica" charset="0"/>
                          <a:ea typeface="Helvetica" charset="0"/>
                          <a:cs typeface="Helvetica" charset="0"/>
                        </a:rPr>
                        <a:t>(%del esperado)*</a:t>
                      </a:r>
                    </a:p>
                  </a:txBody>
                  <a:tcPr anchor="ctr">
                    <a:solidFill>
                      <a:srgbClr val="1B9995"/>
                    </a:solidFill>
                  </a:tcPr>
                </a:tc>
                <a:extLst>
                  <a:ext uri="{0D108BD9-81ED-4DB2-BD59-A6C34878D82A}">
                    <a16:rowId xmlns:a16="http://schemas.microsoft.com/office/drawing/2014/main" val="10000"/>
                  </a:ext>
                </a:extLst>
              </a:tr>
              <a:tr h="4624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a:solidFill>
                            <a:schemeClr val="tx1">
                              <a:lumMod val="75000"/>
                              <a:lumOff val="25000"/>
                            </a:schemeClr>
                          </a:solidFill>
                          <a:latin typeface="Helvetica" charset="0"/>
                          <a:ea typeface="Helvetica" charset="0"/>
                          <a:cs typeface="Helvetica" charset="0"/>
                        </a:rPr>
                        <a:t>Leve</a:t>
                      </a:r>
                      <a:endParaRPr lang="es-ES_tradnl" sz="2000" dirty="0">
                        <a:solidFill>
                          <a:schemeClr val="tx1">
                            <a:lumMod val="75000"/>
                            <a:lumOff val="25000"/>
                          </a:schemeClr>
                        </a:solidFill>
                      </a:endParaRPr>
                    </a:p>
                  </a:txBody>
                  <a:tcPr anchor="ctr">
                    <a:solidFill>
                      <a:srgbClr val="B9B98D">
                        <a:alpha val="53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a:solidFill>
                            <a:schemeClr val="tx1">
                              <a:lumMod val="75000"/>
                              <a:lumOff val="25000"/>
                            </a:schemeClr>
                          </a:solidFill>
                          <a:latin typeface="Helvetica" charset="0"/>
                          <a:ea typeface="Helvetica" charset="0"/>
                          <a:cs typeface="Helvetica" charset="0"/>
                        </a:rPr>
                        <a:t>≥ 80%</a:t>
                      </a:r>
                      <a:endParaRPr lang="es-ES_tradnl" sz="2000" dirty="0">
                        <a:solidFill>
                          <a:schemeClr val="tx1">
                            <a:lumMod val="75000"/>
                            <a:lumOff val="25000"/>
                          </a:schemeClr>
                        </a:solidFill>
                      </a:endParaRPr>
                    </a:p>
                  </a:txBody>
                  <a:tcPr anchor="ctr">
                    <a:solidFill>
                      <a:srgbClr val="B9B98D">
                        <a:alpha val="53000"/>
                      </a:srgbClr>
                    </a:solidFill>
                  </a:tcPr>
                </a:tc>
                <a:extLst>
                  <a:ext uri="{0D108BD9-81ED-4DB2-BD59-A6C34878D82A}">
                    <a16:rowId xmlns:a16="http://schemas.microsoft.com/office/drawing/2014/main" val="10001"/>
                  </a:ext>
                </a:extLst>
              </a:tr>
              <a:tr h="532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75000"/>
                              <a:lumOff val="25000"/>
                            </a:schemeClr>
                          </a:solidFill>
                          <a:latin typeface="Helvetica" charset="0"/>
                          <a:ea typeface="Helvetica" charset="0"/>
                          <a:cs typeface="Helvetica" charset="0"/>
                        </a:rPr>
                        <a:t>Moderada</a:t>
                      </a:r>
                      <a:endParaRPr lang="es-ES_tradnl" dirty="0">
                        <a:solidFill>
                          <a:schemeClr val="tx1">
                            <a:lumMod val="75000"/>
                            <a:lumOff val="25000"/>
                          </a:schemeClr>
                        </a:solidFill>
                      </a:endParaRPr>
                    </a:p>
                  </a:txBody>
                  <a:tcPr anchor="ctr">
                    <a:solidFill>
                      <a:srgbClr val="F2833E">
                        <a:alpha val="5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a:solidFill>
                            <a:schemeClr val="tx1">
                              <a:lumMod val="75000"/>
                              <a:lumOff val="25000"/>
                            </a:schemeClr>
                          </a:solidFill>
                          <a:latin typeface="Helvetica" charset="0"/>
                          <a:ea typeface="Helvetica" charset="0"/>
                          <a:cs typeface="Helvetica" charset="0"/>
                        </a:rPr>
                        <a:t>&lt; 80% y ≥ 50</a:t>
                      </a:r>
                      <a:endParaRPr lang="es-ES_tradnl" sz="2000" dirty="0">
                        <a:solidFill>
                          <a:schemeClr val="tx1">
                            <a:lumMod val="75000"/>
                            <a:lumOff val="25000"/>
                          </a:schemeClr>
                        </a:solidFill>
                      </a:endParaRPr>
                    </a:p>
                  </a:txBody>
                  <a:tcPr anchor="ctr">
                    <a:solidFill>
                      <a:srgbClr val="F2833E">
                        <a:alpha val="50000"/>
                      </a:srgbClr>
                    </a:solidFill>
                  </a:tcPr>
                </a:tc>
                <a:extLst>
                  <a:ext uri="{0D108BD9-81ED-4DB2-BD59-A6C34878D82A}">
                    <a16:rowId xmlns:a16="http://schemas.microsoft.com/office/drawing/2014/main" val="10002"/>
                  </a:ext>
                </a:extLst>
              </a:tr>
              <a:tr h="4200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75000"/>
                              <a:lumOff val="25000"/>
                            </a:schemeClr>
                          </a:solidFill>
                          <a:latin typeface="Helvetica" charset="0"/>
                          <a:ea typeface="Helvetica" charset="0"/>
                          <a:cs typeface="Helvetica" charset="0"/>
                        </a:rPr>
                        <a:t>Grave</a:t>
                      </a:r>
                      <a:endParaRPr lang="es-ES_tradnl" dirty="0">
                        <a:solidFill>
                          <a:schemeClr val="tx1">
                            <a:lumMod val="75000"/>
                            <a:lumOff val="25000"/>
                          </a:schemeClr>
                        </a:solidFill>
                      </a:endParaRPr>
                    </a:p>
                  </a:txBody>
                  <a:tcPr anchor="ctr">
                    <a:solidFill>
                      <a:srgbClr val="B5B88E">
                        <a:alpha val="52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a:solidFill>
                            <a:schemeClr val="tx1">
                              <a:lumMod val="75000"/>
                              <a:lumOff val="25000"/>
                            </a:schemeClr>
                          </a:solidFill>
                          <a:latin typeface="Helvetica" charset="0"/>
                          <a:ea typeface="Helvetica" charset="0"/>
                          <a:cs typeface="Helvetica" charset="0"/>
                        </a:rPr>
                        <a:t>&lt; 80% y ≥ 30</a:t>
                      </a:r>
                      <a:endParaRPr lang="es-ES_tradnl" sz="2000" dirty="0">
                        <a:solidFill>
                          <a:schemeClr val="tx1">
                            <a:lumMod val="75000"/>
                            <a:lumOff val="25000"/>
                          </a:schemeClr>
                        </a:solidFill>
                      </a:endParaRPr>
                    </a:p>
                  </a:txBody>
                  <a:tcPr anchor="ctr">
                    <a:solidFill>
                      <a:srgbClr val="B5B88E">
                        <a:alpha val="52000"/>
                      </a:srgbClr>
                    </a:solidFill>
                  </a:tcPr>
                </a:tc>
                <a:extLst>
                  <a:ext uri="{0D108BD9-81ED-4DB2-BD59-A6C34878D82A}">
                    <a16:rowId xmlns:a16="http://schemas.microsoft.com/office/drawing/2014/main" val="10003"/>
                  </a:ext>
                </a:extLst>
              </a:tr>
              <a:tr h="4943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75000"/>
                              <a:lumOff val="25000"/>
                            </a:schemeClr>
                          </a:solidFill>
                          <a:latin typeface="Helvetica" charset="0"/>
                          <a:ea typeface="Helvetica" charset="0"/>
                          <a:cs typeface="Helvetica" charset="0"/>
                        </a:rPr>
                        <a:t>Muy Grave</a:t>
                      </a:r>
                      <a:endParaRPr lang="es-ES_tradnl" dirty="0">
                        <a:solidFill>
                          <a:schemeClr val="tx1">
                            <a:lumMod val="75000"/>
                            <a:lumOff val="25000"/>
                          </a:schemeClr>
                        </a:solidFill>
                      </a:endParaRPr>
                    </a:p>
                  </a:txBody>
                  <a:tcPr anchor="ctr">
                    <a:solidFill>
                      <a:srgbClr val="F2833E">
                        <a:alpha val="5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a:solidFill>
                            <a:schemeClr val="tx1">
                              <a:lumMod val="75000"/>
                              <a:lumOff val="25000"/>
                            </a:schemeClr>
                          </a:solidFill>
                          <a:latin typeface="Helvetica" charset="0"/>
                          <a:ea typeface="Helvetica" charset="0"/>
                          <a:cs typeface="Helvetica" charset="0"/>
                        </a:rPr>
                        <a:t>&lt; 30% </a:t>
                      </a:r>
                      <a:endParaRPr lang="es-ES_tradnl" sz="2000" dirty="0">
                        <a:solidFill>
                          <a:schemeClr val="tx1">
                            <a:lumMod val="75000"/>
                            <a:lumOff val="25000"/>
                          </a:schemeClr>
                        </a:solidFill>
                      </a:endParaRPr>
                    </a:p>
                  </a:txBody>
                  <a:tcPr anchor="ctr">
                    <a:solidFill>
                      <a:srgbClr val="F2833E">
                        <a:alpha val="50000"/>
                      </a:srgbClr>
                    </a:solidFill>
                  </a:tcPr>
                </a:tc>
                <a:extLst>
                  <a:ext uri="{0D108BD9-81ED-4DB2-BD59-A6C34878D82A}">
                    <a16:rowId xmlns:a16="http://schemas.microsoft.com/office/drawing/2014/main" val="10004"/>
                  </a:ext>
                </a:extLst>
              </a:tr>
            </a:tbl>
          </a:graphicData>
        </a:graphic>
      </p:graphicFrame>
      <p:sp>
        <p:nvSpPr>
          <p:cNvPr id="9" name="Rectángulo 8"/>
          <p:cNvSpPr/>
          <p:nvPr/>
        </p:nvSpPr>
        <p:spPr>
          <a:xfrm>
            <a:off x="6096000" y="5628591"/>
            <a:ext cx="6096000" cy="276999"/>
          </a:xfrm>
          <a:prstGeom prst="rect">
            <a:avLst/>
          </a:prstGeom>
        </p:spPr>
        <p:txBody>
          <a:bodyPr>
            <a:spAutoFit/>
          </a:bodyPr>
          <a:lstStyle/>
          <a:p>
            <a:r>
              <a:rPr lang="es-ES" sz="1200" dirty="0">
                <a:solidFill>
                  <a:schemeClr val="bg1">
                    <a:lumMod val="50000"/>
                  </a:schemeClr>
                </a:solidFill>
                <a:latin typeface="Helvetica" charset="0"/>
                <a:ea typeface="Helvetica" charset="0"/>
                <a:cs typeface="Helvetica" charset="0"/>
              </a:rPr>
              <a:t>*Siempre y cuando haya </a:t>
            </a:r>
            <a:r>
              <a:rPr lang="es-ES" sz="1200" dirty="0" err="1">
                <a:solidFill>
                  <a:schemeClr val="bg1">
                    <a:lumMod val="50000"/>
                  </a:schemeClr>
                </a:solidFill>
                <a:latin typeface="Helvetica" charset="0"/>
                <a:ea typeface="Helvetica" charset="0"/>
                <a:cs typeface="Helvetica" charset="0"/>
              </a:rPr>
              <a:t>obsturcción</a:t>
            </a:r>
            <a:r>
              <a:rPr lang="es-ES" sz="1200" dirty="0">
                <a:solidFill>
                  <a:schemeClr val="bg1">
                    <a:lumMod val="50000"/>
                  </a:schemeClr>
                </a:solidFill>
                <a:latin typeface="Helvetica" charset="0"/>
                <a:ea typeface="Helvetica" charset="0"/>
                <a:cs typeface="Helvetica" charset="0"/>
              </a:rPr>
              <a:t> definida por una relación VEF</a:t>
            </a:r>
            <a:r>
              <a:rPr lang="es-ES" sz="1200" baseline="-25000" dirty="0">
                <a:solidFill>
                  <a:schemeClr val="bg1">
                    <a:lumMod val="50000"/>
                  </a:schemeClr>
                </a:solidFill>
                <a:latin typeface="Helvetica" charset="0"/>
                <a:ea typeface="Helvetica" charset="0"/>
                <a:cs typeface="Helvetica" charset="0"/>
              </a:rPr>
              <a:t>1</a:t>
            </a:r>
            <a:r>
              <a:rPr lang="es-ES" sz="1200" dirty="0">
                <a:solidFill>
                  <a:schemeClr val="bg1">
                    <a:lumMod val="50000"/>
                  </a:schemeClr>
                </a:solidFill>
                <a:latin typeface="Helvetica" charset="0"/>
                <a:ea typeface="Helvetica" charset="0"/>
                <a:cs typeface="Helvetica" charset="0"/>
              </a:rPr>
              <a:t>/CVF &lt; 0.70</a:t>
            </a:r>
            <a:endParaRPr lang="es-ES_tradnl" dirty="0">
              <a:solidFill>
                <a:srgbClr val="1B9995"/>
              </a:solidFill>
              <a:latin typeface="Helvetica" charset="0"/>
              <a:ea typeface="Helvetica" charset="0"/>
              <a:cs typeface="Helvetica" charset="0"/>
            </a:endParaRPr>
          </a:p>
        </p:txBody>
      </p:sp>
      <p:sp>
        <p:nvSpPr>
          <p:cNvPr id="10" name="Rectángulo 9"/>
          <p:cNvSpPr/>
          <p:nvPr/>
        </p:nvSpPr>
        <p:spPr>
          <a:xfrm>
            <a:off x="288266" y="2660133"/>
            <a:ext cx="5041765" cy="369332"/>
          </a:xfrm>
          <a:prstGeom prst="rect">
            <a:avLst/>
          </a:prstGeom>
        </p:spPr>
        <p:txBody>
          <a:bodyPr wrap="none">
            <a:spAutoFit/>
          </a:bodyPr>
          <a:lstStyle/>
          <a:p>
            <a:r>
              <a:rPr lang="es-ES" b="1" dirty="0">
                <a:solidFill>
                  <a:srgbClr val="97CCC2"/>
                </a:solidFill>
                <a:latin typeface="Helvetica" charset="0"/>
                <a:ea typeface="Helvetica" charset="0"/>
                <a:cs typeface="Helvetica" charset="0"/>
              </a:rPr>
              <a:t>ESPIROMETRÍA POST-BRONCODILATADOR</a:t>
            </a:r>
          </a:p>
        </p:txBody>
      </p:sp>
      <p:sp>
        <p:nvSpPr>
          <p:cNvPr id="12" name="Rectángulo 11"/>
          <p:cNvSpPr/>
          <p:nvPr/>
        </p:nvSpPr>
        <p:spPr>
          <a:xfrm rot="16200000">
            <a:off x="5247693" y="2561196"/>
            <a:ext cx="1419615" cy="276999"/>
          </a:xfrm>
          <a:prstGeom prst="rect">
            <a:avLst/>
          </a:prstGeom>
        </p:spPr>
        <p:txBody>
          <a:bodyPr wrap="square">
            <a:spAutoFit/>
          </a:bodyPr>
          <a:lstStyle/>
          <a:p>
            <a:r>
              <a:rPr lang="es-ES" sz="1200">
                <a:solidFill>
                  <a:srgbClr val="1B9995"/>
                </a:solidFill>
                <a:latin typeface="Helvetica" charset="0"/>
                <a:ea typeface="Helvetica" charset="0"/>
                <a:cs typeface="Helvetica" charset="0"/>
              </a:rPr>
              <a:t>TABLA 2</a:t>
            </a:r>
            <a:endParaRPr lang="es-ES" sz="1200" baseline="-25000" dirty="0">
              <a:solidFill>
                <a:srgbClr val="1B9995"/>
              </a:solidFill>
              <a:latin typeface="Helvetica" charset="0"/>
              <a:ea typeface="Helvetica" charset="0"/>
              <a:cs typeface="Helvetica" charset="0"/>
            </a:endParaRPr>
          </a:p>
        </p:txBody>
      </p:sp>
    </p:spTree>
    <p:extLst>
      <p:ext uri="{BB962C8B-B14F-4D97-AF65-F5344CB8AC3E}">
        <p14:creationId xmlns:p14="http://schemas.microsoft.com/office/powerpoint/2010/main" val="135141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9000">
              <a:srgbClr val="1B9995"/>
            </a:gs>
            <a:gs pos="100000">
              <a:srgbClr val="97CCC2"/>
            </a:gs>
          </a:gsLst>
          <a:lin ang="18900000" scaled="1"/>
        </a:gradFill>
        <a:effectLst/>
      </p:bgPr>
    </p:bg>
    <p:spTree>
      <p:nvGrpSpPr>
        <p:cNvPr id="1" name=""/>
        <p:cNvGrpSpPr/>
        <p:nvPr/>
      </p:nvGrpSpPr>
      <p:grpSpPr>
        <a:xfrm>
          <a:off x="0" y="0"/>
          <a:ext cx="0" cy="0"/>
          <a:chOff x="0" y="0"/>
          <a:chExt cx="0" cy="0"/>
        </a:xfrm>
      </p:grpSpPr>
      <p:sp>
        <p:nvSpPr>
          <p:cNvPr id="6" name="Rectángulo 5"/>
          <p:cNvSpPr/>
          <p:nvPr/>
        </p:nvSpPr>
        <p:spPr>
          <a:xfrm>
            <a:off x="1813396" y="2383971"/>
            <a:ext cx="4512774" cy="1446550"/>
          </a:xfrm>
          <a:prstGeom prst="rect">
            <a:avLst/>
          </a:prstGeom>
        </p:spPr>
        <p:txBody>
          <a:bodyPr wrap="none">
            <a:spAutoFit/>
          </a:bodyPr>
          <a:lstStyle/>
          <a:p>
            <a:r>
              <a:rPr lang="es-ES" sz="8800" b="1" dirty="0">
                <a:solidFill>
                  <a:srgbClr val="97CCC2"/>
                </a:solidFill>
                <a:effectLst/>
                <a:latin typeface="Helvetica" charset="0"/>
                <a:ea typeface="Helvetica" charset="0"/>
                <a:cs typeface="Helvetica" charset="0"/>
              </a:rPr>
              <a:t>capítulo</a:t>
            </a:r>
          </a:p>
        </p:txBody>
      </p:sp>
      <p:sp>
        <p:nvSpPr>
          <p:cNvPr id="7" name="Rectángulo 6"/>
          <p:cNvSpPr/>
          <p:nvPr/>
        </p:nvSpPr>
        <p:spPr>
          <a:xfrm>
            <a:off x="5585697" y="1422867"/>
            <a:ext cx="813043" cy="1446550"/>
          </a:xfrm>
          <a:prstGeom prst="rect">
            <a:avLst/>
          </a:prstGeom>
        </p:spPr>
        <p:txBody>
          <a:bodyPr wrap="none">
            <a:spAutoFit/>
          </a:bodyPr>
          <a:lstStyle/>
          <a:p>
            <a:r>
              <a:rPr lang="es-ES" sz="8800" b="1">
                <a:solidFill>
                  <a:srgbClr val="97CCC2"/>
                </a:solidFill>
                <a:effectLst/>
                <a:latin typeface="Helvetica" charset="0"/>
                <a:ea typeface="Helvetica" charset="0"/>
                <a:cs typeface="Helvetica" charset="0"/>
              </a:rPr>
              <a:t>1</a:t>
            </a:r>
            <a:endParaRPr lang="es-ES" sz="8800" b="1" dirty="0">
              <a:solidFill>
                <a:srgbClr val="97CCC2"/>
              </a:solidFill>
              <a:effectLst/>
              <a:latin typeface="Helvetica" charset="0"/>
              <a:ea typeface="Helvetica" charset="0"/>
              <a:cs typeface="Helvetica" charset="0"/>
            </a:endParaRPr>
          </a:p>
        </p:txBody>
      </p:sp>
      <p:sp>
        <p:nvSpPr>
          <p:cNvPr id="8" name="Rectángulo 7"/>
          <p:cNvSpPr/>
          <p:nvPr/>
        </p:nvSpPr>
        <p:spPr>
          <a:xfrm>
            <a:off x="5992218" y="3468186"/>
            <a:ext cx="4742004" cy="1323439"/>
          </a:xfrm>
          <a:prstGeom prst="rect">
            <a:avLst/>
          </a:prstGeom>
        </p:spPr>
        <p:txBody>
          <a:bodyPr wrap="none">
            <a:spAutoFit/>
          </a:bodyPr>
          <a:lstStyle/>
          <a:p>
            <a:r>
              <a:rPr lang="es-ES" sz="4000" dirty="0">
                <a:solidFill>
                  <a:srgbClr val="97CCC2"/>
                </a:solidFill>
                <a:effectLst/>
                <a:latin typeface="Helvetica" charset="0"/>
                <a:ea typeface="Helvetica" charset="0"/>
                <a:cs typeface="Helvetica" charset="0"/>
              </a:rPr>
              <a:t>METODOLOGÍA</a:t>
            </a:r>
          </a:p>
          <a:p>
            <a:r>
              <a:rPr lang="es-ES" sz="4000" dirty="0">
                <a:solidFill>
                  <a:srgbClr val="97CCC2"/>
                </a:solidFill>
                <a:latin typeface="Helvetica" charset="0"/>
                <a:ea typeface="Helvetica" charset="0"/>
                <a:cs typeface="Helvetica" charset="0"/>
              </a:rPr>
              <a:t>DE ELABORACIÓN</a:t>
            </a:r>
            <a:endParaRPr lang="es-ES" sz="4000" dirty="0">
              <a:solidFill>
                <a:srgbClr val="97CCC2"/>
              </a:solidFill>
              <a:effectLst/>
              <a:latin typeface="Helvetica" charset="0"/>
              <a:ea typeface="Helvetica" charset="0"/>
              <a:cs typeface="Helvetica" charset="0"/>
            </a:endParaRPr>
          </a:p>
        </p:txBody>
      </p:sp>
      <p:pic>
        <p:nvPicPr>
          <p:cNvPr id="9" name="Imagen 8"/>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6353724" y="2129037"/>
            <a:ext cx="3357718" cy="1339149"/>
          </a:xfrm>
          <a:prstGeom prst="rect">
            <a:avLst/>
          </a:prstGeom>
        </p:spPr>
      </p:pic>
    </p:spTree>
    <p:extLst>
      <p:ext uri="{BB962C8B-B14F-4D97-AF65-F5344CB8AC3E}">
        <p14:creationId xmlns:p14="http://schemas.microsoft.com/office/powerpoint/2010/main" val="122380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3</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6558270" cy="646331"/>
          </a:xfrm>
          <a:prstGeom prst="rect">
            <a:avLst/>
          </a:prstGeom>
        </p:spPr>
        <p:txBody>
          <a:bodyPr wrap="none">
            <a:spAutoFit/>
          </a:bodyPr>
          <a:lstStyle/>
          <a:p>
            <a:r>
              <a:rPr lang="es-UY">
                <a:solidFill>
                  <a:srgbClr val="8CBFB5"/>
                </a:solidFill>
                <a:latin typeface="Helvetica" charset="0"/>
                <a:ea typeface="Helvetica" charset="0"/>
                <a:cs typeface="Helvetica" charset="0"/>
              </a:rPr>
              <a:t>CURSO CLÍNICO, DIAGNÓSTICO, BÚSQUEDA DE CASOS, </a:t>
            </a:r>
          </a:p>
          <a:p>
            <a:r>
              <a:rPr lang="es-UY">
                <a:solidFill>
                  <a:srgbClr val="8CBFB5"/>
                </a:solidFill>
                <a:latin typeface="Helvetica" charset="0"/>
                <a:ea typeface="Helvetica" charset="0"/>
                <a:cs typeface="Helvetica" charset="0"/>
              </a:rPr>
              <a:t>ESTRATIFICACIÓN DE LA GRAVEDAD Y PRONÓSTICO</a:t>
            </a:r>
            <a:endParaRPr lang="es-UY" dirty="0">
              <a:solidFill>
                <a:srgbClr val="8CBFB5"/>
              </a:solidFill>
              <a:latin typeface="Helvetica" charset="0"/>
              <a:ea typeface="Helvetica" charset="0"/>
              <a:cs typeface="Helvetica" charset="0"/>
            </a:endParaRPr>
          </a:p>
        </p:txBody>
      </p:sp>
      <p:sp>
        <p:nvSpPr>
          <p:cNvPr id="16" name="Rectángulo 15"/>
          <p:cNvSpPr/>
          <p:nvPr/>
        </p:nvSpPr>
        <p:spPr>
          <a:xfrm>
            <a:off x="365467" y="918668"/>
            <a:ext cx="4515458" cy="1200329"/>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Confirmación diagnóstica </a:t>
            </a:r>
          </a:p>
        </p:txBody>
      </p:sp>
      <p:sp>
        <p:nvSpPr>
          <p:cNvPr id="38" name="Rectángulo 37"/>
          <p:cNvSpPr/>
          <p:nvPr/>
        </p:nvSpPr>
        <p:spPr>
          <a:xfrm>
            <a:off x="2991286" y="2274617"/>
            <a:ext cx="2556086" cy="1077218"/>
          </a:xfrm>
          <a:prstGeom prst="rect">
            <a:avLst/>
          </a:prstGeom>
        </p:spPr>
        <p:txBody>
          <a:bodyPr wrap="square">
            <a:spAutoFit/>
          </a:bodyPr>
          <a:lstStyle/>
          <a:p>
            <a:pPr algn="ctr"/>
            <a:r>
              <a:rPr lang="es-ES" sz="1600" dirty="0">
                <a:solidFill>
                  <a:srgbClr val="1B9995"/>
                </a:solidFill>
                <a:latin typeface="Helvetica" charset="0"/>
                <a:ea typeface="Helvetica" charset="0"/>
                <a:cs typeface="Helvetica" charset="0"/>
              </a:rPr>
              <a:t>La presencia de reversibilidad </a:t>
            </a:r>
          </a:p>
          <a:p>
            <a:pPr algn="ctr"/>
            <a:r>
              <a:rPr lang="es-ES" sz="1600" dirty="0">
                <a:solidFill>
                  <a:srgbClr val="1B9995"/>
                </a:solidFill>
                <a:latin typeface="Helvetica" charset="0"/>
                <a:ea typeface="Helvetica" charset="0"/>
                <a:cs typeface="Helvetica" charset="0"/>
              </a:rPr>
              <a:t>no permite discriminar </a:t>
            </a:r>
          </a:p>
          <a:p>
            <a:pPr algn="ctr"/>
            <a:r>
              <a:rPr lang="es-ES" sz="1600" dirty="0">
                <a:solidFill>
                  <a:srgbClr val="1B9995"/>
                </a:solidFill>
                <a:latin typeface="Helvetica" charset="0"/>
                <a:ea typeface="Helvetica" charset="0"/>
                <a:cs typeface="Helvetica" charset="0"/>
              </a:rPr>
              <a:t>el asma de la EPOC</a:t>
            </a:r>
          </a:p>
        </p:txBody>
      </p:sp>
      <p:sp>
        <p:nvSpPr>
          <p:cNvPr id="10" name="Rectángulo 9"/>
          <p:cNvSpPr/>
          <p:nvPr/>
        </p:nvSpPr>
        <p:spPr>
          <a:xfrm>
            <a:off x="288266" y="2362787"/>
            <a:ext cx="2188234" cy="1200329"/>
          </a:xfrm>
          <a:prstGeom prst="rect">
            <a:avLst/>
          </a:prstGeom>
        </p:spPr>
        <p:txBody>
          <a:bodyPr wrap="square">
            <a:spAutoFit/>
          </a:bodyPr>
          <a:lstStyle/>
          <a:p>
            <a:r>
              <a:rPr lang="es-ES" b="1" dirty="0">
                <a:solidFill>
                  <a:srgbClr val="97CCC2"/>
                </a:solidFill>
                <a:latin typeface="Helvetica" charset="0"/>
                <a:ea typeface="Helvetica" charset="0"/>
                <a:cs typeface="Helvetica" charset="0"/>
              </a:rPr>
              <a:t>REVERSIBILIDAD </a:t>
            </a:r>
          </a:p>
          <a:p>
            <a:r>
              <a:rPr lang="es-ES" b="1" dirty="0">
                <a:solidFill>
                  <a:srgbClr val="97CCC2"/>
                </a:solidFill>
                <a:latin typeface="Helvetica" charset="0"/>
                <a:ea typeface="Helvetica" charset="0"/>
                <a:cs typeface="Helvetica" charset="0"/>
              </a:rPr>
              <a:t>AGUDA CON LOS BRONCO-</a:t>
            </a:r>
          </a:p>
          <a:p>
            <a:r>
              <a:rPr lang="es-ES" b="1" dirty="0">
                <a:solidFill>
                  <a:srgbClr val="97CCC2"/>
                </a:solidFill>
                <a:latin typeface="Helvetica" charset="0"/>
                <a:ea typeface="Helvetica" charset="0"/>
                <a:cs typeface="Helvetica" charset="0"/>
              </a:rPr>
              <a:t>DILATADORES</a:t>
            </a:r>
          </a:p>
        </p:txBody>
      </p:sp>
      <p:sp>
        <p:nvSpPr>
          <p:cNvPr id="12" name="Rectángulo 11"/>
          <p:cNvSpPr/>
          <p:nvPr/>
        </p:nvSpPr>
        <p:spPr>
          <a:xfrm>
            <a:off x="288266" y="5090533"/>
            <a:ext cx="1877437" cy="646331"/>
          </a:xfrm>
          <a:prstGeom prst="rect">
            <a:avLst/>
          </a:prstGeom>
        </p:spPr>
        <p:txBody>
          <a:bodyPr wrap="none">
            <a:spAutoFit/>
          </a:bodyPr>
          <a:lstStyle/>
          <a:p>
            <a:r>
              <a:rPr lang="es-ES" b="1" dirty="0">
                <a:solidFill>
                  <a:srgbClr val="97CCC2"/>
                </a:solidFill>
                <a:latin typeface="Helvetica" charset="0"/>
                <a:ea typeface="Helvetica" charset="0"/>
                <a:cs typeface="Helvetica" charset="0"/>
              </a:rPr>
              <a:t>DIAGNÓSTICO </a:t>
            </a:r>
          </a:p>
          <a:p>
            <a:r>
              <a:rPr lang="es-ES" b="1" dirty="0">
                <a:solidFill>
                  <a:srgbClr val="97CCC2"/>
                </a:solidFill>
                <a:latin typeface="Helvetica" charset="0"/>
                <a:ea typeface="Helvetica" charset="0"/>
                <a:cs typeface="Helvetica" charset="0"/>
              </a:rPr>
              <a:t>DIFERENCIAL</a:t>
            </a:r>
          </a:p>
        </p:txBody>
      </p:sp>
      <p:sp>
        <p:nvSpPr>
          <p:cNvPr id="13" name="Triángulo 12"/>
          <p:cNvSpPr/>
          <p:nvPr/>
        </p:nvSpPr>
        <p:spPr>
          <a:xfrm rot="5400000">
            <a:off x="2452773" y="2685211"/>
            <a:ext cx="488763" cy="421347"/>
          </a:xfrm>
          <a:prstGeom prst="triangle">
            <a:avLst/>
          </a:prstGeom>
          <a:solidFill>
            <a:srgbClr val="1B9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p>
        </p:txBody>
      </p:sp>
      <p:sp>
        <p:nvSpPr>
          <p:cNvPr id="14" name="Rectángulo 13"/>
          <p:cNvSpPr/>
          <p:nvPr/>
        </p:nvSpPr>
        <p:spPr>
          <a:xfrm>
            <a:off x="3194509" y="4951647"/>
            <a:ext cx="2205946" cy="1077218"/>
          </a:xfrm>
          <a:prstGeom prst="rect">
            <a:avLst/>
          </a:prstGeom>
        </p:spPr>
        <p:txBody>
          <a:bodyPr wrap="square">
            <a:spAutoFit/>
          </a:bodyPr>
          <a:lstStyle/>
          <a:p>
            <a:pPr algn="ctr"/>
            <a:r>
              <a:rPr lang="es-ES" sz="1600" dirty="0">
                <a:solidFill>
                  <a:srgbClr val="1B9995"/>
                </a:solidFill>
                <a:latin typeface="Helvetica" charset="0"/>
                <a:ea typeface="Helvetica" charset="0"/>
                <a:cs typeface="Helvetica" charset="0"/>
              </a:rPr>
              <a:t>Es importante por las diferencias en pronóstico y enfoque terapéutico</a:t>
            </a:r>
          </a:p>
        </p:txBody>
      </p:sp>
      <p:sp>
        <p:nvSpPr>
          <p:cNvPr id="15" name="Triángulo 14"/>
          <p:cNvSpPr/>
          <p:nvPr/>
        </p:nvSpPr>
        <p:spPr>
          <a:xfrm rot="5400000">
            <a:off x="2452773" y="5234451"/>
            <a:ext cx="488763" cy="421347"/>
          </a:xfrm>
          <a:prstGeom prst="triangle">
            <a:avLst/>
          </a:prstGeom>
          <a:solidFill>
            <a:srgbClr val="1B9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p>
        </p:txBody>
      </p:sp>
      <p:sp>
        <p:nvSpPr>
          <p:cNvPr id="17" name="Elipse 16"/>
          <p:cNvSpPr/>
          <p:nvPr/>
        </p:nvSpPr>
        <p:spPr>
          <a:xfrm>
            <a:off x="3116788" y="1741119"/>
            <a:ext cx="2305082" cy="2305082"/>
          </a:xfrm>
          <a:prstGeom prst="ellipse">
            <a:avLst/>
          </a:prstGeom>
          <a:noFill/>
          <a:ln w="60325">
            <a:gradFill flip="none" rotWithShape="1">
              <a:gsLst>
                <a:gs pos="0">
                  <a:srgbClr val="F2833E"/>
                </a:gs>
                <a:gs pos="100000">
                  <a:srgbClr val="E3234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Elipse 17"/>
          <p:cNvSpPr/>
          <p:nvPr/>
        </p:nvSpPr>
        <p:spPr>
          <a:xfrm>
            <a:off x="3173094" y="4388515"/>
            <a:ext cx="2248776" cy="2248776"/>
          </a:xfrm>
          <a:prstGeom prst="ellipse">
            <a:avLst/>
          </a:prstGeom>
          <a:noFill/>
          <a:ln w="60325">
            <a:gradFill flip="none" rotWithShape="1">
              <a:gsLst>
                <a:gs pos="0">
                  <a:srgbClr val="F2833E"/>
                </a:gs>
                <a:gs pos="100000">
                  <a:srgbClr val="E3234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Rectángulo 18"/>
          <p:cNvSpPr/>
          <p:nvPr/>
        </p:nvSpPr>
        <p:spPr>
          <a:xfrm>
            <a:off x="5810418" y="1258396"/>
            <a:ext cx="5842713" cy="400110"/>
          </a:xfrm>
          <a:prstGeom prst="rect">
            <a:avLst/>
          </a:prstGeom>
        </p:spPr>
        <p:txBody>
          <a:bodyPr wrap="square">
            <a:spAutoFit/>
          </a:bodyPr>
          <a:lstStyle/>
          <a:p>
            <a:r>
              <a:rPr lang="es-ES" sz="2000" b="1" dirty="0">
                <a:solidFill>
                  <a:srgbClr val="1B9995"/>
                </a:solidFill>
                <a:latin typeface="Helvetica" charset="0"/>
                <a:ea typeface="Helvetica" charset="0"/>
                <a:cs typeface="Helvetica" charset="0"/>
              </a:rPr>
              <a:t>Diagnóstico diferencial entre EPOC y ASMA </a:t>
            </a:r>
            <a:endParaRPr lang="es-ES" sz="2000" b="1" baseline="-25000" dirty="0">
              <a:solidFill>
                <a:srgbClr val="1B9995"/>
              </a:solidFill>
              <a:latin typeface="Helvetica" charset="0"/>
              <a:ea typeface="Helvetica" charset="0"/>
              <a:cs typeface="Helvetica"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1599901251"/>
              </p:ext>
            </p:extLst>
          </p:nvPr>
        </p:nvGraphicFramePr>
        <p:xfrm>
          <a:off x="5915462" y="1690186"/>
          <a:ext cx="6205570" cy="3927476"/>
        </p:xfrm>
        <a:graphic>
          <a:graphicData uri="http://schemas.openxmlformats.org/drawingml/2006/table">
            <a:tbl>
              <a:tblPr firstRow="1" bandRow="1">
                <a:tableStyleId>{5C22544A-7EE6-4342-B048-85BDC9FD1C3A}</a:tableStyleId>
              </a:tblPr>
              <a:tblGrid>
                <a:gridCol w="4135469">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gridCol w="914401">
                  <a:extLst>
                    <a:ext uri="{9D8B030D-6E8A-4147-A177-3AD203B41FA5}">
                      <a16:colId xmlns:a16="http://schemas.microsoft.com/office/drawing/2014/main" val="20002"/>
                    </a:ext>
                  </a:extLst>
                </a:gridCol>
              </a:tblGrid>
              <a:tr h="5468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a:solidFill>
                            <a:schemeClr val="bg1"/>
                          </a:solidFill>
                          <a:latin typeface="Helvetica" charset="0"/>
                          <a:ea typeface="Helvetica" charset="0"/>
                          <a:cs typeface="Helvetica" charset="0"/>
                        </a:rPr>
                        <a:t>Características</a:t>
                      </a: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a:solidFill>
                            <a:schemeClr val="bg1"/>
                          </a:solidFill>
                          <a:latin typeface="Helvetica" charset="0"/>
                          <a:ea typeface="Helvetica" charset="0"/>
                          <a:cs typeface="Helvetica" charset="0"/>
                        </a:rPr>
                        <a:t>EPOC</a:t>
                      </a: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a:solidFill>
                            <a:schemeClr val="bg1"/>
                          </a:solidFill>
                          <a:latin typeface="Helvetica" charset="0"/>
                          <a:ea typeface="Helvetica" charset="0"/>
                          <a:cs typeface="Helvetica" charset="0"/>
                        </a:rPr>
                        <a:t>Asma</a:t>
                      </a:r>
                    </a:p>
                  </a:txBody>
                  <a:tcPr anchor="ctr">
                    <a:solidFill>
                      <a:srgbClr val="1B9995"/>
                    </a:solidFill>
                  </a:tcPr>
                </a:tc>
                <a:extLst>
                  <a:ext uri="{0D108BD9-81ED-4DB2-BD59-A6C34878D82A}">
                    <a16:rowId xmlns:a16="http://schemas.microsoft.com/office/drawing/2014/main" val="10000"/>
                  </a:ext>
                </a:extLst>
              </a:tr>
              <a:tr h="1582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a:solidFill>
                            <a:schemeClr val="tx1">
                              <a:lumMod val="75000"/>
                              <a:lumOff val="25000"/>
                            </a:schemeClr>
                          </a:solidFill>
                          <a:latin typeface="Helvetica" charset="0"/>
                          <a:ea typeface="Helvetica" charset="0"/>
                          <a:cs typeface="Helvetica" charset="0"/>
                        </a:rPr>
                        <a:t>Clínicas</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0" dirty="0">
                          <a:solidFill>
                            <a:schemeClr val="tx1">
                              <a:lumMod val="75000"/>
                              <a:lumOff val="25000"/>
                            </a:schemeClr>
                          </a:solidFill>
                          <a:latin typeface="Helvetica" charset="0"/>
                          <a:ea typeface="Helvetica" charset="0"/>
                          <a:cs typeface="Helvetica" charset="0"/>
                        </a:rPr>
                        <a:t>Comienzo en la infancia o juventud</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0" dirty="0">
                          <a:solidFill>
                            <a:schemeClr val="tx1">
                              <a:lumMod val="75000"/>
                              <a:lumOff val="25000"/>
                            </a:schemeClr>
                          </a:solidFill>
                          <a:latin typeface="Helvetica" charset="0"/>
                          <a:ea typeface="Helvetica" charset="0"/>
                          <a:cs typeface="Helvetica" charset="0"/>
                        </a:rPr>
                        <a:t>Inicio relativamente rápido (súbita) de síntomas</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0" dirty="0">
                          <a:solidFill>
                            <a:schemeClr val="tx1">
                              <a:lumMod val="75000"/>
                              <a:lumOff val="25000"/>
                            </a:schemeClr>
                          </a:solidFill>
                          <a:latin typeface="Helvetica" charset="0"/>
                          <a:ea typeface="Helvetica" charset="0"/>
                          <a:cs typeface="Helvetica" charset="0"/>
                        </a:rPr>
                        <a:t>Factor de riesgo</a:t>
                      </a:r>
                      <a:r>
                        <a:rPr lang="es-ES" sz="1400" b="0" baseline="0" dirty="0">
                          <a:solidFill>
                            <a:schemeClr val="tx1">
                              <a:lumMod val="75000"/>
                              <a:lumOff val="25000"/>
                            </a:schemeClr>
                          </a:solidFill>
                          <a:latin typeface="Helvetica" charset="0"/>
                          <a:ea typeface="Helvetica" charset="0"/>
                          <a:cs typeface="Helvetica" charset="0"/>
                        </a:rPr>
                        <a:t> para EPOC (tabaco, biomasa)</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0" baseline="0" dirty="0">
                          <a:solidFill>
                            <a:schemeClr val="tx1">
                              <a:lumMod val="75000"/>
                              <a:lumOff val="25000"/>
                            </a:schemeClr>
                          </a:solidFill>
                          <a:latin typeface="Helvetica" charset="0"/>
                          <a:ea typeface="Helvetica" charset="0"/>
                          <a:cs typeface="Helvetica" charset="0"/>
                        </a:rPr>
                        <a:t>Atopia</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0" baseline="0" dirty="0">
                          <a:solidFill>
                            <a:schemeClr val="tx1">
                              <a:lumMod val="75000"/>
                              <a:lumOff val="25000"/>
                            </a:schemeClr>
                          </a:solidFill>
                          <a:latin typeface="Helvetica" charset="0"/>
                          <a:ea typeface="Helvetica" charset="0"/>
                          <a:cs typeface="Helvetica" charset="0"/>
                        </a:rPr>
                        <a:t>Disnea sibilante recurrente</a:t>
                      </a:r>
                      <a:endParaRPr lang="es-ES" sz="1400" b="0" dirty="0">
                        <a:solidFill>
                          <a:schemeClr val="tx1">
                            <a:lumMod val="75000"/>
                            <a:lumOff val="25000"/>
                          </a:schemeClr>
                        </a:solidFill>
                        <a:latin typeface="Helvetica" charset="0"/>
                        <a:ea typeface="Helvetica" charset="0"/>
                        <a:cs typeface="Helvetica" charset="0"/>
                      </a:endParaRPr>
                    </a:p>
                  </a:txBody>
                  <a:tcPr anchor="ctr">
                    <a:solidFill>
                      <a:srgbClr val="B9B98D">
                        <a:alpha val="53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_tradnl" sz="1400" dirty="0">
                        <a:solidFill>
                          <a:schemeClr val="tx1">
                            <a:lumMod val="75000"/>
                            <a:lumOff val="2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400" dirty="0">
                          <a:solidFill>
                            <a:schemeClr val="tx1">
                              <a:lumMod val="75000"/>
                              <a:lumOff val="25000"/>
                            </a:schemeClr>
                          </a:solidFill>
                          <a:latin typeface="Helvetica" charset="0"/>
                          <a:ea typeface="Helvetica" charset="0"/>
                          <a:cs typeface="Helvetica"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400" dirty="0">
                          <a:solidFill>
                            <a:schemeClr val="tx1">
                              <a:lumMod val="75000"/>
                              <a:lumOff val="25000"/>
                            </a:schemeClr>
                          </a:solidFill>
                          <a:latin typeface="Helvetica" charset="0"/>
                          <a:ea typeface="Helvetica" charset="0"/>
                          <a:cs typeface="Helvetica"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400" dirty="0">
                          <a:solidFill>
                            <a:schemeClr val="tx1">
                              <a:lumMod val="75000"/>
                              <a:lumOff val="25000"/>
                            </a:schemeClr>
                          </a:solidFill>
                          <a:latin typeface="Helvetica" charset="0"/>
                          <a:ea typeface="Helvetica" charset="0"/>
                          <a:cs typeface="Helvetica"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400" dirty="0">
                          <a:solidFill>
                            <a:schemeClr val="tx1">
                              <a:lumMod val="75000"/>
                              <a:lumOff val="25000"/>
                            </a:schemeClr>
                          </a:solidFill>
                          <a:latin typeface="Helvetica" charset="0"/>
                          <a:ea typeface="Helvetica" charset="0"/>
                          <a:cs typeface="Helvetica"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400" dirty="0">
                          <a:solidFill>
                            <a:schemeClr val="tx1">
                              <a:lumMod val="75000"/>
                              <a:lumOff val="25000"/>
                            </a:schemeClr>
                          </a:solidFill>
                          <a:latin typeface="Helvetica" charset="0"/>
                          <a:ea typeface="Helvetica" charset="0"/>
                          <a:cs typeface="Helvetica" charset="0"/>
                        </a:rPr>
                        <a:t>+</a:t>
                      </a:r>
                    </a:p>
                  </a:txBody>
                  <a:tcPr anchor="ctr">
                    <a:solidFill>
                      <a:srgbClr val="B9B98D">
                        <a:alpha val="53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a:t>
                      </a:r>
                      <a:endParaRPr lang="es-ES_tradnl" sz="1400" dirty="0">
                        <a:solidFill>
                          <a:schemeClr val="tx1">
                            <a:lumMod val="75000"/>
                            <a:lumOff val="25000"/>
                          </a:schemeClr>
                        </a:solidFill>
                      </a:endParaRPr>
                    </a:p>
                  </a:txBody>
                  <a:tcPr anchor="ctr">
                    <a:solidFill>
                      <a:srgbClr val="B9B98D">
                        <a:alpha val="53000"/>
                      </a:srgbClr>
                    </a:solidFill>
                  </a:tcPr>
                </a:tc>
                <a:extLst>
                  <a:ext uri="{0D108BD9-81ED-4DB2-BD59-A6C34878D82A}">
                    <a16:rowId xmlns:a16="http://schemas.microsoft.com/office/drawing/2014/main" val="10001"/>
                  </a:ext>
                </a:extLst>
              </a:tr>
              <a:tr h="1759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De laboratorio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Respuesta significativa a β2-agonistas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err="1">
                          <a:ln>
                            <a:noFill/>
                          </a:ln>
                          <a:solidFill>
                            <a:prstClr val="black">
                              <a:lumMod val="75000"/>
                              <a:lumOff val="25000"/>
                            </a:prstClr>
                          </a:solidFill>
                          <a:effectLst/>
                          <a:uLnTx/>
                          <a:uFillTx/>
                          <a:latin typeface="Helvetica" charset="0"/>
                          <a:ea typeface="Helvetica" charset="0"/>
                          <a:cs typeface="Helvetica" charset="0"/>
                        </a:rPr>
                        <a:t>Eosinofilia</a:t>
                      </a:r>
                      <a:r>
                        <a:rPr kumimoji="0" lang="es-ES"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 / aumento de la </a:t>
                      </a:r>
                      <a:r>
                        <a:rPr kumimoji="0" lang="es-ES" sz="1400" b="0" i="0" u="none" strike="noStrike" kern="1200" cap="none" spc="0" normalizeH="0" baseline="0" noProof="0" dirty="0" err="1">
                          <a:ln>
                            <a:noFill/>
                          </a:ln>
                          <a:solidFill>
                            <a:prstClr val="black">
                              <a:lumMod val="75000"/>
                              <a:lumOff val="25000"/>
                            </a:prstClr>
                          </a:solidFill>
                          <a:effectLst/>
                          <a:uLnTx/>
                          <a:uFillTx/>
                          <a:latin typeface="Helvetica" charset="0"/>
                          <a:ea typeface="Helvetica" charset="0"/>
                          <a:cs typeface="Helvetica" charset="0"/>
                        </a:rPr>
                        <a:t>IgE</a:t>
                      </a:r>
                      <a:r>
                        <a:rPr kumimoji="0" lang="es-ES"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 total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Hiperreactividad bronquial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Desaparición de la obstrucción con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esteroides o broncodilatadores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Disminución de la DL</a:t>
                      </a:r>
                      <a:r>
                        <a:rPr kumimoji="0" lang="es-ES" sz="1400" b="0" i="0" u="none" strike="noStrike" kern="1200" cap="none" spc="0" normalizeH="0" baseline="-25000" noProof="0" dirty="0">
                          <a:ln>
                            <a:noFill/>
                          </a:ln>
                          <a:solidFill>
                            <a:prstClr val="black">
                              <a:lumMod val="75000"/>
                              <a:lumOff val="25000"/>
                            </a:prstClr>
                          </a:solidFill>
                          <a:effectLst/>
                          <a:uLnTx/>
                          <a:uFillTx/>
                          <a:latin typeface="Helvetica" charset="0"/>
                          <a:ea typeface="Helvetica" charset="0"/>
                          <a:cs typeface="Helvetica" charset="0"/>
                        </a:rPr>
                        <a:t>CO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a:solidFill>
                            <a:schemeClr val="tx1">
                              <a:lumMod val="75000"/>
                              <a:lumOff val="25000"/>
                            </a:schemeClr>
                          </a:solidFill>
                          <a:effectLst/>
                          <a:latin typeface="Arial" charset="0"/>
                          <a:ea typeface="Times New Roman" charset="0"/>
                        </a:rPr>
                        <a:t>Destrucción del parénquima pulmonar (TAC-AR )</a:t>
                      </a:r>
                      <a:endParaRPr kumimoji="0" lang="es-ES" sz="1400" b="0" i="0" u="none" strike="noStrike" kern="1200" cap="none" spc="0" normalizeH="0" baseline="-25000" noProof="0" dirty="0">
                        <a:ln>
                          <a:noFill/>
                        </a:ln>
                        <a:solidFill>
                          <a:schemeClr val="tx1">
                            <a:lumMod val="75000"/>
                            <a:lumOff val="25000"/>
                          </a:schemeClr>
                        </a:solidFill>
                        <a:effectLst/>
                        <a:uLnTx/>
                        <a:uFillTx/>
                        <a:latin typeface="Helvetica" charset="0"/>
                        <a:ea typeface="Helvetica" charset="0"/>
                        <a:cs typeface="Helvetica" charset="0"/>
                      </a:endParaRPr>
                    </a:p>
                  </a:txBody>
                  <a:tcPr anchor="ctr">
                    <a:solidFill>
                      <a:srgbClr val="F2833E">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black">
                              <a:lumMod val="75000"/>
                              <a:lumOff val="25000"/>
                            </a:prstClr>
                          </a:solidFill>
                          <a:effectLst/>
                          <a:uLnTx/>
                          <a:uFillTx/>
                          <a:latin typeface="Helvetica" charset="0"/>
                          <a:ea typeface="Helvetica" charset="0"/>
                          <a:cs typeface="Helvetica" charset="0"/>
                        </a:rPr>
                        <a:t>++</a:t>
                      </a:r>
                    </a:p>
                  </a:txBody>
                  <a:tcPr anchor="ctr">
                    <a:solidFill>
                      <a:srgbClr val="F2833E">
                        <a:alpha val="5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dirty="0">
                        <a:solidFill>
                          <a:schemeClr val="tx1">
                            <a:lumMod val="75000"/>
                            <a:lumOff val="2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solidFill>
                            <a:schemeClr val="tx1">
                              <a:lumMod val="75000"/>
                              <a:lumOff val="25000"/>
                            </a:schemeClr>
                          </a:solidFill>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solidFill>
                            <a:schemeClr val="tx1">
                              <a:lumMod val="75000"/>
                              <a:lumOff val="25000"/>
                            </a:schemeClr>
                          </a:solidFill>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solidFill>
                            <a:schemeClr val="tx1">
                              <a:lumMod val="75000"/>
                              <a:lumOff val="25000"/>
                            </a:schemeClr>
                          </a:solidFill>
                        </a:rPr>
                        <a:t>+++</a:t>
                      </a:r>
                    </a:p>
                    <a:p>
                      <a:pPr marL="0" marR="0" indent="0" algn="ctr" defTabSz="914400" rtl="0" eaLnBrk="1" fontAlgn="auto" latinLnBrk="0" hangingPunct="1">
                        <a:lnSpc>
                          <a:spcPct val="100000"/>
                        </a:lnSpc>
                        <a:spcBef>
                          <a:spcPts val="0"/>
                        </a:spcBef>
                        <a:spcAft>
                          <a:spcPts val="0"/>
                        </a:spcAft>
                        <a:buClrTx/>
                        <a:buSzTx/>
                        <a:buFontTx/>
                        <a:buNone/>
                        <a:tabLst/>
                        <a:defRPr/>
                      </a:pPr>
                      <a:endParaRPr lang="es-ES" sz="1400" dirty="0">
                        <a:solidFill>
                          <a:schemeClr val="tx1">
                            <a:lumMod val="75000"/>
                            <a:lumOff val="2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solidFill>
                            <a:schemeClr val="tx1">
                              <a:lumMod val="75000"/>
                              <a:lumOff val="25000"/>
                            </a:schemeClr>
                          </a:solidFill>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solidFill>
                            <a:schemeClr val="tx1">
                              <a:lumMod val="75000"/>
                              <a:lumOff val="25000"/>
                            </a:schemeClr>
                          </a:solidFill>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solidFill>
                            <a:schemeClr val="tx1">
                              <a:lumMod val="75000"/>
                              <a:lumOff val="25000"/>
                            </a:schemeClr>
                          </a:solidFill>
                        </a:rPr>
                        <a:t>-</a:t>
                      </a:r>
                      <a:endParaRPr lang="mr-IN" sz="1400" dirty="0">
                        <a:solidFill>
                          <a:schemeClr val="tx1">
                            <a:lumMod val="75000"/>
                            <a:lumOff val="25000"/>
                          </a:schemeClr>
                        </a:solidFill>
                      </a:endParaRPr>
                    </a:p>
                  </a:txBody>
                  <a:tcPr anchor="ctr">
                    <a:solidFill>
                      <a:srgbClr val="F2833E">
                        <a:alpha val="50000"/>
                      </a:srgbClr>
                    </a:solidFill>
                  </a:tcPr>
                </a:tc>
                <a:extLst>
                  <a:ext uri="{0D108BD9-81ED-4DB2-BD59-A6C34878D82A}">
                    <a16:rowId xmlns:a16="http://schemas.microsoft.com/office/drawing/2014/main" val="10002"/>
                  </a:ext>
                </a:extLst>
              </a:tr>
            </a:tbl>
          </a:graphicData>
        </a:graphic>
      </p:graphicFrame>
      <p:grpSp>
        <p:nvGrpSpPr>
          <p:cNvPr id="3" name="Agrupar 2"/>
          <p:cNvGrpSpPr/>
          <p:nvPr/>
        </p:nvGrpSpPr>
        <p:grpSpPr>
          <a:xfrm>
            <a:off x="5950182" y="5888859"/>
            <a:ext cx="6504864" cy="280013"/>
            <a:chOff x="5687136" y="6113514"/>
            <a:chExt cx="6504864" cy="280013"/>
          </a:xfrm>
        </p:grpSpPr>
        <p:sp>
          <p:nvSpPr>
            <p:cNvPr id="22" name="Rectángulo 21"/>
            <p:cNvSpPr/>
            <p:nvPr/>
          </p:nvSpPr>
          <p:spPr>
            <a:xfrm>
              <a:off x="5687136" y="6156237"/>
              <a:ext cx="6504864" cy="232037"/>
            </a:xfrm>
            <a:prstGeom prst="rect">
              <a:avLst/>
            </a:prstGeom>
            <a:solidFill>
              <a:srgbClr val="8CB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ángulo 20"/>
            <p:cNvSpPr/>
            <p:nvPr/>
          </p:nvSpPr>
          <p:spPr>
            <a:xfrm>
              <a:off x="6096000" y="6113514"/>
              <a:ext cx="6096000" cy="280013"/>
            </a:xfrm>
            <a:prstGeom prst="rect">
              <a:avLst/>
            </a:prstGeom>
          </p:spPr>
          <p:txBody>
            <a:bodyPr>
              <a:spAutoFit/>
            </a:bodyPr>
            <a:lstStyle/>
            <a:p>
              <a:pPr algn="just" fontAlgn="base" hangingPunct="0">
                <a:lnSpc>
                  <a:spcPct val="107000"/>
                </a:lnSpc>
                <a:spcAft>
                  <a:spcPts val="600"/>
                </a:spcAft>
              </a:pPr>
              <a:r>
                <a:rPr lang="es-ES_tradnl" sz="1200" dirty="0">
                  <a:solidFill>
                    <a:schemeClr val="bg1"/>
                  </a:solidFill>
                  <a:latin typeface="Arial" charset="0"/>
                  <a:ea typeface="Times New Roman" charset="0"/>
                  <a:cs typeface="Times New Roman" charset="0"/>
                </a:rPr>
                <a:t> - (casi) nunca;  +  ocasional;  ++  frecuente;  +++ muy frecuente o siempre</a:t>
              </a:r>
              <a:endParaRPr lang="es-ES_tradnl" sz="1200" dirty="0">
                <a:solidFill>
                  <a:schemeClr val="bg1"/>
                </a:solidFill>
                <a:effectLst/>
                <a:latin typeface="Calibri" charset="0"/>
                <a:ea typeface="Calibri" charset="0"/>
                <a:cs typeface="Times New Roman" charset="0"/>
              </a:endParaRPr>
            </a:p>
          </p:txBody>
        </p:sp>
      </p:grpSp>
      <p:sp>
        <p:nvSpPr>
          <p:cNvPr id="23" name="Rectángulo 22"/>
          <p:cNvSpPr/>
          <p:nvPr/>
        </p:nvSpPr>
        <p:spPr>
          <a:xfrm rot="16200000">
            <a:off x="5059522" y="1607503"/>
            <a:ext cx="1419615" cy="276999"/>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TABLA 3</a:t>
            </a:r>
            <a:endParaRPr lang="es-ES" sz="1200" baseline="-25000" dirty="0">
              <a:solidFill>
                <a:srgbClr val="1B9995"/>
              </a:solidFill>
              <a:latin typeface="Helvetica" charset="0"/>
              <a:ea typeface="Helvetica" charset="0"/>
              <a:cs typeface="Helvetica" charset="0"/>
            </a:endParaRPr>
          </a:p>
        </p:txBody>
      </p:sp>
    </p:spTree>
    <p:extLst>
      <p:ext uri="{BB962C8B-B14F-4D97-AF65-F5344CB8AC3E}">
        <p14:creationId xmlns:p14="http://schemas.microsoft.com/office/powerpoint/2010/main" val="149141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3</a:t>
            </a:r>
          </a:p>
        </p:txBody>
      </p:sp>
      <p:sp>
        <p:nvSpPr>
          <p:cNvPr id="6" name="Rectángulo 5"/>
          <p:cNvSpPr/>
          <p:nvPr/>
        </p:nvSpPr>
        <p:spPr>
          <a:xfrm>
            <a:off x="752922" y="112865"/>
            <a:ext cx="6558270" cy="646331"/>
          </a:xfrm>
          <a:prstGeom prst="rect">
            <a:avLst/>
          </a:prstGeom>
        </p:spPr>
        <p:txBody>
          <a:bodyPr wrap="none">
            <a:spAutoFit/>
          </a:bodyPr>
          <a:lstStyle/>
          <a:p>
            <a:r>
              <a:rPr lang="es-UY" dirty="0">
                <a:solidFill>
                  <a:srgbClr val="8CBFB5"/>
                </a:solidFill>
                <a:latin typeface="Helvetica" charset="0"/>
                <a:ea typeface="Helvetica" charset="0"/>
                <a:cs typeface="Helvetica" charset="0"/>
              </a:rPr>
              <a:t>CURSO CLÍNICO, DIAGNÓSTICO, BÚSQUEDA DE CASOS, </a:t>
            </a:r>
          </a:p>
          <a:p>
            <a:r>
              <a:rPr lang="es-UY" dirty="0">
                <a:solidFill>
                  <a:srgbClr val="8CBFB5"/>
                </a:solidFill>
                <a:latin typeface="Helvetica" charset="0"/>
                <a:ea typeface="Helvetica" charset="0"/>
                <a:cs typeface="Helvetica" charset="0"/>
              </a:rPr>
              <a:t>ESTRATIFICACIÓN DE LA GRAVEDAD Y PRONÓSTICO</a:t>
            </a:r>
          </a:p>
        </p:txBody>
      </p:sp>
      <p:sp>
        <p:nvSpPr>
          <p:cNvPr id="16" name="Rectángulo 15"/>
          <p:cNvSpPr/>
          <p:nvPr/>
        </p:nvSpPr>
        <p:spPr>
          <a:xfrm>
            <a:off x="288265" y="1046469"/>
            <a:ext cx="9732557" cy="1200329"/>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Búsqueda activa y detección oportunista de casos</a:t>
            </a:r>
          </a:p>
        </p:txBody>
      </p:sp>
      <p:sp>
        <p:nvSpPr>
          <p:cNvPr id="38" name="Rectángulo 37"/>
          <p:cNvSpPr/>
          <p:nvPr/>
        </p:nvSpPr>
        <p:spPr>
          <a:xfrm>
            <a:off x="3031299" y="2098222"/>
            <a:ext cx="7955176" cy="830997"/>
          </a:xfrm>
          <a:prstGeom prst="rect">
            <a:avLst/>
          </a:prstGeom>
        </p:spPr>
        <p:txBody>
          <a:bodyPr wrap="square">
            <a:spAutoFit/>
          </a:bodyPr>
          <a:lstStyle/>
          <a:p>
            <a:pPr algn="ctr"/>
            <a:r>
              <a:rPr lang="es-ES" sz="2400" b="1" dirty="0">
                <a:solidFill>
                  <a:srgbClr val="005B6D"/>
                </a:solidFill>
                <a:latin typeface="Helvetica" charset="0"/>
                <a:ea typeface="Helvetica" charset="0"/>
                <a:cs typeface="Helvetica" charset="0"/>
              </a:rPr>
              <a:t>¿Existe relevancia clínica en la detección de pacientes con EPOC asintomáticos?</a:t>
            </a:r>
          </a:p>
        </p:txBody>
      </p:sp>
      <p:sp>
        <p:nvSpPr>
          <p:cNvPr id="23" name="Elipse 22"/>
          <p:cNvSpPr/>
          <p:nvPr/>
        </p:nvSpPr>
        <p:spPr>
          <a:xfrm>
            <a:off x="2986889" y="2169032"/>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 name="Agrupar 1"/>
          <p:cNvGrpSpPr/>
          <p:nvPr/>
        </p:nvGrpSpPr>
        <p:grpSpPr>
          <a:xfrm>
            <a:off x="0" y="3386907"/>
            <a:ext cx="11242825" cy="619732"/>
            <a:chOff x="813043" y="3269093"/>
            <a:chExt cx="11242825" cy="619732"/>
          </a:xfrm>
        </p:grpSpPr>
        <p:sp>
          <p:nvSpPr>
            <p:cNvPr id="24" name="Rectángulo 23"/>
            <p:cNvSpPr/>
            <p:nvPr/>
          </p:nvSpPr>
          <p:spPr>
            <a:xfrm>
              <a:off x="813043" y="3269093"/>
              <a:ext cx="2656667" cy="369332"/>
            </a:xfrm>
            <a:prstGeom prst="rect">
              <a:avLst/>
            </a:prstGeom>
          </p:spPr>
          <p:txBody>
            <a:bodyPr wrap="square">
              <a:spAutoFit/>
            </a:bodyPr>
            <a:lstStyle/>
            <a:p>
              <a:pPr algn="r"/>
              <a:r>
                <a:rPr lang="es-ES" b="1" dirty="0">
                  <a:solidFill>
                    <a:srgbClr val="1B9995"/>
                  </a:solidFill>
                  <a:latin typeface="Helvetica" charset="0"/>
                  <a:ea typeface="Helvetica" charset="0"/>
                  <a:cs typeface="Helvetica" charset="0"/>
                </a:rPr>
                <a:t>JUSTIFICACIÓN</a:t>
              </a:r>
            </a:p>
          </p:txBody>
        </p:sp>
        <p:sp>
          <p:nvSpPr>
            <p:cNvPr id="25" name="Rectángulo 24"/>
            <p:cNvSpPr/>
            <p:nvPr/>
          </p:nvSpPr>
          <p:spPr>
            <a:xfrm>
              <a:off x="3588001" y="3304050"/>
              <a:ext cx="8467867" cy="584775"/>
            </a:xfrm>
            <a:prstGeom prst="rect">
              <a:avLst/>
            </a:prstGeom>
          </p:spPr>
          <p:txBody>
            <a:bodyPr wrap="square">
              <a:spAutoFit/>
            </a:bodyPr>
            <a:lstStyle/>
            <a:p>
              <a:pPr lvl="0"/>
              <a:r>
                <a:rPr lang="es-ES" sz="1600" dirty="0">
                  <a:solidFill>
                    <a:schemeClr val="tx1">
                      <a:lumMod val="65000"/>
                      <a:lumOff val="35000"/>
                    </a:schemeClr>
                  </a:solidFill>
                  <a:latin typeface="Helvetica" charset="0"/>
                  <a:ea typeface="Helvetica" charset="0"/>
                  <a:cs typeface="Helvetica" charset="0"/>
                </a:rPr>
                <a:t>Los pacientes con EPOC pueden ser poco perceptores de su enfermedad, atribuyendo sus limitaciones funcionales a otras causas.</a:t>
              </a:r>
            </a:p>
          </p:txBody>
        </p:sp>
      </p:grpSp>
      <p:grpSp>
        <p:nvGrpSpPr>
          <p:cNvPr id="7" name="Agrupar 6"/>
          <p:cNvGrpSpPr/>
          <p:nvPr/>
        </p:nvGrpSpPr>
        <p:grpSpPr>
          <a:xfrm>
            <a:off x="0" y="4497915"/>
            <a:ext cx="11192716" cy="830997"/>
            <a:chOff x="813043" y="4305076"/>
            <a:chExt cx="11192716" cy="830997"/>
          </a:xfrm>
        </p:grpSpPr>
        <p:sp>
          <p:nvSpPr>
            <p:cNvPr id="26" name="Rectángulo 25"/>
            <p:cNvSpPr/>
            <p:nvPr/>
          </p:nvSpPr>
          <p:spPr>
            <a:xfrm>
              <a:off x="813043" y="4310481"/>
              <a:ext cx="2656667" cy="646331"/>
            </a:xfrm>
            <a:prstGeom prst="rect">
              <a:avLst/>
            </a:prstGeom>
          </p:spPr>
          <p:txBody>
            <a:bodyPr wrap="square">
              <a:spAutoFit/>
            </a:bodyPr>
            <a:lstStyle/>
            <a:p>
              <a:pPr algn="r"/>
              <a:r>
                <a:rPr lang="es-ES" b="1" dirty="0">
                  <a:solidFill>
                    <a:srgbClr val="1B9995"/>
                  </a:solidFill>
                  <a:latin typeface="Helvetica" charset="0"/>
                  <a:ea typeface="Helvetica" charset="0"/>
                  <a:cs typeface="Helvetica" charset="0"/>
                </a:rPr>
                <a:t>SELECCIÓN DE BÚSQUEDA</a:t>
              </a:r>
            </a:p>
          </p:txBody>
        </p:sp>
        <p:sp>
          <p:nvSpPr>
            <p:cNvPr id="27" name="Rectángulo 26"/>
            <p:cNvSpPr/>
            <p:nvPr/>
          </p:nvSpPr>
          <p:spPr>
            <a:xfrm>
              <a:off x="3638100" y="4305076"/>
              <a:ext cx="8367659" cy="830997"/>
            </a:xfrm>
            <a:prstGeom prst="rect">
              <a:avLst/>
            </a:prstGeom>
          </p:spPr>
          <p:txBody>
            <a:bodyPr wrap="square">
              <a:spAutoFit/>
            </a:bodyPr>
            <a:lstStyle/>
            <a:p>
              <a:pPr lvl="0"/>
              <a:r>
                <a:rPr lang="es-ES" sz="1600" dirty="0">
                  <a:solidFill>
                    <a:schemeClr val="tx1">
                      <a:lumMod val="65000"/>
                      <a:lumOff val="35000"/>
                    </a:schemeClr>
                  </a:solidFill>
                  <a:latin typeface="Helvetica" charset="0"/>
                  <a:ea typeface="Helvetica" charset="0"/>
                  <a:cs typeface="Helvetica" charset="0"/>
                </a:rPr>
                <a:t>Se capturaron en total 432 referencias (</a:t>
              </a:r>
              <a:r>
                <a:rPr lang="es-ES" sz="1600" dirty="0" err="1">
                  <a:solidFill>
                    <a:schemeClr val="tx1">
                      <a:lumMod val="65000"/>
                      <a:lumOff val="35000"/>
                    </a:schemeClr>
                  </a:solidFill>
                  <a:latin typeface="Helvetica" charset="0"/>
                  <a:ea typeface="Helvetica" charset="0"/>
                  <a:cs typeface="Helvetica" charset="0"/>
                </a:rPr>
                <a:t>MeSH</a:t>
              </a:r>
              <a:r>
                <a:rPr lang="es-ES" sz="1600" dirty="0">
                  <a:solidFill>
                    <a:schemeClr val="tx1">
                      <a:lumMod val="65000"/>
                      <a:lumOff val="35000"/>
                    </a:schemeClr>
                  </a:solidFill>
                  <a:latin typeface="Helvetica" charset="0"/>
                  <a:ea typeface="Helvetica" charset="0"/>
                  <a:cs typeface="Helvetica" charset="0"/>
                </a:rPr>
                <a:t>: 74; </a:t>
              </a:r>
              <a:r>
                <a:rPr lang="es-ES" sz="1600" dirty="0" err="1">
                  <a:solidFill>
                    <a:schemeClr val="tx1">
                      <a:lumMod val="65000"/>
                      <a:lumOff val="35000"/>
                    </a:schemeClr>
                  </a:solidFill>
                  <a:latin typeface="Helvetica" charset="0"/>
                  <a:ea typeface="Helvetica" charset="0"/>
                  <a:cs typeface="Helvetica" charset="0"/>
                </a:rPr>
                <a:t>Tripdatabase</a:t>
              </a:r>
              <a:r>
                <a:rPr lang="es-ES" sz="1600" dirty="0">
                  <a:solidFill>
                    <a:schemeClr val="tx1">
                      <a:lumMod val="65000"/>
                      <a:lumOff val="35000"/>
                    </a:schemeClr>
                  </a:solidFill>
                  <a:latin typeface="Helvetica" charset="0"/>
                  <a:ea typeface="Helvetica" charset="0"/>
                  <a:cs typeface="Helvetica" charset="0"/>
                </a:rPr>
                <a:t>: 358) seleccionando 4 estudios para responder la pregunta (1 revisión sistemática, 2 estudios de cohorte y 1 estudio longitudinal.</a:t>
              </a:r>
            </a:p>
          </p:txBody>
        </p:sp>
      </p:grpSp>
    </p:spTree>
    <p:extLst>
      <p:ext uri="{BB962C8B-B14F-4D97-AF65-F5344CB8AC3E}">
        <p14:creationId xmlns:p14="http://schemas.microsoft.com/office/powerpoint/2010/main" val="87705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16" name="Rectángulo 15"/>
          <p:cNvSpPr/>
          <p:nvPr/>
        </p:nvSpPr>
        <p:spPr>
          <a:xfrm>
            <a:off x="328125" y="269659"/>
            <a:ext cx="9732557" cy="1200329"/>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Búsqueda activa y detección oportunista de casos</a:t>
            </a:r>
          </a:p>
        </p:txBody>
      </p:sp>
      <p:sp>
        <p:nvSpPr>
          <p:cNvPr id="38" name="Rectángulo 37"/>
          <p:cNvSpPr/>
          <p:nvPr/>
        </p:nvSpPr>
        <p:spPr>
          <a:xfrm>
            <a:off x="3170495" y="1543200"/>
            <a:ext cx="7955176" cy="830997"/>
          </a:xfrm>
          <a:prstGeom prst="rect">
            <a:avLst/>
          </a:prstGeom>
        </p:spPr>
        <p:txBody>
          <a:bodyPr wrap="square">
            <a:spAutoFit/>
          </a:bodyPr>
          <a:lstStyle/>
          <a:p>
            <a:pPr algn="ctr"/>
            <a:r>
              <a:rPr lang="es-ES" sz="2400" b="1" dirty="0">
                <a:solidFill>
                  <a:srgbClr val="005B6D"/>
                </a:solidFill>
                <a:latin typeface="Helvetica" charset="0"/>
                <a:ea typeface="Helvetica" charset="0"/>
                <a:cs typeface="Helvetica" charset="0"/>
              </a:rPr>
              <a:t>¿Existe relevancia clínica en la detección de pacientes con EPOC asintomáticos?</a:t>
            </a:r>
          </a:p>
        </p:txBody>
      </p:sp>
      <p:sp>
        <p:nvSpPr>
          <p:cNvPr id="23" name="Elipse 22"/>
          <p:cNvSpPr/>
          <p:nvPr/>
        </p:nvSpPr>
        <p:spPr>
          <a:xfrm>
            <a:off x="3170783" y="1601895"/>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8" name="Agrupar 7"/>
          <p:cNvGrpSpPr/>
          <p:nvPr/>
        </p:nvGrpSpPr>
        <p:grpSpPr>
          <a:xfrm>
            <a:off x="-121589" y="2805085"/>
            <a:ext cx="11638289" cy="1815896"/>
            <a:chOff x="300425" y="4336681"/>
            <a:chExt cx="11638289" cy="1815896"/>
          </a:xfrm>
        </p:grpSpPr>
        <p:sp>
          <p:nvSpPr>
            <p:cNvPr id="28" name="Rectángulo 27"/>
            <p:cNvSpPr/>
            <p:nvPr/>
          </p:nvSpPr>
          <p:spPr>
            <a:xfrm>
              <a:off x="300425" y="4336681"/>
              <a:ext cx="2656667" cy="646331"/>
            </a:xfrm>
            <a:prstGeom prst="rect">
              <a:avLst/>
            </a:prstGeom>
          </p:spPr>
          <p:txBody>
            <a:bodyPr wrap="square">
              <a:spAutoFit/>
            </a:bodyPr>
            <a:lstStyle/>
            <a:p>
              <a:pPr algn="r"/>
              <a:r>
                <a:rPr lang="es-ES" b="1" dirty="0">
                  <a:solidFill>
                    <a:srgbClr val="1B9995"/>
                  </a:solidFill>
                  <a:latin typeface="Helvetica" charset="0"/>
                  <a:ea typeface="Helvetica" charset="0"/>
                  <a:cs typeface="Helvetica" charset="0"/>
                </a:rPr>
                <a:t>RESUMEN DE LA</a:t>
              </a:r>
            </a:p>
            <a:p>
              <a:pPr algn="r"/>
              <a:r>
                <a:rPr lang="es-ES" b="1" dirty="0">
                  <a:solidFill>
                    <a:srgbClr val="1B9995"/>
                  </a:solidFill>
                  <a:latin typeface="Helvetica" charset="0"/>
                  <a:ea typeface="Helvetica" charset="0"/>
                  <a:cs typeface="Helvetica" charset="0"/>
                </a:rPr>
                <a:t>EVIDENCIA</a:t>
              </a:r>
            </a:p>
          </p:txBody>
        </p:sp>
        <p:sp>
          <p:nvSpPr>
            <p:cNvPr id="29" name="Rectángulo 28"/>
            <p:cNvSpPr/>
            <p:nvPr/>
          </p:nvSpPr>
          <p:spPr>
            <a:xfrm>
              <a:off x="3331651" y="4336695"/>
              <a:ext cx="8607063" cy="1815882"/>
            </a:xfrm>
            <a:prstGeom prst="rect">
              <a:avLst/>
            </a:prstGeom>
          </p:spPr>
          <p:txBody>
            <a:bodyPr wrap="square">
              <a:spAutoFit/>
            </a:bodyPr>
            <a:lstStyle/>
            <a:p>
              <a:pPr lvl="0"/>
              <a:r>
                <a:rPr lang="es-UY" sz="1600" dirty="0">
                  <a:solidFill>
                    <a:schemeClr val="tx1">
                      <a:lumMod val="65000"/>
                      <a:lumOff val="35000"/>
                    </a:schemeClr>
                  </a:solidFill>
                  <a:latin typeface="Helvetica" charset="0"/>
                  <a:ea typeface="Helvetica" charset="0"/>
                  <a:cs typeface="Helvetica" charset="0"/>
                </a:rPr>
                <a:t>Los pacientes con </a:t>
              </a:r>
              <a:r>
                <a:rPr lang="es-UY" sz="1600" b="1" dirty="0">
                  <a:solidFill>
                    <a:schemeClr val="tx1">
                      <a:lumMod val="65000"/>
                      <a:lumOff val="35000"/>
                    </a:schemeClr>
                  </a:solidFill>
                  <a:latin typeface="Helvetica" charset="0"/>
                  <a:ea typeface="Helvetica" charset="0"/>
                  <a:cs typeface="Helvetica" charset="0"/>
                </a:rPr>
                <a:t>EPOC asintomáticos </a:t>
              </a:r>
              <a:r>
                <a:rPr lang="es-UY" sz="1600" dirty="0">
                  <a:solidFill>
                    <a:schemeClr val="tx1">
                      <a:lumMod val="65000"/>
                      <a:lumOff val="35000"/>
                    </a:schemeClr>
                  </a:solidFill>
                  <a:latin typeface="Helvetica" charset="0"/>
                  <a:ea typeface="Helvetica" charset="0"/>
                  <a:cs typeface="Helvetica" charset="0"/>
                </a:rPr>
                <a:t>tienen mayor riesgo de exacerbaciones, neumonía y uso de los recursos de salud comparados con la población sin EPOC.  </a:t>
              </a:r>
            </a:p>
            <a:p>
              <a:pPr lvl="0"/>
              <a:endParaRPr lang="es-UY" sz="1600" dirty="0">
                <a:solidFill>
                  <a:schemeClr val="tx1">
                    <a:lumMod val="65000"/>
                    <a:lumOff val="35000"/>
                  </a:schemeClr>
                </a:solidFill>
                <a:latin typeface="Helvetica" charset="0"/>
                <a:ea typeface="Helvetica" charset="0"/>
                <a:cs typeface="Helvetica" charset="0"/>
              </a:endParaRPr>
            </a:p>
            <a:p>
              <a:pPr lvl="0"/>
              <a:r>
                <a:rPr lang="es-UY" sz="1600" dirty="0">
                  <a:solidFill>
                    <a:schemeClr val="tx1">
                      <a:lumMod val="65000"/>
                      <a:lumOff val="35000"/>
                    </a:schemeClr>
                  </a:solidFill>
                  <a:latin typeface="Helvetica" charset="0"/>
                  <a:ea typeface="Helvetica" charset="0"/>
                  <a:cs typeface="Helvetica" charset="0"/>
                </a:rPr>
                <a:t>No existe evidencia de que la detección de EPOC por espirometría en </a:t>
              </a:r>
              <a:r>
                <a:rPr lang="es-UY" sz="1600" b="1" dirty="0">
                  <a:solidFill>
                    <a:schemeClr val="tx1">
                      <a:lumMod val="65000"/>
                      <a:lumOff val="35000"/>
                    </a:schemeClr>
                  </a:solidFill>
                  <a:latin typeface="Helvetica" charset="0"/>
                  <a:ea typeface="Helvetica" charset="0"/>
                  <a:cs typeface="Helvetica" charset="0"/>
                </a:rPr>
                <a:t>fumadores asintomáticos</a:t>
              </a:r>
              <a:r>
                <a:rPr lang="es-UY" sz="1600" dirty="0">
                  <a:solidFill>
                    <a:schemeClr val="tx1">
                      <a:lumMod val="65000"/>
                      <a:lumOff val="35000"/>
                    </a:schemeClr>
                  </a:solidFill>
                  <a:latin typeface="Helvetica" charset="0"/>
                  <a:ea typeface="Helvetica" charset="0"/>
                  <a:cs typeface="Helvetica" charset="0"/>
                </a:rPr>
                <a:t> tenga relevancia sobre la enfermedad en términos de progresión, mejoría de la cesación de tabaquismo o beneficio de la intervención farmacológica en la calidad de vida u otros desenlaces clínicos. </a:t>
              </a:r>
            </a:p>
          </p:txBody>
        </p:sp>
      </p:grpSp>
      <p:grpSp>
        <p:nvGrpSpPr>
          <p:cNvPr id="33" name="Agrupar 32"/>
          <p:cNvGrpSpPr/>
          <p:nvPr/>
        </p:nvGrpSpPr>
        <p:grpSpPr>
          <a:xfrm>
            <a:off x="23428" y="5386691"/>
            <a:ext cx="11125671" cy="1200329"/>
            <a:chOff x="813043" y="5089010"/>
            <a:chExt cx="11125671" cy="646331"/>
          </a:xfrm>
        </p:grpSpPr>
        <p:sp>
          <p:nvSpPr>
            <p:cNvPr id="31" name="Rectángulo 30"/>
            <p:cNvSpPr/>
            <p:nvPr/>
          </p:nvSpPr>
          <p:spPr>
            <a:xfrm>
              <a:off x="813043" y="5089010"/>
              <a:ext cx="2656667" cy="646331"/>
            </a:xfrm>
            <a:prstGeom prst="rect">
              <a:avLst/>
            </a:prstGeom>
          </p:spPr>
          <p:txBody>
            <a:bodyPr wrap="square">
              <a:spAutoFit/>
            </a:bodyPr>
            <a:lstStyle/>
            <a:p>
              <a:pPr algn="r"/>
              <a:r>
                <a:rPr lang="es-ES" b="1" dirty="0">
                  <a:solidFill>
                    <a:srgbClr val="1B9995"/>
                  </a:solidFill>
                  <a:latin typeface="Helvetica" charset="0"/>
                  <a:ea typeface="Helvetica" charset="0"/>
                  <a:cs typeface="Helvetica" charset="0"/>
                </a:rPr>
                <a:t>CONCLUSIONES Y</a:t>
              </a:r>
            </a:p>
            <a:p>
              <a:pPr algn="r"/>
              <a:r>
                <a:rPr lang="es-ES" b="1" dirty="0">
                  <a:solidFill>
                    <a:srgbClr val="1B9995"/>
                  </a:solidFill>
                  <a:latin typeface="Helvetica" charset="0"/>
                  <a:ea typeface="Helvetica" charset="0"/>
                  <a:cs typeface="Helvetica" charset="0"/>
                </a:rPr>
                <a:t>RECOMENDACIONES</a:t>
              </a:r>
            </a:p>
          </p:txBody>
        </p:sp>
        <p:sp>
          <p:nvSpPr>
            <p:cNvPr id="32" name="Rectángulo 31"/>
            <p:cNvSpPr/>
            <p:nvPr/>
          </p:nvSpPr>
          <p:spPr>
            <a:xfrm>
              <a:off x="3331651" y="5384035"/>
              <a:ext cx="8607063" cy="338554"/>
            </a:xfrm>
            <a:prstGeom prst="rect">
              <a:avLst/>
            </a:prstGeom>
          </p:spPr>
          <p:txBody>
            <a:bodyPr wrap="square">
              <a:spAutoFit/>
            </a:bodyPr>
            <a:lstStyle/>
            <a:p>
              <a:pPr lvl="0"/>
              <a:endParaRPr lang="es-ES" sz="1600" dirty="0">
                <a:solidFill>
                  <a:schemeClr val="tx1">
                    <a:lumMod val="65000"/>
                    <a:lumOff val="35000"/>
                  </a:schemeClr>
                </a:solidFill>
                <a:latin typeface="Helvetica" charset="0"/>
                <a:ea typeface="Helvetica" charset="0"/>
                <a:cs typeface="Helvetica" charset="0"/>
              </a:endParaRPr>
            </a:p>
          </p:txBody>
        </p:sp>
      </p:grpSp>
      <p:sp>
        <p:nvSpPr>
          <p:cNvPr id="19" name="Rectángulo 18">
            <a:extLst>
              <a:ext uri="{FF2B5EF4-FFF2-40B4-BE49-F238E27FC236}">
                <a16:creationId xmlns:a16="http://schemas.microsoft.com/office/drawing/2014/main" id="{ACF89F85-8659-4965-8217-5CD4C6B73CDE}"/>
              </a:ext>
            </a:extLst>
          </p:cNvPr>
          <p:cNvSpPr/>
          <p:nvPr/>
        </p:nvSpPr>
        <p:spPr>
          <a:xfrm>
            <a:off x="2909638" y="5280084"/>
            <a:ext cx="8607062" cy="1200329"/>
          </a:xfrm>
          <a:prstGeom prst="rect">
            <a:avLst/>
          </a:prstGeom>
        </p:spPr>
        <p:txBody>
          <a:bodyPr wrap="square">
            <a:spAutoFit/>
          </a:bodyPr>
          <a:lstStyle/>
          <a:p>
            <a:r>
              <a:rPr lang="es-UY" i="1" dirty="0">
                <a:solidFill>
                  <a:srgbClr val="F2833E"/>
                </a:solidFill>
                <a:latin typeface="Helvetica" panose="020B0604020202020204" pitchFamily="34" charset="0"/>
                <a:cs typeface="Helvetica" panose="020B0604020202020204" pitchFamily="34" charset="0"/>
              </a:rPr>
              <a:t>EVIDENCIA MODERADA </a:t>
            </a:r>
            <a:r>
              <a:rPr lang="es-UY" i="1" dirty="0">
                <a:latin typeface="Helvetica" panose="020B0604020202020204" pitchFamily="34" charset="0"/>
                <a:cs typeface="Helvetica" panose="020B0604020202020204" pitchFamily="34" charset="0"/>
              </a:rPr>
              <a:t>de que la detección de individuos con EPOC asintomáticos tiene relevancia clínica en términos de evitar mayor riesgo en exacerbaciones, neumonía y uso de recursos de salud.</a:t>
            </a:r>
          </a:p>
          <a:p>
            <a:r>
              <a:rPr lang="es-UY" i="1" dirty="0">
                <a:solidFill>
                  <a:srgbClr val="F2833E"/>
                </a:solidFill>
                <a:latin typeface="Helvetica" panose="020B0604020202020204" pitchFamily="34" charset="0"/>
                <a:cs typeface="Helvetica" panose="020B0604020202020204" pitchFamily="34" charset="0"/>
              </a:rPr>
              <a:t>RECOMENDACIÓN DEBIL </a:t>
            </a:r>
            <a:r>
              <a:rPr lang="es-UY" i="1" dirty="0">
                <a:latin typeface="Helvetica" panose="020B0604020202020204" pitchFamily="34" charset="0"/>
                <a:cs typeface="Helvetica" panose="020B0604020202020204" pitchFamily="34" charset="0"/>
              </a:rPr>
              <a:t>para realizar tamizaje en esta población.</a:t>
            </a:r>
          </a:p>
        </p:txBody>
      </p:sp>
    </p:spTree>
    <p:extLst>
      <p:ext uri="{BB962C8B-B14F-4D97-AF65-F5344CB8AC3E}">
        <p14:creationId xmlns:p14="http://schemas.microsoft.com/office/powerpoint/2010/main" val="33331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wipe(left)">
                                      <p:cBhvr>
                                        <p:cTn id="15" dur="500"/>
                                        <p:tgtEl>
                                          <p:spTgt spid="19">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wipe(left)">
                                      <p:cBhvr>
                                        <p:cTn id="18"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3</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6558270" cy="646331"/>
          </a:xfrm>
          <a:prstGeom prst="rect">
            <a:avLst/>
          </a:prstGeom>
        </p:spPr>
        <p:txBody>
          <a:bodyPr wrap="none">
            <a:spAutoFit/>
          </a:bodyPr>
          <a:lstStyle/>
          <a:p>
            <a:r>
              <a:rPr lang="es-UY" dirty="0">
                <a:solidFill>
                  <a:srgbClr val="8CBFB5"/>
                </a:solidFill>
                <a:latin typeface="Helvetica" charset="0"/>
                <a:ea typeface="Helvetica" charset="0"/>
                <a:cs typeface="Helvetica" charset="0"/>
              </a:rPr>
              <a:t>CURSO CLÍNICO, DIAGNÓSTICO, BÚSQUEDA DE CASOS, </a:t>
            </a:r>
          </a:p>
          <a:p>
            <a:r>
              <a:rPr lang="es-UY" dirty="0">
                <a:solidFill>
                  <a:srgbClr val="8CBFB5"/>
                </a:solidFill>
                <a:latin typeface="Helvetica" charset="0"/>
                <a:ea typeface="Helvetica" charset="0"/>
                <a:cs typeface="Helvetica" charset="0"/>
              </a:rPr>
              <a:t>ESTRATIFICACIÓN DE LA GRAVEDAD Y PRONÓSTICO</a:t>
            </a:r>
            <a:endParaRPr lang="es-ES" dirty="0">
              <a:solidFill>
                <a:srgbClr val="8CBFB5"/>
              </a:solidFill>
              <a:latin typeface="Helvetica" charset="0"/>
              <a:ea typeface="Helvetica" charset="0"/>
              <a:cs typeface="Helvetica" charset="0"/>
            </a:endParaRPr>
          </a:p>
        </p:txBody>
      </p:sp>
      <p:sp>
        <p:nvSpPr>
          <p:cNvPr id="16" name="Rectángulo 15"/>
          <p:cNvSpPr/>
          <p:nvPr/>
        </p:nvSpPr>
        <p:spPr>
          <a:xfrm>
            <a:off x="288265" y="1046469"/>
            <a:ext cx="9732557"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Evaluación Complementaria</a:t>
            </a:r>
          </a:p>
        </p:txBody>
      </p:sp>
      <p:sp>
        <p:nvSpPr>
          <p:cNvPr id="23" name="Elipse 22"/>
          <p:cNvSpPr/>
          <p:nvPr/>
        </p:nvSpPr>
        <p:spPr>
          <a:xfrm>
            <a:off x="735315" y="1977493"/>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ectángulo 23"/>
          <p:cNvSpPr/>
          <p:nvPr/>
        </p:nvSpPr>
        <p:spPr>
          <a:xfrm>
            <a:off x="1311738" y="1851171"/>
            <a:ext cx="3469710" cy="646331"/>
          </a:xfrm>
          <a:prstGeom prst="rect">
            <a:avLst/>
          </a:prstGeom>
        </p:spPr>
        <p:txBody>
          <a:bodyPr wrap="square">
            <a:spAutoFit/>
          </a:bodyPr>
          <a:lstStyle/>
          <a:p>
            <a:r>
              <a:rPr lang="es-ES" b="1" dirty="0" err="1">
                <a:solidFill>
                  <a:srgbClr val="1B9995"/>
                </a:solidFill>
                <a:latin typeface="Helvetica" charset="0"/>
                <a:ea typeface="Helvetica" charset="0"/>
                <a:cs typeface="Helvetica" charset="0"/>
              </a:rPr>
              <a:t>Indice</a:t>
            </a:r>
            <a:r>
              <a:rPr lang="es-ES" b="1" dirty="0">
                <a:solidFill>
                  <a:srgbClr val="1B9995"/>
                </a:solidFill>
                <a:latin typeface="Helvetica" charset="0"/>
                <a:ea typeface="Helvetica" charset="0"/>
                <a:cs typeface="Helvetica" charset="0"/>
              </a:rPr>
              <a:t> de Masa Corporal </a:t>
            </a:r>
          </a:p>
          <a:p>
            <a:r>
              <a:rPr lang="es-ES" b="1" dirty="0">
                <a:solidFill>
                  <a:srgbClr val="1B9995"/>
                </a:solidFill>
                <a:latin typeface="Helvetica" charset="0"/>
                <a:ea typeface="Helvetica" charset="0"/>
                <a:cs typeface="Helvetica" charset="0"/>
              </a:rPr>
              <a:t>(IMC=peso [kg]/talla [m]</a:t>
            </a:r>
            <a:r>
              <a:rPr lang="es-ES" b="1" baseline="30000" dirty="0">
                <a:solidFill>
                  <a:srgbClr val="1B9995"/>
                </a:solidFill>
                <a:latin typeface="Helvetica" charset="0"/>
                <a:ea typeface="Helvetica" charset="0"/>
                <a:cs typeface="Helvetica" charset="0"/>
              </a:rPr>
              <a:t>2</a:t>
            </a:r>
            <a:r>
              <a:rPr lang="es-ES" b="1" dirty="0">
                <a:solidFill>
                  <a:srgbClr val="1B9995"/>
                </a:solidFill>
                <a:latin typeface="Helvetica" charset="0"/>
                <a:ea typeface="Helvetica" charset="0"/>
                <a:cs typeface="Helvetica" charset="0"/>
              </a:rPr>
              <a:t>)</a:t>
            </a:r>
          </a:p>
        </p:txBody>
      </p:sp>
      <p:sp>
        <p:nvSpPr>
          <p:cNvPr id="20" name="Elipse 19"/>
          <p:cNvSpPr/>
          <p:nvPr/>
        </p:nvSpPr>
        <p:spPr>
          <a:xfrm>
            <a:off x="735315" y="2764071"/>
            <a:ext cx="374456" cy="374456"/>
          </a:xfrm>
          <a:prstGeom prst="ellipse">
            <a:avLst/>
          </a:prstGeom>
          <a:noFill/>
          <a:ln w="60325">
            <a:gradFill flip="none" rotWithShape="1">
              <a:gsLst>
                <a:gs pos="0">
                  <a:srgbClr val="97CCC2"/>
                </a:gs>
                <a:gs pos="100000">
                  <a:srgbClr val="005B6D"/>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ángulo 20"/>
          <p:cNvSpPr/>
          <p:nvPr/>
        </p:nvSpPr>
        <p:spPr>
          <a:xfrm>
            <a:off x="1311737" y="2637749"/>
            <a:ext cx="4383055" cy="646331"/>
          </a:xfrm>
          <a:prstGeom prst="rect">
            <a:avLst/>
          </a:prstGeom>
        </p:spPr>
        <p:txBody>
          <a:bodyPr wrap="square">
            <a:spAutoFit/>
          </a:bodyPr>
          <a:lstStyle/>
          <a:p>
            <a:r>
              <a:rPr lang="es-ES" b="1" dirty="0">
                <a:solidFill>
                  <a:srgbClr val="005B6D"/>
                </a:solidFill>
                <a:latin typeface="Helvetica" charset="0"/>
                <a:ea typeface="Helvetica" charset="0"/>
                <a:cs typeface="Helvetica" charset="0"/>
              </a:rPr>
              <a:t>Frecuencia y gravedad de las exacerbaciones y hospitalizaciones</a:t>
            </a:r>
          </a:p>
        </p:txBody>
      </p:sp>
      <p:sp>
        <p:nvSpPr>
          <p:cNvPr id="22" name="Elipse 21"/>
          <p:cNvSpPr/>
          <p:nvPr/>
        </p:nvSpPr>
        <p:spPr>
          <a:xfrm>
            <a:off x="735315" y="3465137"/>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Rectángulo 29"/>
          <p:cNvSpPr/>
          <p:nvPr/>
        </p:nvSpPr>
        <p:spPr>
          <a:xfrm>
            <a:off x="1311737" y="3338815"/>
            <a:ext cx="4884750" cy="646331"/>
          </a:xfrm>
          <a:prstGeom prst="rect">
            <a:avLst/>
          </a:prstGeom>
        </p:spPr>
        <p:txBody>
          <a:bodyPr wrap="square">
            <a:spAutoFit/>
          </a:bodyPr>
          <a:lstStyle/>
          <a:p>
            <a:r>
              <a:rPr lang="es-ES" b="1" dirty="0">
                <a:solidFill>
                  <a:srgbClr val="1B9995"/>
                </a:solidFill>
                <a:latin typeface="Helvetica" charset="0"/>
                <a:ea typeface="Helvetica" charset="0"/>
                <a:cs typeface="Helvetica" charset="0"/>
              </a:rPr>
              <a:t>Identificación de comorbilidades y su impacto clínico y pronóstico (</a:t>
            </a:r>
            <a:r>
              <a:rPr lang="es-ES" b="1" dirty="0" err="1">
                <a:solidFill>
                  <a:srgbClr val="1B9995"/>
                </a:solidFill>
                <a:latin typeface="Helvetica" charset="0"/>
                <a:ea typeface="Helvetica" charset="0"/>
                <a:cs typeface="Helvetica" charset="0"/>
              </a:rPr>
              <a:t>Indice</a:t>
            </a:r>
            <a:r>
              <a:rPr lang="es-ES" b="1" dirty="0">
                <a:solidFill>
                  <a:srgbClr val="1B9995"/>
                </a:solidFill>
                <a:latin typeface="Helvetica" charset="0"/>
                <a:ea typeface="Helvetica" charset="0"/>
                <a:cs typeface="Helvetica" charset="0"/>
              </a:rPr>
              <a:t> COTE)</a:t>
            </a:r>
          </a:p>
        </p:txBody>
      </p:sp>
      <p:sp>
        <p:nvSpPr>
          <p:cNvPr id="34" name="Elipse 33"/>
          <p:cNvSpPr/>
          <p:nvPr/>
        </p:nvSpPr>
        <p:spPr>
          <a:xfrm>
            <a:off x="735315" y="4025524"/>
            <a:ext cx="374456" cy="374456"/>
          </a:xfrm>
          <a:prstGeom prst="ellipse">
            <a:avLst/>
          </a:prstGeom>
          <a:noFill/>
          <a:ln w="60325">
            <a:gradFill flip="none" rotWithShape="1">
              <a:gsLst>
                <a:gs pos="0">
                  <a:srgbClr val="97CCC2"/>
                </a:gs>
                <a:gs pos="100000">
                  <a:srgbClr val="005B6D"/>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Rectángulo 34"/>
          <p:cNvSpPr/>
          <p:nvPr/>
        </p:nvSpPr>
        <p:spPr>
          <a:xfrm>
            <a:off x="1311737" y="4025524"/>
            <a:ext cx="2977405" cy="369332"/>
          </a:xfrm>
          <a:prstGeom prst="rect">
            <a:avLst/>
          </a:prstGeom>
        </p:spPr>
        <p:txBody>
          <a:bodyPr wrap="square">
            <a:spAutoFit/>
          </a:bodyPr>
          <a:lstStyle/>
          <a:p>
            <a:r>
              <a:rPr lang="es-ES" b="1" dirty="0">
                <a:solidFill>
                  <a:srgbClr val="005B6D"/>
                </a:solidFill>
                <a:latin typeface="Helvetica" charset="0"/>
                <a:ea typeface="Helvetica" charset="0"/>
                <a:cs typeface="Helvetica" charset="0"/>
              </a:rPr>
              <a:t>Gravedad de la disnea</a:t>
            </a:r>
          </a:p>
        </p:txBody>
      </p:sp>
      <p:sp>
        <p:nvSpPr>
          <p:cNvPr id="36" name="Elipse 35"/>
          <p:cNvSpPr/>
          <p:nvPr/>
        </p:nvSpPr>
        <p:spPr>
          <a:xfrm>
            <a:off x="735315" y="4534022"/>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Rectángulo 36"/>
          <p:cNvSpPr/>
          <p:nvPr/>
        </p:nvSpPr>
        <p:spPr>
          <a:xfrm>
            <a:off x="1311737" y="4534022"/>
            <a:ext cx="4249819" cy="369332"/>
          </a:xfrm>
          <a:prstGeom prst="rect">
            <a:avLst/>
          </a:prstGeom>
        </p:spPr>
        <p:txBody>
          <a:bodyPr wrap="square">
            <a:spAutoFit/>
          </a:bodyPr>
          <a:lstStyle/>
          <a:p>
            <a:r>
              <a:rPr lang="es-ES" b="1" dirty="0">
                <a:solidFill>
                  <a:srgbClr val="1B9995"/>
                </a:solidFill>
                <a:latin typeface="Helvetica" charset="0"/>
                <a:ea typeface="Helvetica" charset="0"/>
                <a:cs typeface="Helvetica" charset="0"/>
              </a:rPr>
              <a:t>Oximetría de pulso (SpO</a:t>
            </a:r>
            <a:r>
              <a:rPr lang="es-ES" b="1" baseline="-25000" dirty="0">
                <a:solidFill>
                  <a:srgbClr val="1B9995"/>
                </a:solidFill>
                <a:latin typeface="Helvetica" charset="0"/>
                <a:ea typeface="Helvetica" charset="0"/>
                <a:cs typeface="Helvetica" charset="0"/>
              </a:rPr>
              <a:t>2</a:t>
            </a:r>
            <a:r>
              <a:rPr lang="es-ES" b="1" dirty="0">
                <a:solidFill>
                  <a:srgbClr val="1B9995"/>
                </a:solidFill>
                <a:latin typeface="Helvetica" charset="0"/>
                <a:ea typeface="Helvetica" charset="0"/>
                <a:cs typeface="Helvetica" charset="0"/>
              </a:rPr>
              <a:t>) en reposo</a:t>
            </a:r>
          </a:p>
        </p:txBody>
      </p:sp>
      <p:sp>
        <p:nvSpPr>
          <p:cNvPr id="39" name="Elipse 38"/>
          <p:cNvSpPr/>
          <p:nvPr/>
        </p:nvSpPr>
        <p:spPr>
          <a:xfrm>
            <a:off x="735315" y="5042520"/>
            <a:ext cx="374456" cy="374456"/>
          </a:xfrm>
          <a:prstGeom prst="ellipse">
            <a:avLst/>
          </a:prstGeom>
          <a:noFill/>
          <a:ln w="60325">
            <a:gradFill flip="none" rotWithShape="1">
              <a:gsLst>
                <a:gs pos="0">
                  <a:srgbClr val="97CCC2"/>
                </a:gs>
                <a:gs pos="100000">
                  <a:srgbClr val="005B6D"/>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 name="Rectángulo 39"/>
          <p:cNvSpPr/>
          <p:nvPr/>
        </p:nvSpPr>
        <p:spPr>
          <a:xfrm>
            <a:off x="1311737" y="5042520"/>
            <a:ext cx="2623676" cy="369332"/>
          </a:xfrm>
          <a:prstGeom prst="rect">
            <a:avLst/>
          </a:prstGeom>
        </p:spPr>
        <p:txBody>
          <a:bodyPr wrap="square">
            <a:spAutoFit/>
          </a:bodyPr>
          <a:lstStyle/>
          <a:p>
            <a:r>
              <a:rPr lang="es-ES" b="1" dirty="0">
                <a:solidFill>
                  <a:srgbClr val="005B6D"/>
                </a:solidFill>
                <a:latin typeface="Helvetica" charset="0"/>
                <a:ea typeface="Helvetica" charset="0"/>
                <a:cs typeface="Helvetica" charset="0"/>
              </a:rPr>
              <a:t>Radiografía del tórax</a:t>
            </a:r>
          </a:p>
        </p:txBody>
      </p:sp>
      <p:sp>
        <p:nvSpPr>
          <p:cNvPr id="41" name="Elipse 40"/>
          <p:cNvSpPr/>
          <p:nvPr/>
        </p:nvSpPr>
        <p:spPr>
          <a:xfrm>
            <a:off x="735315" y="5551018"/>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Rectángulo 41"/>
          <p:cNvSpPr/>
          <p:nvPr/>
        </p:nvSpPr>
        <p:spPr>
          <a:xfrm>
            <a:off x="1311737" y="5551018"/>
            <a:ext cx="3297841" cy="369332"/>
          </a:xfrm>
          <a:prstGeom prst="rect">
            <a:avLst/>
          </a:prstGeom>
        </p:spPr>
        <p:txBody>
          <a:bodyPr wrap="square">
            <a:spAutoFit/>
          </a:bodyPr>
          <a:lstStyle/>
          <a:p>
            <a:r>
              <a:rPr lang="es-ES" b="1" dirty="0">
                <a:solidFill>
                  <a:srgbClr val="1B9995"/>
                </a:solidFill>
                <a:latin typeface="Helvetica" charset="0"/>
                <a:ea typeface="Helvetica" charset="0"/>
                <a:cs typeface="Helvetica" charset="0"/>
              </a:rPr>
              <a:t>Hemoglobina y hematocrito</a:t>
            </a:r>
          </a:p>
        </p:txBody>
      </p:sp>
      <p:sp>
        <p:nvSpPr>
          <p:cNvPr id="43" name="Elipse 42"/>
          <p:cNvSpPr/>
          <p:nvPr/>
        </p:nvSpPr>
        <p:spPr>
          <a:xfrm>
            <a:off x="735315" y="6045134"/>
            <a:ext cx="374456" cy="374456"/>
          </a:xfrm>
          <a:prstGeom prst="ellipse">
            <a:avLst/>
          </a:prstGeom>
          <a:noFill/>
          <a:ln w="60325">
            <a:gradFill flip="none" rotWithShape="1">
              <a:gsLst>
                <a:gs pos="0">
                  <a:srgbClr val="97CCC2"/>
                </a:gs>
                <a:gs pos="100000">
                  <a:srgbClr val="005B6D"/>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Rectángulo 43"/>
          <p:cNvSpPr/>
          <p:nvPr/>
        </p:nvSpPr>
        <p:spPr>
          <a:xfrm>
            <a:off x="1311737" y="6045134"/>
            <a:ext cx="2623676" cy="369332"/>
          </a:xfrm>
          <a:prstGeom prst="rect">
            <a:avLst/>
          </a:prstGeom>
        </p:spPr>
        <p:txBody>
          <a:bodyPr wrap="square">
            <a:spAutoFit/>
          </a:bodyPr>
          <a:lstStyle/>
          <a:p>
            <a:r>
              <a:rPr lang="es-ES" b="1" dirty="0">
                <a:solidFill>
                  <a:srgbClr val="005B6D"/>
                </a:solidFill>
                <a:latin typeface="Helvetica" charset="0"/>
                <a:ea typeface="Helvetica" charset="0"/>
                <a:cs typeface="Helvetica" charset="0"/>
              </a:rPr>
              <a:t>Gasometría arterial</a:t>
            </a:r>
          </a:p>
        </p:txBody>
      </p:sp>
      <p:cxnSp>
        <p:nvCxnSpPr>
          <p:cNvPr id="3" name="Conector recto de flecha 2"/>
          <p:cNvCxnSpPr/>
          <p:nvPr/>
        </p:nvCxnSpPr>
        <p:spPr>
          <a:xfrm>
            <a:off x="6177045" y="3839593"/>
            <a:ext cx="764088" cy="0"/>
          </a:xfrm>
          <a:prstGeom prst="straightConnector1">
            <a:avLst/>
          </a:prstGeom>
          <a:ln w="22225">
            <a:solidFill>
              <a:srgbClr val="1B9995"/>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5" name="Tabla 44"/>
          <p:cNvGraphicFramePr>
            <a:graphicFrameLocks noGrp="1"/>
          </p:cNvGraphicFramePr>
          <p:nvPr>
            <p:extLst>
              <p:ext uri="{D42A27DB-BD31-4B8C-83A1-F6EECF244321}">
                <p14:modId xmlns:p14="http://schemas.microsoft.com/office/powerpoint/2010/main" val="902802112"/>
              </p:ext>
            </p:extLst>
          </p:nvPr>
        </p:nvGraphicFramePr>
        <p:xfrm>
          <a:off x="7114784" y="2069517"/>
          <a:ext cx="4433813" cy="3375606"/>
        </p:xfrm>
        <a:graphic>
          <a:graphicData uri="http://schemas.openxmlformats.org/drawingml/2006/table">
            <a:tbl>
              <a:tblPr firstRow="1" bandRow="1">
                <a:tableStyleId>{5C22544A-7EE6-4342-B048-85BDC9FD1C3A}</a:tableStyleId>
              </a:tblPr>
              <a:tblGrid>
                <a:gridCol w="3621966">
                  <a:extLst>
                    <a:ext uri="{9D8B030D-6E8A-4147-A177-3AD203B41FA5}">
                      <a16:colId xmlns:a16="http://schemas.microsoft.com/office/drawing/2014/main" val="20000"/>
                    </a:ext>
                  </a:extLst>
                </a:gridCol>
                <a:gridCol w="811847">
                  <a:extLst>
                    <a:ext uri="{9D8B030D-6E8A-4147-A177-3AD203B41FA5}">
                      <a16:colId xmlns:a16="http://schemas.microsoft.com/office/drawing/2014/main" val="20001"/>
                    </a:ext>
                  </a:extLst>
                </a:gridCol>
              </a:tblGrid>
              <a:tr h="551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a:solidFill>
                            <a:schemeClr val="bg1"/>
                          </a:solidFill>
                          <a:latin typeface="Helvetica" charset="0"/>
                          <a:ea typeface="Helvetica" charset="0"/>
                          <a:cs typeface="Helvetica" charset="0"/>
                        </a:rPr>
                        <a:t>Comorbilidades</a:t>
                      </a: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a:solidFill>
                            <a:schemeClr val="bg1"/>
                          </a:solidFill>
                          <a:latin typeface="Helvetica" charset="0"/>
                          <a:ea typeface="Helvetica" charset="0"/>
                          <a:cs typeface="Helvetica" charset="0"/>
                        </a:rPr>
                        <a:t>Puntos</a:t>
                      </a:r>
                    </a:p>
                  </a:txBody>
                  <a:tcPr anchor="ctr">
                    <a:solidFill>
                      <a:srgbClr val="1B9995"/>
                    </a:solidFill>
                  </a:tcPr>
                </a:tc>
                <a:extLst>
                  <a:ext uri="{0D108BD9-81ED-4DB2-BD59-A6C34878D82A}">
                    <a16:rowId xmlns:a16="http://schemas.microsoft.com/office/drawing/2014/main" val="10000"/>
                  </a:ext>
                </a:extLst>
              </a:tr>
              <a:tr h="266081">
                <a:tc>
                  <a:txBody>
                    <a:bodyPr/>
                    <a:lstStyle/>
                    <a:p>
                      <a:pPr>
                        <a:lnSpc>
                          <a:spcPct val="150000"/>
                        </a:lnSpc>
                        <a:spcAft>
                          <a:spcPts val="0"/>
                        </a:spcAft>
                      </a:pPr>
                      <a:r>
                        <a:rPr lang="es-UY" sz="1200" dirty="0">
                          <a:solidFill>
                            <a:schemeClr val="tx1">
                              <a:lumMod val="75000"/>
                              <a:lumOff val="25000"/>
                            </a:schemeClr>
                          </a:solidFill>
                          <a:effectLst/>
                          <a:latin typeface="Helvetica" charset="0"/>
                          <a:ea typeface="Helvetica" charset="0"/>
                          <a:cs typeface="Helvetica" charset="0"/>
                        </a:rPr>
                        <a:t>Cáncer de pulmón, esófago, páncreas y mama*</a:t>
                      </a:r>
                      <a:endParaRPr lang="es-ES_tradnl" sz="12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B9B98D">
                        <a:alpha val="53000"/>
                      </a:srgbClr>
                    </a:solidFill>
                  </a:tcPr>
                </a:tc>
                <a:tc>
                  <a:txBody>
                    <a:bodyPr/>
                    <a:lstStyle/>
                    <a:p>
                      <a:pPr algn="ctr">
                        <a:lnSpc>
                          <a:spcPct val="150000"/>
                        </a:lnSpc>
                        <a:spcAft>
                          <a:spcPts val="0"/>
                        </a:spcAft>
                      </a:pPr>
                      <a:r>
                        <a:rPr lang="es-UY" sz="1100" dirty="0">
                          <a:solidFill>
                            <a:schemeClr val="tx1">
                              <a:lumMod val="75000"/>
                              <a:lumOff val="25000"/>
                            </a:schemeClr>
                          </a:solidFill>
                          <a:effectLst/>
                          <a:latin typeface="Arial" charset="0"/>
                          <a:ea typeface="Calibri" charset="0"/>
                          <a:cs typeface="Times New Roman" charset="0"/>
                        </a:rPr>
                        <a:t>6</a:t>
                      </a:r>
                      <a:endParaRPr lang="es-ES_tradnl" sz="1100" dirty="0">
                        <a:solidFill>
                          <a:schemeClr val="tx1">
                            <a:lumMod val="75000"/>
                            <a:lumOff val="25000"/>
                          </a:schemeClr>
                        </a:solidFill>
                        <a:effectLst/>
                        <a:latin typeface="Calibri" charset="0"/>
                        <a:ea typeface="Calibri" charset="0"/>
                        <a:cs typeface="Times New Roman" charset="0"/>
                      </a:endParaRPr>
                    </a:p>
                  </a:txBody>
                  <a:tcPr marL="68580" marR="68580" marT="0" marB="0" anchor="ctr">
                    <a:solidFill>
                      <a:srgbClr val="B9B98D">
                        <a:alpha val="53000"/>
                      </a:srgbClr>
                    </a:solidFill>
                  </a:tcPr>
                </a:tc>
                <a:extLst>
                  <a:ext uri="{0D108BD9-81ED-4DB2-BD59-A6C34878D82A}">
                    <a16:rowId xmlns:a16="http://schemas.microsoft.com/office/drawing/2014/main" val="10001"/>
                  </a:ext>
                </a:extLst>
              </a:tr>
              <a:tr h="306164">
                <a:tc>
                  <a:txBody>
                    <a:bodyPr/>
                    <a:lstStyle/>
                    <a:p>
                      <a:pPr>
                        <a:lnSpc>
                          <a:spcPct val="150000"/>
                        </a:lnSpc>
                        <a:spcAft>
                          <a:spcPts val="0"/>
                        </a:spcAft>
                      </a:pPr>
                      <a:r>
                        <a:rPr lang="es-UY" sz="1200" dirty="0">
                          <a:solidFill>
                            <a:schemeClr val="tx1">
                              <a:lumMod val="75000"/>
                              <a:lumOff val="25000"/>
                            </a:schemeClr>
                          </a:solidFill>
                          <a:effectLst/>
                          <a:latin typeface="Helvetica" charset="0"/>
                          <a:ea typeface="Helvetica" charset="0"/>
                          <a:cs typeface="Helvetica" charset="0"/>
                        </a:rPr>
                        <a:t>Ansiedad*</a:t>
                      </a:r>
                      <a:endParaRPr lang="es-ES_tradnl" sz="12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F2833E">
                        <a:alpha val="50000"/>
                      </a:srgbClr>
                    </a:solidFill>
                  </a:tcPr>
                </a:tc>
                <a:tc>
                  <a:txBody>
                    <a:bodyPr/>
                    <a:lstStyle/>
                    <a:p>
                      <a:pPr algn="ctr">
                        <a:lnSpc>
                          <a:spcPct val="150000"/>
                        </a:lnSpc>
                        <a:spcAft>
                          <a:spcPts val="0"/>
                        </a:spcAft>
                      </a:pPr>
                      <a:r>
                        <a:rPr lang="es-UY" sz="1100">
                          <a:solidFill>
                            <a:schemeClr val="tx1">
                              <a:lumMod val="75000"/>
                              <a:lumOff val="25000"/>
                            </a:schemeClr>
                          </a:solidFill>
                          <a:effectLst/>
                          <a:latin typeface="Arial" charset="0"/>
                          <a:ea typeface="Calibri" charset="0"/>
                          <a:cs typeface="Times New Roman" charset="0"/>
                        </a:rPr>
                        <a:t>6</a:t>
                      </a:r>
                      <a:endParaRPr lang="es-ES_tradnl" sz="1100">
                        <a:solidFill>
                          <a:schemeClr val="tx1">
                            <a:lumMod val="75000"/>
                            <a:lumOff val="25000"/>
                          </a:schemeClr>
                        </a:solidFill>
                        <a:effectLst/>
                        <a:latin typeface="Calibri" charset="0"/>
                        <a:ea typeface="Calibri" charset="0"/>
                        <a:cs typeface="Times New Roman" charset="0"/>
                      </a:endParaRPr>
                    </a:p>
                  </a:txBody>
                  <a:tcPr marL="68580" marR="68580" marT="0" marB="0" anchor="ctr">
                    <a:solidFill>
                      <a:srgbClr val="F2833E">
                        <a:alpha val="50000"/>
                      </a:srgbClr>
                    </a:solidFill>
                  </a:tcPr>
                </a:tc>
                <a:extLst>
                  <a:ext uri="{0D108BD9-81ED-4DB2-BD59-A6C34878D82A}">
                    <a16:rowId xmlns:a16="http://schemas.microsoft.com/office/drawing/2014/main" val="10002"/>
                  </a:ext>
                </a:extLst>
              </a:tr>
              <a:tr h="261297">
                <a:tc>
                  <a:txBody>
                    <a:bodyPr/>
                    <a:lstStyle/>
                    <a:p>
                      <a:pPr>
                        <a:lnSpc>
                          <a:spcPct val="150000"/>
                        </a:lnSpc>
                        <a:spcAft>
                          <a:spcPts val="0"/>
                        </a:spcAft>
                      </a:pPr>
                      <a:r>
                        <a:rPr lang="es-UY" sz="1200" dirty="0">
                          <a:solidFill>
                            <a:schemeClr val="tx1">
                              <a:lumMod val="75000"/>
                              <a:lumOff val="25000"/>
                            </a:schemeClr>
                          </a:solidFill>
                          <a:effectLst/>
                          <a:latin typeface="Helvetica" charset="0"/>
                          <a:ea typeface="Helvetica" charset="0"/>
                          <a:cs typeface="Helvetica" charset="0"/>
                        </a:rPr>
                        <a:t>Todos los otros tipos de cáncer</a:t>
                      </a:r>
                      <a:endParaRPr lang="es-ES_tradnl" sz="12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B5B88E">
                        <a:alpha val="52000"/>
                      </a:srgbClr>
                    </a:solidFill>
                  </a:tcPr>
                </a:tc>
                <a:tc>
                  <a:txBody>
                    <a:bodyPr/>
                    <a:lstStyle/>
                    <a:p>
                      <a:pPr algn="ctr">
                        <a:lnSpc>
                          <a:spcPct val="150000"/>
                        </a:lnSpc>
                        <a:spcAft>
                          <a:spcPts val="0"/>
                        </a:spcAft>
                      </a:pPr>
                      <a:r>
                        <a:rPr lang="es-UY" sz="1100">
                          <a:solidFill>
                            <a:schemeClr val="tx1">
                              <a:lumMod val="75000"/>
                              <a:lumOff val="25000"/>
                            </a:schemeClr>
                          </a:solidFill>
                          <a:effectLst/>
                          <a:latin typeface="Arial" charset="0"/>
                          <a:ea typeface="Calibri" charset="0"/>
                          <a:cs typeface="Times New Roman" charset="0"/>
                        </a:rPr>
                        <a:t>2</a:t>
                      </a:r>
                      <a:endParaRPr lang="es-ES_tradnl" sz="1100">
                        <a:solidFill>
                          <a:schemeClr val="tx1">
                            <a:lumMod val="75000"/>
                            <a:lumOff val="25000"/>
                          </a:schemeClr>
                        </a:solidFill>
                        <a:effectLst/>
                        <a:latin typeface="Calibri" charset="0"/>
                        <a:ea typeface="Calibri" charset="0"/>
                        <a:cs typeface="Times New Roman" charset="0"/>
                      </a:endParaRPr>
                    </a:p>
                  </a:txBody>
                  <a:tcPr marL="68580" marR="68580" marT="0" marB="0" anchor="ctr">
                    <a:solidFill>
                      <a:srgbClr val="B5B88E">
                        <a:alpha val="52000"/>
                      </a:srgbClr>
                    </a:solidFill>
                  </a:tcPr>
                </a:tc>
                <a:extLst>
                  <a:ext uri="{0D108BD9-81ED-4DB2-BD59-A6C34878D82A}">
                    <a16:rowId xmlns:a16="http://schemas.microsoft.com/office/drawing/2014/main" val="10003"/>
                  </a:ext>
                </a:extLst>
              </a:tr>
              <a:tr h="284404">
                <a:tc>
                  <a:txBody>
                    <a:bodyPr/>
                    <a:lstStyle/>
                    <a:p>
                      <a:pPr>
                        <a:lnSpc>
                          <a:spcPct val="150000"/>
                        </a:lnSpc>
                        <a:spcAft>
                          <a:spcPts val="0"/>
                        </a:spcAft>
                      </a:pPr>
                      <a:r>
                        <a:rPr lang="es-UY" sz="1200" dirty="0">
                          <a:solidFill>
                            <a:schemeClr val="tx1">
                              <a:lumMod val="75000"/>
                              <a:lumOff val="25000"/>
                            </a:schemeClr>
                          </a:solidFill>
                          <a:effectLst/>
                          <a:latin typeface="Helvetica" charset="0"/>
                          <a:ea typeface="Helvetica" charset="0"/>
                          <a:cs typeface="Helvetica" charset="0"/>
                        </a:rPr>
                        <a:t>Cirrosis hepática</a:t>
                      </a:r>
                      <a:endParaRPr lang="es-ES_tradnl" sz="12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F2833E">
                        <a:alpha val="50000"/>
                      </a:srgbClr>
                    </a:solidFill>
                  </a:tcPr>
                </a:tc>
                <a:tc>
                  <a:txBody>
                    <a:bodyPr/>
                    <a:lstStyle/>
                    <a:p>
                      <a:pPr algn="ctr">
                        <a:lnSpc>
                          <a:spcPct val="150000"/>
                        </a:lnSpc>
                        <a:spcAft>
                          <a:spcPts val="0"/>
                        </a:spcAft>
                      </a:pPr>
                      <a:r>
                        <a:rPr lang="es-UY" sz="1100">
                          <a:solidFill>
                            <a:schemeClr val="tx1">
                              <a:lumMod val="75000"/>
                              <a:lumOff val="25000"/>
                            </a:schemeClr>
                          </a:solidFill>
                          <a:effectLst/>
                          <a:latin typeface="Arial" charset="0"/>
                          <a:ea typeface="Calibri" charset="0"/>
                          <a:cs typeface="Times New Roman" charset="0"/>
                        </a:rPr>
                        <a:t>2</a:t>
                      </a:r>
                      <a:endParaRPr lang="es-ES_tradnl" sz="1100">
                        <a:solidFill>
                          <a:schemeClr val="tx1">
                            <a:lumMod val="75000"/>
                            <a:lumOff val="25000"/>
                          </a:schemeClr>
                        </a:solidFill>
                        <a:effectLst/>
                        <a:latin typeface="Calibri" charset="0"/>
                        <a:ea typeface="Calibri" charset="0"/>
                        <a:cs typeface="Times New Roman" charset="0"/>
                      </a:endParaRPr>
                    </a:p>
                  </a:txBody>
                  <a:tcPr marL="68580" marR="68580" marT="0" marB="0" anchor="ctr">
                    <a:solidFill>
                      <a:srgbClr val="F2833E">
                        <a:alpha val="50000"/>
                      </a:srgbClr>
                    </a:solidFill>
                  </a:tcPr>
                </a:tc>
                <a:extLst>
                  <a:ext uri="{0D108BD9-81ED-4DB2-BD59-A6C34878D82A}">
                    <a16:rowId xmlns:a16="http://schemas.microsoft.com/office/drawing/2014/main" val="10004"/>
                  </a:ext>
                </a:extLst>
              </a:tr>
              <a:tr h="284404">
                <a:tc>
                  <a:txBody>
                    <a:bodyPr/>
                    <a:lstStyle/>
                    <a:p>
                      <a:pPr>
                        <a:lnSpc>
                          <a:spcPct val="150000"/>
                        </a:lnSpc>
                        <a:spcAft>
                          <a:spcPts val="0"/>
                        </a:spcAft>
                      </a:pPr>
                      <a:r>
                        <a:rPr lang="es-UY" sz="1200" dirty="0">
                          <a:solidFill>
                            <a:schemeClr val="tx1">
                              <a:lumMod val="75000"/>
                              <a:lumOff val="25000"/>
                            </a:schemeClr>
                          </a:solidFill>
                          <a:effectLst/>
                          <a:latin typeface="Helvetica" charset="0"/>
                          <a:ea typeface="Helvetica" charset="0"/>
                          <a:cs typeface="Helvetica" charset="0"/>
                        </a:rPr>
                        <a:t>Fibrilación auricular / aleteo</a:t>
                      </a:r>
                      <a:endParaRPr lang="es-ES_tradnl" sz="12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B9B98D">
                        <a:alpha val="50000"/>
                      </a:srgbClr>
                    </a:solidFill>
                  </a:tcPr>
                </a:tc>
                <a:tc>
                  <a:txBody>
                    <a:bodyPr/>
                    <a:lstStyle/>
                    <a:p>
                      <a:pPr algn="ctr">
                        <a:lnSpc>
                          <a:spcPct val="150000"/>
                        </a:lnSpc>
                        <a:spcAft>
                          <a:spcPts val="0"/>
                        </a:spcAft>
                      </a:pPr>
                      <a:r>
                        <a:rPr lang="es-UY" sz="1100">
                          <a:solidFill>
                            <a:schemeClr val="tx1">
                              <a:lumMod val="75000"/>
                              <a:lumOff val="25000"/>
                            </a:schemeClr>
                          </a:solidFill>
                          <a:effectLst/>
                          <a:latin typeface="Arial" charset="0"/>
                          <a:ea typeface="Calibri" charset="0"/>
                          <a:cs typeface="Times New Roman" charset="0"/>
                        </a:rPr>
                        <a:t>2</a:t>
                      </a:r>
                      <a:endParaRPr lang="es-ES_tradnl" sz="1100">
                        <a:solidFill>
                          <a:schemeClr val="tx1">
                            <a:lumMod val="75000"/>
                            <a:lumOff val="25000"/>
                          </a:schemeClr>
                        </a:solidFill>
                        <a:effectLst/>
                        <a:latin typeface="Calibri" charset="0"/>
                        <a:ea typeface="Calibri" charset="0"/>
                        <a:cs typeface="Times New Roman" charset="0"/>
                      </a:endParaRPr>
                    </a:p>
                  </a:txBody>
                  <a:tcPr marL="68580" marR="68580" marT="0" marB="0" anchor="ctr">
                    <a:solidFill>
                      <a:srgbClr val="B9B98D">
                        <a:alpha val="50000"/>
                      </a:srgbClr>
                    </a:solidFill>
                  </a:tcPr>
                </a:tc>
                <a:extLst>
                  <a:ext uri="{0D108BD9-81ED-4DB2-BD59-A6C34878D82A}">
                    <a16:rowId xmlns:a16="http://schemas.microsoft.com/office/drawing/2014/main" val="10005"/>
                  </a:ext>
                </a:extLst>
              </a:tr>
              <a:tr h="284404">
                <a:tc>
                  <a:txBody>
                    <a:bodyPr/>
                    <a:lstStyle/>
                    <a:p>
                      <a:pPr>
                        <a:lnSpc>
                          <a:spcPct val="150000"/>
                        </a:lnSpc>
                        <a:spcAft>
                          <a:spcPts val="0"/>
                        </a:spcAft>
                      </a:pPr>
                      <a:r>
                        <a:rPr lang="es-UY" sz="1200" dirty="0">
                          <a:solidFill>
                            <a:schemeClr val="tx1">
                              <a:lumMod val="75000"/>
                              <a:lumOff val="25000"/>
                            </a:schemeClr>
                          </a:solidFill>
                          <a:effectLst/>
                          <a:latin typeface="Helvetica" charset="0"/>
                          <a:ea typeface="Helvetica" charset="0"/>
                          <a:cs typeface="Helvetica" charset="0"/>
                        </a:rPr>
                        <a:t>Diabetes con neuropatía</a:t>
                      </a:r>
                      <a:endParaRPr lang="es-ES_tradnl" sz="12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F2833E">
                        <a:alpha val="50000"/>
                      </a:srgbClr>
                    </a:solidFill>
                  </a:tcPr>
                </a:tc>
                <a:tc>
                  <a:txBody>
                    <a:bodyPr/>
                    <a:lstStyle/>
                    <a:p>
                      <a:pPr algn="ctr">
                        <a:lnSpc>
                          <a:spcPct val="150000"/>
                        </a:lnSpc>
                        <a:spcAft>
                          <a:spcPts val="0"/>
                        </a:spcAft>
                      </a:pPr>
                      <a:r>
                        <a:rPr lang="es-UY" sz="1100" dirty="0">
                          <a:solidFill>
                            <a:schemeClr val="tx1">
                              <a:lumMod val="75000"/>
                              <a:lumOff val="25000"/>
                            </a:schemeClr>
                          </a:solidFill>
                          <a:effectLst/>
                          <a:latin typeface="Arial" charset="0"/>
                          <a:ea typeface="Calibri" charset="0"/>
                          <a:cs typeface="Times New Roman" charset="0"/>
                        </a:rPr>
                        <a:t>2</a:t>
                      </a:r>
                      <a:endParaRPr lang="es-ES_tradnl" sz="1100" dirty="0">
                        <a:solidFill>
                          <a:schemeClr val="tx1">
                            <a:lumMod val="75000"/>
                            <a:lumOff val="25000"/>
                          </a:schemeClr>
                        </a:solidFill>
                        <a:effectLst/>
                        <a:latin typeface="Calibri" charset="0"/>
                        <a:ea typeface="Calibri" charset="0"/>
                        <a:cs typeface="Times New Roman" charset="0"/>
                      </a:endParaRPr>
                    </a:p>
                  </a:txBody>
                  <a:tcPr marL="68580" marR="68580" marT="0" marB="0" anchor="ctr">
                    <a:solidFill>
                      <a:srgbClr val="F2833E">
                        <a:alpha val="50000"/>
                      </a:srgbClr>
                    </a:solidFill>
                  </a:tcPr>
                </a:tc>
                <a:extLst>
                  <a:ext uri="{0D108BD9-81ED-4DB2-BD59-A6C34878D82A}">
                    <a16:rowId xmlns:a16="http://schemas.microsoft.com/office/drawing/2014/main" val="10006"/>
                  </a:ext>
                </a:extLst>
              </a:tr>
              <a:tr h="284404">
                <a:tc>
                  <a:txBody>
                    <a:bodyPr/>
                    <a:lstStyle/>
                    <a:p>
                      <a:pPr>
                        <a:lnSpc>
                          <a:spcPct val="150000"/>
                        </a:lnSpc>
                        <a:spcAft>
                          <a:spcPts val="0"/>
                        </a:spcAft>
                      </a:pPr>
                      <a:r>
                        <a:rPr lang="es-UY" sz="1200" dirty="0">
                          <a:solidFill>
                            <a:schemeClr val="tx1">
                              <a:lumMod val="75000"/>
                              <a:lumOff val="25000"/>
                            </a:schemeClr>
                          </a:solidFill>
                          <a:effectLst/>
                          <a:latin typeface="Helvetica" charset="0"/>
                          <a:ea typeface="Helvetica" charset="0"/>
                          <a:cs typeface="Helvetica" charset="0"/>
                        </a:rPr>
                        <a:t>Fibrosis pulmonar</a:t>
                      </a:r>
                      <a:endParaRPr lang="es-ES_tradnl" sz="12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B5B88E">
                        <a:alpha val="50000"/>
                      </a:srgbClr>
                    </a:solidFill>
                  </a:tcPr>
                </a:tc>
                <a:tc>
                  <a:txBody>
                    <a:bodyPr/>
                    <a:lstStyle/>
                    <a:p>
                      <a:pPr algn="ctr">
                        <a:lnSpc>
                          <a:spcPct val="150000"/>
                        </a:lnSpc>
                        <a:spcAft>
                          <a:spcPts val="0"/>
                        </a:spcAft>
                      </a:pPr>
                      <a:r>
                        <a:rPr lang="es-UY" sz="1100" dirty="0">
                          <a:solidFill>
                            <a:schemeClr val="tx1">
                              <a:lumMod val="75000"/>
                              <a:lumOff val="25000"/>
                            </a:schemeClr>
                          </a:solidFill>
                          <a:effectLst/>
                          <a:latin typeface="Arial" charset="0"/>
                          <a:ea typeface="Calibri" charset="0"/>
                          <a:cs typeface="Times New Roman" charset="0"/>
                        </a:rPr>
                        <a:t>2</a:t>
                      </a:r>
                      <a:endParaRPr lang="es-ES_tradnl" sz="1100" dirty="0">
                        <a:solidFill>
                          <a:schemeClr val="tx1">
                            <a:lumMod val="75000"/>
                            <a:lumOff val="25000"/>
                          </a:schemeClr>
                        </a:solidFill>
                        <a:effectLst/>
                        <a:latin typeface="Calibri" charset="0"/>
                        <a:ea typeface="Calibri" charset="0"/>
                        <a:cs typeface="Times New Roman" charset="0"/>
                      </a:endParaRPr>
                    </a:p>
                  </a:txBody>
                  <a:tcPr marL="68580" marR="68580" marT="0" marB="0" anchor="ctr">
                    <a:solidFill>
                      <a:srgbClr val="B5B88E">
                        <a:alpha val="50000"/>
                      </a:srgbClr>
                    </a:solidFill>
                  </a:tcPr>
                </a:tc>
                <a:extLst>
                  <a:ext uri="{0D108BD9-81ED-4DB2-BD59-A6C34878D82A}">
                    <a16:rowId xmlns:a16="http://schemas.microsoft.com/office/drawing/2014/main" val="10007"/>
                  </a:ext>
                </a:extLst>
              </a:tr>
              <a:tr h="284404">
                <a:tc>
                  <a:txBody>
                    <a:bodyPr/>
                    <a:lstStyle/>
                    <a:p>
                      <a:pPr>
                        <a:lnSpc>
                          <a:spcPct val="150000"/>
                        </a:lnSpc>
                        <a:spcAft>
                          <a:spcPts val="0"/>
                        </a:spcAft>
                      </a:pPr>
                      <a:r>
                        <a:rPr lang="es-UY" sz="1200" dirty="0">
                          <a:solidFill>
                            <a:schemeClr val="tx1">
                              <a:lumMod val="75000"/>
                              <a:lumOff val="25000"/>
                            </a:schemeClr>
                          </a:solidFill>
                          <a:effectLst/>
                          <a:latin typeface="Helvetica" charset="0"/>
                          <a:ea typeface="Helvetica" charset="0"/>
                          <a:cs typeface="Helvetica" charset="0"/>
                        </a:rPr>
                        <a:t>Insuficiencia cardíaca congestiva</a:t>
                      </a:r>
                      <a:endParaRPr lang="es-ES_tradnl" sz="12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F2833E">
                        <a:alpha val="50000"/>
                      </a:srgbClr>
                    </a:solidFill>
                  </a:tcPr>
                </a:tc>
                <a:tc>
                  <a:txBody>
                    <a:bodyPr/>
                    <a:lstStyle/>
                    <a:p>
                      <a:pPr algn="ctr">
                        <a:lnSpc>
                          <a:spcPct val="150000"/>
                        </a:lnSpc>
                        <a:spcAft>
                          <a:spcPts val="0"/>
                        </a:spcAft>
                      </a:pPr>
                      <a:r>
                        <a:rPr lang="es-UY" sz="1100" dirty="0">
                          <a:solidFill>
                            <a:schemeClr val="tx1">
                              <a:lumMod val="75000"/>
                              <a:lumOff val="25000"/>
                            </a:schemeClr>
                          </a:solidFill>
                          <a:effectLst/>
                          <a:latin typeface="Arial" charset="0"/>
                          <a:ea typeface="Calibri" charset="0"/>
                          <a:cs typeface="Times New Roman" charset="0"/>
                        </a:rPr>
                        <a:t>1</a:t>
                      </a:r>
                      <a:endParaRPr lang="es-ES_tradnl" sz="1100" dirty="0">
                        <a:solidFill>
                          <a:schemeClr val="tx1">
                            <a:lumMod val="75000"/>
                            <a:lumOff val="25000"/>
                          </a:schemeClr>
                        </a:solidFill>
                        <a:effectLst/>
                        <a:latin typeface="Calibri" charset="0"/>
                        <a:ea typeface="Calibri" charset="0"/>
                        <a:cs typeface="Times New Roman" charset="0"/>
                      </a:endParaRPr>
                    </a:p>
                  </a:txBody>
                  <a:tcPr marL="68580" marR="68580" marT="0" marB="0" anchor="ctr">
                    <a:solidFill>
                      <a:srgbClr val="F2833E">
                        <a:alpha val="50000"/>
                      </a:srgbClr>
                    </a:solidFill>
                  </a:tcPr>
                </a:tc>
                <a:extLst>
                  <a:ext uri="{0D108BD9-81ED-4DB2-BD59-A6C34878D82A}">
                    <a16:rowId xmlns:a16="http://schemas.microsoft.com/office/drawing/2014/main" val="10008"/>
                  </a:ext>
                </a:extLst>
              </a:tr>
              <a:tr h="284404">
                <a:tc>
                  <a:txBody>
                    <a:bodyPr/>
                    <a:lstStyle/>
                    <a:p>
                      <a:pPr>
                        <a:lnSpc>
                          <a:spcPct val="150000"/>
                        </a:lnSpc>
                        <a:spcAft>
                          <a:spcPts val="0"/>
                        </a:spcAft>
                      </a:pPr>
                      <a:r>
                        <a:rPr lang="es-UY" sz="1200" dirty="0">
                          <a:solidFill>
                            <a:schemeClr val="tx1">
                              <a:lumMod val="75000"/>
                              <a:lumOff val="25000"/>
                            </a:schemeClr>
                          </a:solidFill>
                          <a:effectLst/>
                          <a:latin typeface="Helvetica" charset="0"/>
                          <a:ea typeface="Helvetica" charset="0"/>
                          <a:cs typeface="Helvetica" charset="0"/>
                        </a:rPr>
                        <a:t>Úlcera gástrica/duodenal</a:t>
                      </a:r>
                      <a:endParaRPr lang="es-ES_tradnl" sz="12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B9B98D">
                        <a:alpha val="50000"/>
                      </a:srgbClr>
                    </a:solidFill>
                  </a:tcPr>
                </a:tc>
                <a:tc>
                  <a:txBody>
                    <a:bodyPr/>
                    <a:lstStyle/>
                    <a:p>
                      <a:pPr algn="ctr">
                        <a:lnSpc>
                          <a:spcPct val="150000"/>
                        </a:lnSpc>
                        <a:spcAft>
                          <a:spcPts val="0"/>
                        </a:spcAft>
                      </a:pPr>
                      <a:r>
                        <a:rPr lang="es-UY" sz="1100" dirty="0">
                          <a:solidFill>
                            <a:schemeClr val="tx1">
                              <a:lumMod val="75000"/>
                              <a:lumOff val="25000"/>
                            </a:schemeClr>
                          </a:solidFill>
                          <a:effectLst/>
                          <a:latin typeface="Arial" charset="0"/>
                          <a:ea typeface="Calibri" charset="0"/>
                          <a:cs typeface="Times New Roman" charset="0"/>
                        </a:rPr>
                        <a:t>1</a:t>
                      </a:r>
                      <a:endParaRPr lang="es-ES_tradnl" sz="1100" dirty="0">
                        <a:solidFill>
                          <a:schemeClr val="tx1">
                            <a:lumMod val="75000"/>
                            <a:lumOff val="25000"/>
                          </a:schemeClr>
                        </a:solidFill>
                        <a:effectLst/>
                        <a:latin typeface="Calibri" charset="0"/>
                        <a:ea typeface="Calibri" charset="0"/>
                        <a:cs typeface="Times New Roman" charset="0"/>
                      </a:endParaRPr>
                    </a:p>
                  </a:txBody>
                  <a:tcPr marL="68580" marR="68580" marT="0" marB="0" anchor="ctr">
                    <a:solidFill>
                      <a:srgbClr val="B9B98D">
                        <a:alpha val="50000"/>
                      </a:srgbClr>
                    </a:solidFill>
                  </a:tcPr>
                </a:tc>
                <a:extLst>
                  <a:ext uri="{0D108BD9-81ED-4DB2-BD59-A6C34878D82A}">
                    <a16:rowId xmlns:a16="http://schemas.microsoft.com/office/drawing/2014/main" val="10009"/>
                  </a:ext>
                </a:extLst>
              </a:tr>
              <a:tr h="284404">
                <a:tc>
                  <a:txBody>
                    <a:bodyPr/>
                    <a:lstStyle/>
                    <a:p>
                      <a:pPr>
                        <a:lnSpc>
                          <a:spcPct val="150000"/>
                        </a:lnSpc>
                        <a:spcAft>
                          <a:spcPts val="0"/>
                        </a:spcAft>
                      </a:pPr>
                      <a:r>
                        <a:rPr lang="es-UY" sz="1200" dirty="0">
                          <a:solidFill>
                            <a:schemeClr val="tx1">
                              <a:lumMod val="75000"/>
                              <a:lumOff val="25000"/>
                            </a:schemeClr>
                          </a:solidFill>
                          <a:effectLst/>
                          <a:latin typeface="Helvetica" charset="0"/>
                          <a:ea typeface="Helvetica" charset="0"/>
                          <a:cs typeface="Helvetica" charset="0"/>
                        </a:rPr>
                        <a:t>Enfermedad coronaria</a:t>
                      </a:r>
                      <a:endParaRPr lang="es-ES_tradnl" sz="12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F2833E">
                        <a:alpha val="50000"/>
                      </a:srgbClr>
                    </a:solidFill>
                  </a:tcPr>
                </a:tc>
                <a:tc>
                  <a:txBody>
                    <a:bodyPr/>
                    <a:lstStyle/>
                    <a:p>
                      <a:pPr algn="ctr">
                        <a:lnSpc>
                          <a:spcPct val="150000"/>
                        </a:lnSpc>
                        <a:spcAft>
                          <a:spcPts val="0"/>
                        </a:spcAft>
                      </a:pPr>
                      <a:r>
                        <a:rPr lang="es-UY" sz="1100" dirty="0">
                          <a:solidFill>
                            <a:schemeClr val="tx1">
                              <a:lumMod val="75000"/>
                              <a:lumOff val="25000"/>
                            </a:schemeClr>
                          </a:solidFill>
                          <a:effectLst/>
                          <a:latin typeface="Arial" charset="0"/>
                          <a:ea typeface="Calibri" charset="0"/>
                          <a:cs typeface="Times New Roman" charset="0"/>
                        </a:rPr>
                        <a:t>1</a:t>
                      </a:r>
                      <a:endParaRPr lang="es-ES_tradnl" sz="1100" dirty="0">
                        <a:solidFill>
                          <a:schemeClr val="tx1">
                            <a:lumMod val="75000"/>
                            <a:lumOff val="25000"/>
                          </a:schemeClr>
                        </a:solidFill>
                        <a:effectLst/>
                        <a:latin typeface="Calibri" charset="0"/>
                        <a:ea typeface="Calibri" charset="0"/>
                        <a:cs typeface="Times New Roman" charset="0"/>
                      </a:endParaRPr>
                    </a:p>
                  </a:txBody>
                  <a:tcPr marL="68580" marR="68580" marT="0" marB="0" anchor="ctr">
                    <a:solidFill>
                      <a:srgbClr val="F2833E">
                        <a:alpha val="50000"/>
                      </a:srgbClr>
                    </a:solidFill>
                  </a:tcPr>
                </a:tc>
                <a:extLst>
                  <a:ext uri="{0D108BD9-81ED-4DB2-BD59-A6C34878D82A}">
                    <a16:rowId xmlns:a16="http://schemas.microsoft.com/office/drawing/2014/main" val="10010"/>
                  </a:ext>
                </a:extLst>
              </a:tr>
            </a:tbl>
          </a:graphicData>
        </a:graphic>
      </p:graphicFrame>
      <p:sp>
        <p:nvSpPr>
          <p:cNvPr id="46" name="Rectángulo 45"/>
          <p:cNvSpPr/>
          <p:nvPr/>
        </p:nvSpPr>
        <p:spPr>
          <a:xfrm rot="16200000">
            <a:off x="6266477" y="2440469"/>
            <a:ext cx="1419615" cy="276999"/>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TABLA 4</a:t>
            </a:r>
            <a:endParaRPr lang="es-ES" sz="1200" baseline="-25000" dirty="0">
              <a:solidFill>
                <a:srgbClr val="1B9995"/>
              </a:solidFill>
              <a:latin typeface="Helvetica" charset="0"/>
              <a:ea typeface="Helvetica" charset="0"/>
              <a:cs typeface="Helvetica" charset="0"/>
            </a:endParaRPr>
          </a:p>
        </p:txBody>
      </p:sp>
      <p:sp>
        <p:nvSpPr>
          <p:cNvPr id="25" name="Rectángulo 24"/>
          <p:cNvSpPr/>
          <p:nvPr/>
        </p:nvSpPr>
        <p:spPr>
          <a:xfrm>
            <a:off x="7114783" y="1635463"/>
            <a:ext cx="4146116" cy="369332"/>
          </a:xfrm>
          <a:prstGeom prst="rect">
            <a:avLst/>
          </a:prstGeom>
        </p:spPr>
        <p:txBody>
          <a:bodyPr wrap="square">
            <a:spAutoFit/>
          </a:bodyPr>
          <a:lstStyle/>
          <a:p>
            <a:r>
              <a:rPr lang="es-ES" b="1" dirty="0" err="1">
                <a:solidFill>
                  <a:srgbClr val="1B9995"/>
                </a:solidFill>
                <a:latin typeface="Helvetica" charset="0"/>
                <a:ea typeface="Helvetica" charset="0"/>
                <a:cs typeface="Helvetica" charset="0"/>
              </a:rPr>
              <a:t>Indice</a:t>
            </a:r>
            <a:r>
              <a:rPr lang="es-ES" b="1" dirty="0">
                <a:solidFill>
                  <a:srgbClr val="1B9995"/>
                </a:solidFill>
                <a:latin typeface="Helvetica" charset="0"/>
                <a:ea typeface="Helvetica" charset="0"/>
                <a:cs typeface="Helvetica" charset="0"/>
              </a:rPr>
              <a:t> de comorbilidad COTE</a:t>
            </a:r>
          </a:p>
        </p:txBody>
      </p:sp>
    </p:spTree>
    <p:extLst>
      <p:ext uri="{BB962C8B-B14F-4D97-AF65-F5344CB8AC3E}">
        <p14:creationId xmlns:p14="http://schemas.microsoft.com/office/powerpoint/2010/main" val="94232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3</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6558270" cy="646331"/>
          </a:xfrm>
          <a:prstGeom prst="rect">
            <a:avLst/>
          </a:prstGeom>
        </p:spPr>
        <p:txBody>
          <a:bodyPr wrap="none">
            <a:spAutoFit/>
          </a:bodyPr>
          <a:lstStyle/>
          <a:p>
            <a:r>
              <a:rPr lang="es-UY" dirty="0">
                <a:solidFill>
                  <a:srgbClr val="8CBFB5"/>
                </a:solidFill>
                <a:latin typeface="Helvetica" charset="0"/>
                <a:ea typeface="Helvetica" charset="0"/>
                <a:cs typeface="Helvetica" charset="0"/>
              </a:rPr>
              <a:t>CURSO CLÍNICO, DIAGNÓSTICO, BÚSQUEDA DE CASOS, </a:t>
            </a:r>
          </a:p>
          <a:p>
            <a:r>
              <a:rPr lang="es-UY" dirty="0">
                <a:solidFill>
                  <a:srgbClr val="8CBFB5"/>
                </a:solidFill>
                <a:latin typeface="Helvetica" charset="0"/>
                <a:ea typeface="Helvetica" charset="0"/>
                <a:cs typeface="Helvetica" charset="0"/>
              </a:rPr>
              <a:t>ESTRATIFICACIÓN DE LA GRAVEDAD Y PRONÓSTICO</a:t>
            </a:r>
            <a:endParaRPr lang="es-ES" dirty="0">
              <a:solidFill>
                <a:srgbClr val="8CBFB5"/>
              </a:solidFill>
              <a:latin typeface="Helvetica" charset="0"/>
              <a:ea typeface="Helvetica" charset="0"/>
              <a:cs typeface="Helvetica" charset="0"/>
            </a:endParaRPr>
          </a:p>
        </p:txBody>
      </p:sp>
      <p:sp>
        <p:nvSpPr>
          <p:cNvPr id="16" name="Rectángulo 15"/>
          <p:cNvSpPr/>
          <p:nvPr/>
        </p:nvSpPr>
        <p:spPr>
          <a:xfrm>
            <a:off x="288265" y="1046469"/>
            <a:ext cx="9732557"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Evaluación Complementaria</a:t>
            </a:r>
          </a:p>
        </p:txBody>
      </p:sp>
      <p:sp>
        <p:nvSpPr>
          <p:cNvPr id="23" name="Elipse 22"/>
          <p:cNvSpPr/>
          <p:nvPr/>
        </p:nvSpPr>
        <p:spPr>
          <a:xfrm>
            <a:off x="735315" y="1977493"/>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ectángulo 23"/>
          <p:cNvSpPr/>
          <p:nvPr/>
        </p:nvSpPr>
        <p:spPr>
          <a:xfrm>
            <a:off x="1311738" y="1851171"/>
            <a:ext cx="3469710" cy="646331"/>
          </a:xfrm>
          <a:prstGeom prst="rect">
            <a:avLst/>
          </a:prstGeom>
        </p:spPr>
        <p:txBody>
          <a:bodyPr wrap="square">
            <a:spAutoFit/>
          </a:bodyPr>
          <a:lstStyle/>
          <a:p>
            <a:r>
              <a:rPr lang="es-ES" b="1" dirty="0">
                <a:solidFill>
                  <a:srgbClr val="1B9995"/>
                </a:solidFill>
                <a:latin typeface="Helvetica" charset="0"/>
                <a:ea typeface="Helvetica" charset="0"/>
                <a:cs typeface="Helvetica" charset="0"/>
              </a:rPr>
              <a:t>Prueba de marcha o caminata de 6 minutos (C6M)</a:t>
            </a:r>
          </a:p>
        </p:txBody>
      </p:sp>
      <p:sp>
        <p:nvSpPr>
          <p:cNvPr id="20" name="Elipse 19"/>
          <p:cNvSpPr/>
          <p:nvPr/>
        </p:nvSpPr>
        <p:spPr>
          <a:xfrm>
            <a:off x="735315" y="2764071"/>
            <a:ext cx="374456" cy="374456"/>
          </a:xfrm>
          <a:prstGeom prst="ellipse">
            <a:avLst/>
          </a:prstGeom>
          <a:noFill/>
          <a:ln w="60325">
            <a:gradFill flip="none" rotWithShape="1">
              <a:gsLst>
                <a:gs pos="0">
                  <a:srgbClr val="97CCC2"/>
                </a:gs>
                <a:gs pos="100000">
                  <a:srgbClr val="005B6D"/>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ángulo 20"/>
          <p:cNvSpPr/>
          <p:nvPr/>
        </p:nvSpPr>
        <p:spPr>
          <a:xfrm>
            <a:off x="1311737" y="2637749"/>
            <a:ext cx="4383055" cy="646331"/>
          </a:xfrm>
          <a:prstGeom prst="rect">
            <a:avLst/>
          </a:prstGeom>
        </p:spPr>
        <p:txBody>
          <a:bodyPr wrap="square">
            <a:spAutoFit/>
          </a:bodyPr>
          <a:lstStyle/>
          <a:p>
            <a:r>
              <a:rPr lang="es-ES" b="1" dirty="0">
                <a:solidFill>
                  <a:srgbClr val="005B6D"/>
                </a:solidFill>
                <a:latin typeface="Helvetica" charset="0"/>
                <a:ea typeface="Helvetica" charset="0"/>
                <a:cs typeface="Helvetica" charset="0"/>
              </a:rPr>
              <a:t>Capacidad de difusión de monóxido de carbono (DL</a:t>
            </a:r>
            <a:r>
              <a:rPr lang="es-ES" b="1" baseline="-25000" dirty="0">
                <a:solidFill>
                  <a:srgbClr val="005B6D"/>
                </a:solidFill>
                <a:latin typeface="Helvetica" charset="0"/>
                <a:ea typeface="Helvetica" charset="0"/>
                <a:cs typeface="Helvetica" charset="0"/>
              </a:rPr>
              <a:t>CO</a:t>
            </a:r>
            <a:r>
              <a:rPr lang="es-ES" b="1" dirty="0">
                <a:solidFill>
                  <a:srgbClr val="005B6D"/>
                </a:solidFill>
                <a:latin typeface="Helvetica" charset="0"/>
                <a:ea typeface="Helvetica" charset="0"/>
                <a:cs typeface="Helvetica" charset="0"/>
              </a:rPr>
              <a:t>)</a:t>
            </a:r>
          </a:p>
        </p:txBody>
      </p:sp>
      <p:sp>
        <p:nvSpPr>
          <p:cNvPr id="22" name="Elipse 21"/>
          <p:cNvSpPr/>
          <p:nvPr/>
        </p:nvSpPr>
        <p:spPr>
          <a:xfrm>
            <a:off x="735315" y="3465137"/>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Rectángulo 29"/>
          <p:cNvSpPr/>
          <p:nvPr/>
        </p:nvSpPr>
        <p:spPr>
          <a:xfrm>
            <a:off x="1311737" y="3470261"/>
            <a:ext cx="4884750" cy="369332"/>
          </a:xfrm>
          <a:prstGeom prst="rect">
            <a:avLst/>
          </a:prstGeom>
        </p:spPr>
        <p:txBody>
          <a:bodyPr wrap="square">
            <a:spAutoFit/>
          </a:bodyPr>
          <a:lstStyle/>
          <a:p>
            <a:r>
              <a:rPr lang="es-ES" b="1" dirty="0">
                <a:solidFill>
                  <a:srgbClr val="1B9995"/>
                </a:solidFill>
                <a:latin typeface="Helvetica" charset="0"/>
                <a:ea typeface="Helvetica" charset="0"/>
                <a:cs typeface="Helvetica" charset="0"/>
              </a:rPr>
              <a:t>Tomografía de tórax</a:t>
            </a:r>
          </a:p>
        </p:txBody>
      </p:sp>
      <p:sp>
        <p:nvSpPr>
          <p:cNvPr id="34" name="Elipse 33"/>
          <p:cNvSpPr/>
          <p:nvPr/>
        </p:nvSpPr>
        <p:spPr>
          <a:xfrm>
            <a:off x="735315" y="4025524"/>
            <a:ext cx="374456" cy="374456"/>
          </a:xfrm>
          <a:prstGeom prst="ellipse">
            <a:avLst/>
          </a:prstGeom>
          <a:noFill/>
          <a:ln w="60325">
            <a:gradFill flip="none" rotWithShape="1">
              <a:gsLst>
                <a:gs pos="0">
                  <a:srgbClr val="97CCC2"/>
                </a:gs>
                <a:gs pos="100000">
                  <a:srgbClr val="005B6D"/>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Rectángulo 34"/>
          <p:cNvSpPr/>
          <p:nvPr/>
        </p:nvSpPr>
        <p:spPr>
          <a:xfrm>
            <a:off x="1311737" y="4025524"/>
            <a:ext cx="4865308" cy="369332"/>
          </a:xfrm>
          <a:prstGeom prst="rect">
            <a:avLst/>
          </a:prstGeom>
        </p:spPr>
        <p:txBody>
          <a:bodyPr wrap="square">
            <a:spAutoFit/>
          </a:bodyPr>
          <a:lstStyle/>
          <a:p>
            <a:r>
              <a:rPr lang="es-ES" b="1" dirty="0">
                <a:solidFill>
                  <a:srgbClr val="005B6D"/>
                </a:solidFill>
                <a:latin typeface="Helvetica" charset="0"/>
                <a:ea typeface="Helvetica" charset="0"/>
                <a:cs typeface="Helvetica" charset="0"/>
              </a:rPr>
              <a:t>Electrocardiograma y ecocardiograma</a:t>
            </a:r>
          </a:p>
        </p:txBody>
      </p:sp>
      <p:sp>
        <p:nvSpPr>
          <p:cNvPr id="37" name="Rectángulo 36"/>
          <p:cNvSpPr/>
          <p:nvPr/>
        </p:nvSpPr>
        <p:spPr>
          <a:xfrm>
            <a:off x="1311737" y="5154916"/>
            <a:ext cx="3210159" cy="369332"/>
          </a:xfrm>
          <a:prstGeom prst="rect">
            <a:avLst/>
          </a:prstGeom>
        </p:spPr>
        <p:txBody>
          <a:bodyPr wrap="square">
            <a:spAutoFit/>
          </a:bodyPr>
          <a:lstStyle/>
          <a:p>
            <a:r>
              <a:rPr lang="es-ES" b="1" dirty="0" err="1">
                <a:solidFill>
                  <a:srgbClr val="005B6D"/>
                </a:solidFill>
                <a:latin typeface="Helvetica" charset="0"/>
                <a:ea typeface="Helvetica" charset="0"/>
                <a:cs typeface="Helvetica" charset="0"/>
              </a:rPr>
              <a:t>Biomarcadores</a:t>
            </a:r>
            <a:r>
              <a:rPr lang="es-ES" b="1" dirty="0">
                <a:solidFill>
                  <a:srgbClr val="005B6D"/>
                </a:solidFill>
                <a:latin typeface="Helvetica" charset="0"/>
                <a:ea typeface="Helvetica" charset="0"/>
                <a:cs typeface="Helvetica" charset="0"/>
              </a:rPr>
              <a:t> en sangre</a:t>
            </a:r>
          </a:p>
        </p:txBody>
      </p:sp>
      <p:cxnSp>
        <p:nvCxnSpPr>
          <p:cNvPr id="3" name="Conector recto de flecha 2"/>
          <p:cNvCxnSpPr/>
          <p:nvPr/>
        </p:nvCxnSpPr>
        <p:spPr>
          <a:xfrm>
            <a:off x="2870174" y="4816624"/>
            <a:ext cx="3192423" cy="0"/>
          </a:xfrm>
          <a:prstGeom prst="straightConnector1">
            <a:avLst/>
          </a:prstGeom>
          <a:ln w="22225">
            <a:solidFill>
              <a:srgbClr val="1B9995"/>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5" name="Tabla 44"/>
          <p:cNvGraphicFramePr>
            <a:graphicFrameLocks noGrp="1"/>
          </p:cNvGraphicFramePr>
          <p:nvPr>
            <p:extLst>
              <p:ext uri="{D42A27DB-BD31-4B8C-83A1-F6EECF244321}">
                <p14:modId xmlns:p14="http://schemas.microsoft.com/office/powerpoint/2010/main" val="278371727"/>
              </p:ext>
            </p:extLst>
          </p:nvPr>
        </p:nvGraphicFramePr>
        <p:xfrm>
          <a:off x="6359046" y="3062717"/>
          <a:ext cx="4613475" cy="2887060"/>
        </p:xfrm>
        <a:graphic>
          <a:graphicData uri="http://schemas.openxmlformats.org/drawingml/2006/table">
            <a:tbl>
              <a:tblPr firstRow="1" bandRow="1">
                <a:tableStyleId>{5C22544A-7EE6-4342-B048-85BDC9FD1C3A}</a:tableStyleId>
              </a:tblPr>
              <a:tblGrid>
                <a:gridCol w="384405">
                  <a:extLst>
                    <a:ext uri="{9D8B030D-6E8A-4147-A177-3AD203B41FA5}">
                      <a16:colId xmlns:a16="http://schemas.microsoft.com/office/drawing/2014/main" val="20000"/>
                    </a:ext>
                  </a:extLst>
                </a:gridCol>
                <a:gridCol w="1561026">
                  <a:extLst>
                    <a:ext uri="{9D8B030D-6E8A-4147-A177-3AD203B41FA5}">
                      <a16:colId xmlns:a16="http://schemas.microsoft.com/office/drawing/2014/main" val="20001"/>
                    </a:ext>
                  </a:extLst>
                </a:gridCol>
                <a:gridCol w="667011">
                  <a:extLst>
                    <a:ext uri="{9D8B030D-6E8A-4147-A177-3AD203B41FA5}">
                      <a16:colId xmlns:a16="http://schemas.microsoft.com/office/drawing/2014/main" val="20002"/>
                    </a:ext>
                  </a:extLst>
                </a:gridCol>
                <a:gridCol w="667011">
                  <a:extLst>
                    <a:ext uri="{9D8B030D-6E8A-4147-A177-3AD203B41FA5}">
                      <a16:colId xmlns:a16="http://schemas.microsoft.com/office/drawing/2014/main" val="20003"/>
                    </a:ext>
                  </a:extLst>
                </a:gridCol>
                <a:gridCol w="667011">
                  <a:extLst>
                    <a:ext uri="{9D8B030D-6E8A-4147-A177-3AD203B41FA5}">
                      <a16:colId xmlns:a16="http://schemas.microsoft.com/office/drawing/2014/main" val="20004"/>
                    </a:ext>
                  </a:extLst>
                </a:gridCol>
                <a:gridCol w="667011">
                  <a:extLst>
                    <a:ext uri="{9D8B030D-6E8A-4147-A177-3AD203B41FA5}">
                      <a16:colId xmlns:a16="http://schemas.microsoft.com/office/drawing/2014/main" val="20005"/>
                    </a:ext>
                  </a:extLst>
                </a:gridCol>
              </a:tblGrid>
              <a:tr h="65415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a:solidFill>
                            <a:schemeClr val="bg1"/>
                          </a:solidFill>
                          <a:latin typeface="Helvetica" charset="0"/>
                          <a:ea typeface="Helvetica" charset="0"/>
                          <a:cs typeface="Helvetica" charset="0"/>
                        </a:rPr>
                        <a:t>     Marcadores</a:t>
                      </a:r>
                    </a:p>
                  </a:txBody>
                  <a:tcPr anchor="ctr">
                    <a:solidFill>
                      <a:srgbClr val="1B9995"/>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dirty="0">
                        <a:solidFill>
                          <a:schemeClr val="bg1"/>
                        </a:solidFill>
                        <a:latin typeface="Helvetica" charset="0"/>
                        <a:ea typeface="Helvetica" charset="0"/>
                        <a:cs typeface="Helvetica" charset="0"/>
                      </a:endParaRPr>
                    </a:p>
                  </a:txBody>
                  <a:tcPr anchor="ctr">
                    <a:solidFill>
                      <a:srgbClr val="1B9995"/>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a:solidFill>
                            <a:schemeClr val="bg1"/>
                          </a:solidFill>
                          <a:latin typeface="Helvetica" charset="0"/>
                          <a:ea typeface="Helvetica" charset="0"/>
                          <a:cs typeface="Helvetica" charset="0"/>
                        </a:rPr>
                        <a:t>Puntuación</a:t>
                      </a:r>
                    </a:p>
                  </a:txBody>
                  <a:tcPr anchor="ctr">
                    <a:solidFill>
                      <a:srgbClr val="1B999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1" dirty="0">
                        <a:solidFill>
                          <a:schemeClr val="bg1"/>
                        </a:solidFill>
                        <a:latin typeface="Helvetica" charset="0"/>
                        <a:ea typeface="Helvetica" charset="0"/>
                        <a:cs typeface="Helvetica" charset="0"/>
                      </a:endParaRPr>
                    </a:p>
                  </a:txBody>
                  <a:tcPr anchor="ctr">
                    <a:solidFill>
                      <a:srgbClr val="1B999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1" dirty="0">
                        <a:solidFill>
                          <a:schemeClr val="bg1"/>
                        </a:solidFill>
                        <a:latin typeface="Helvetica" charset="0"/>
                        <a:ea typeface="Helvetica" charset="0"/>
                        <a:cs typeface="Helvetica" charset="0"/>
                      </a:endParaRPr>
                    </a:p>
                  </a:txBody>
                  <a:tcPr anchor="ctr">
                    <a:solidFill>
                      <a:srgbClr val="1B999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1" dirty="0">
                        <a:solidFill>
                          <a:schemeClr val="bg1"/>
                        </a:solidFill>
                        <a:latin typeface="Helvetica" charset="0"/>
                        <a:ea typeface="Helvetica" charset="0"/>
                        <a:cs typeface="Helvetica" charset="0"/>
                      </a:endParaRPr>
                    </a:p>
                  </a:txBody>
                  <a:tcPr anchor="ctr">
                    <a:solidFill>
                      <a:srgbClr val="1B9995"/>
                    </a:solidFill>
                  </a:tcPr>
                </a:tc>
                <a:extLst>
                  <a:ext uri="{0D108BD9-81ED-4DB2-BD59-A6C34878D82A}">
                    <a16:rowId xmlns:a16="http://schemas.microsoft.com/office/drawing/2014/main" val="10000"/>
                  </a:ext>
                </a:extLst>
              </a:tr>
              <a:tr h="446582">
                <a:tc gridSpan="2">
                  <a:txBody>
                    <a:bodyPr/>
                    <a:lstStyle/>
                    <a:p>
                      <a:pPr algn="ctr">
                        <a:lnSpc>
                          <a:spcPct val="150000"/>
                        </a:lnSpc>
                        <a:spcAft>
                          <a:spcPts val="0"/>
                        </a:spcAft>
                      </a:pPr>
                      <a:endParaRPr lang="es-ES_tradnl" sz="1200" b="1"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1B9995">
                        <a:alpha val="53000"/>
                      </a:srgbClr>
                    </a:solidFill>
                  </a:tcPr>
                </a:tc>
                <a:tc hMerge="1">
                  <a:txBody>
                    <a:bodyPr/>
                    <a:lstStyle/>
                    <a:p>
                      <a:pPr algn="l">
                        <a:lnSpc>
                          <a:spcPct val="107000"/>
                        </a:lnSpc>
                        <a:spcAft>
                          <a:spcPts val="0"/>
                        </a:spcAft>
                      </a:pPr>
                      <a:endParaRPr lang="es-ES_tradnl" sz="1100" dirty="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1B9995">
                        <a:alpha val="53000"/>
                      </a:srgbClr>
                    </a:solidFill>
                  </a:tcPr>
                </a:tc>
                <a:tc>
                  <a:txBody>
                    <a:bodyPr/>
                    <a:lstStyle/>
                    <a:p>
                      <a:pPr algn="ctr">
                        <a:lnSpc>
                          <a:spcPct val="107000"/>
                        </a:lnSpc>
                        <a:spcAft>
                          <a:spcPts val="0"/>
                        </a:spcAft>
                      </a:pPr>
                      <a:r>
                        <a:rPr lang="es-UY" sz="1200" b="1" dirty="0">
                          <a:solidFill>
                            <a:schemeClr val="tx1">
                              <a:lumMod val="75000"/>
                              <a:lumOff val="25000"/>
                            </a:schemeClr>
                          </a:solidFill>
                          <a:effectLst/>
                          <a:latin typeface="Helvetica" charset="0"/>
                          <a:ea typeface="Helvetica" charset="0"/>
                          <a:cs typeface="Helvetica" charset="0"/>
                        </a:rPr>
                        <a:t>0</a:t>
                      </a:r>
                      <a:endParaRPr lang="es-ES_tradnl" sz="1100" dirty="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1B9995">
                        <a:alpha val="53000"/>
                      </a:srgbClr>
                    </a:solidFill>
                  </a:tcPr>
                </a:tc>
                <a:tc>
                  <a:txBody>
                    <a:bodyPr/>
                    <a:lstStyle/>
                    <a:p>
                      <a:pPr algn="ctr">
                        <a:lnSpc>
                          <a:spcPct val="107000"/>
                        </a:lnSpc>
                        <a:spcAft>
                          <a:spcPts val="0"/>
                        </a:spcAft>
                      </a:pPr>
                      <a:r>
                        <a:rPr lang="es-UY" sz="1200" b="1" dirty="0">
                          <a:solidFill>
                            <a:schemeClr val="tx1">
                              <a:lumMod val="75000"/>
                              <a:lumOff val="25000"/>
                            </a:schemeClr>
                          </a:solidFill>
                          <a:effectLst/>
                          <a:latin typeface="Helvetica" charset="0"/>
                          <a:ea typeface="Helvetica" charset="0"/>
                          <a:cs typeface="Helvetica" charset="0"/>
                        </a:rPr>
                        <a:t>1</a:t>
                      </a:r>
                      <a:endParaRPr lang="es-ES_tradnl" sz="1100" dirty="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1B9995">
                        <a:alpha val="53000"/>
                      </a:srgbClr>
                    </a:solidFill>
                  </a:tcPr>
                </a:tc>
                <a:tc>
                  <a:txBody>
                    <a:bodyPr/>
                    <a:lstStyle/>
                    <a:p>
                      <a:pPr algn="ctr">
                        <a:lnSpc>
                          <a:spcPct val="107000"/>
                        </a:lnSpc>
                        <a:spcAft>
                          <a:spcPts val="0"/>
                        </a:spcAft>
                      </a:pPr>
                      <a:r>
                        <a:rPr lang="es-UY" sz="1200" b="1" dirty="0">
                          <a:solidFill>
                            <a:schemeClr val="tx1">
                              <a:lumMod val="75000"/>
                              <a:lumOff val="25000"/>
                            </a:schemeClr>
                          </a:solidFill>
                          <a:effectLst/>
                          <a:latin typeface="Helvetica" charset="0"/>
                          <a:ea typeface="Helvetica" charset="0"/>
                          <a:cs typeface="Helvetica" charset="0"/>
                        </a:rPr>
                        <a:t>2</a:t>
                      </a:r>
                      <a:endParaRPr lang="es-ES_tradnl" sz="1100" dirty="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1B9995">
                        <a:alpha val="53000"/>
                      </a:srgbClr>
                    </a:solidFill>
                  </a:tcPr>
                </a:tc>
                <a:tc>
                  <a:txBody>
                    <a:bodyPr/>
                    <a:lstStyle/>
                    <a:p>
                      <a:pPr algn="ctr">
                        <a:lnSpc>
                          <a:spcPct val="107000"/>
                        </a:lnSpc>
                        <a:spcAft>
                          <a:spcPts val="0"/>
                        </a:spcAft>
                      </a:pPr>
                      <a:r>
                        <a:rPr lang="es-UY" sz="1200" b="1" dirty="0">
                          <a:solidFill>
                            <a:schemeClr val="tx1">
                              <a:lumMod val="75000"/>
                              <a:lumOff val="25000"/>
                            </a:schemeClr>
                          </a:solidFill>
                          <a:effectLst/>
                          <a:latin typeface="Helvetica" charset="0"/>
                          <a:ea typeface="Helvetica" charset="0"/>
                          <a:cs typeface="Helvetica" charset="0"/>
                        </a:rPr>
                        <a:t>3</a:t>
                      </a:r>
                      <a:endParaRPr lang="es-ES_tradnl" sz="1100" dirty="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1B9995">
                        <a:alpha val="53000"/>
                      </a:srgbClr>
                    </a:solidFill>
                  </a:tcPr>
                </a:tc>
                <a:extLst>
                  <a:ext uri="{0D108BD9-81ED-4DB2-BD59-A6C34878D82A}">
                    <a16:rowId xmlns:a16="http://schemas.microsoft.com/office/drawing/2014/main" val="10001"/>
                  </a:ext>
                </a:extLst>
              </a:tr>
              <a:tr h="446582">
                <a:tc>
                  <a:txBody>
                    <a:bodyPr/>
                    <a:lstStyle/>
                    <a:p>
                      <a:pPr algn="ctr">
                        <a:lnSpc>
                          <a:spcPct val="150000"/>
                        </a:lnSpc>
                        <a:spcAft>
                          <a:spcPts val="0"/>
                        </a:spcAft>
                      </a:pPr>
                      <a:r>
                        <a:rPr lang="es-ES_tradnl" sz="1200" b="1" dirty="0">
                          <a:solidFill>
                            <a:schemeClr val="tx1">
                              <a:lumMod val="75000"/>
                              <a:lumOff val="25000"/>
                            </a:schemeClr>
                          </a:solidFill>
                          <a:effectLst/>
                          <a:latin typeface="Helvetica" charset="0"/>
                          <a:ea typeface="Helvetica" charset="0"/>
                          <a:cs typeface="Helvetica" charset="0"/>
                        </a:rPr>
                        <a:t>B</a:t>
                      </a:r>
                    </a:p>
                  </a:txBody>
                  <a:tcPr marL="68580" marR="68580" marT="0" marB="0" anchor="ctr">
                    <a:solidFill>
                      <a:srgbClr val="B9B98D">
                        <a:alpha val="53000"/>
                      </a:srgbClr>
                    </a:solidFill>
                  </a:tcPr>
                </a:tc>
                <a:tc>
                  <a:txBody>
                    <a:bodyPr/>
                    <a:lstStyle/>
                    <a:p>
                      <a:pPr algn="l">
                        <a:lnSpc>
                          <a:spcPct val="107000"/>
                        </a:lnSpc>
                        <a:spcAft>
                          <a:spcPts val="0"/>
                        </a:spcAft>
                      </a:pPr>
                      <a:r>
                        <a:rPr lang="es-UY" sz="1200" dirty="0">
                          <a:solidFill>
                            <a:schemeClr val="tx1">
                              <a:lumMod val="75000"/>
                              <a:lumOff val="25000"/>
                            </a:schemeClr>
                          </a:solidFill>
                          <a:effectLst/>
                          <a:latin typeface="Helvetica" charset="0"/>
                          <a:ea typeface="Helvetica" charset="0"/>
                          <a:cs typeface="Helvetica" charset="0"/>
                        </a:rPr>
                        <a:t>IMC (kg/m</a:t>
                      </a:r>
                      <a:r>
                        <a:rPr lang="es-UY" sz="850" baseline="30000" dirty="0">
                          <a:solidFill>
                            <a:schemeClr val="tx1">
                              <a:lumMod val="75000"/>
                              <a:lumOff val="25000"/>
                            </a:schemeClr>
                          </a:solidFill>
                          <a:effectLst/>
                          <a:latin typeface="Helvetica" charset="0"/>
                          <a:ea typeface="Helvetica" charset="0"/>
                          <a:cs typeface="Helvetica" charset="0"/>
                        </a:rPr>
                        <a:t>2</a:t>
                      </a:r>
                      <a:r>
                        <a:rPr lang="es-UY" sz="1200" dirty="0">
                          <a:solidFill>
                            <a:schemeClr val="tx1">
                              <a:lumMod val="75000"/>
                              <a:lumOff val="25000"/>
                            </a:schemeClr>
                          </a:solidFill>
                          <a:effectLst/>
                          <a:latin typeface="Helvetica" charset="0"/>
                          <a:ea typeface="Helvetica" charset="0"/>
                          <a:cs typeface="Helvetica" charset="0"/>
                        </a:rPr>
                        <a:t>)</a:t>
                      </a:r>
                      <a:endParaRPr lang="es-ES_tradnl" sz="1100" dirty="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B9B98D">
                        <a:alpha val="53000"/>
                      </a:srgbClr>
                    </a:solidFill>
                  </a:tcPr>
                </a:tc>
                <a:tc>
                  <a:txBody>
                    <a:bodyPr/>
                    <a:lstStyle/>
                    <a:p>
                      <a:pPr algn="ctr">
                        <a:lnSpc>
                          <a:spcPct val="107000"/>
                        </a:lnSpc>
                        <a:spcAft>
                          <a:spcPts val="0"/>
                        </a:spcAft>
                      </a:pPr>
                      <a:r>
                        <a:rPr lang="es-UY" sz="1200">
                          <a:solidFill>
                            <a:schemeClr val="tx1">
                              <a:lumMod val="75000"/>
                              <a:lumOff val="25000"/>
                            </a:schemeClr>
                          </a:solidFill>
                          <a:effectLst/>
                          <a:latin typeface="Helvetica" charset="0"/>
                          <a:ea typeface="Helvetica" charset="0"/>
                          <a:cs typeface="Helvetica" charset="0"/>
                        </a:rPr>
                        <a:t>≥ 21</a:t>
                      </a:r>
                      <a:endParaRPr lang="es-ES_tradnl" sz="110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B9B98D">
                        <a:alpha val="53000"/>
                      </a:srgbClr>
                    </a:solidFill>
                  </a:tcPr>
                </a:tc>
                <a:tc>
                  <a:txBody>
                    <a:bodyPr/>
                    <a:lstStyle/>
                    <a:p>
                      <a:pPr algn="ctr">
                        <a:lnSpc>
                          <a:spcPct val="107000"/>
                        </a:lnSpc>
                        <a:spcAft>
                          <a:spcPts val="0"/>
                        </a:spcAft>
                      </a:pPr>
                      <a:r>
                        <a:rPr lang="es-UY" sz="1200">
                          <a:solidFill>
                            <a:schemeClr val="tx1">
                              <a:lumMod val="75000"/>
                              <a:lumOff val="25000"/>
                            </a:schemeClr>
                          </a:solidFill>
                          <a:effectLst/>
                          <a:latin typeface="Helvetica" charset="0"/>
                          <a:ea typeface="Helvetica" charset="0"/>
                          <a:cs typeface="Helvetica" charset="0"/>
                        </a:rPr>
                        <a:t>≤ 21</a:t>
                      </a:r>
                      <a:endParaRPr lang="es-ES_tradnl" sz="110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B9B98D">
                        <a:alpha val="53000"/>
                      </a:srgbClr>
                    </a:solidFill>
                  </a:tcPr>
                </a:tc>
                <a:tc>
                  <a:txBody>
                    <a:bodyPr/>
                    <a:lstStyle/>
                    <a:p>
                      <a:pPr algn="ctr">
                        <a:lnSpc>
                          <a:spcPct val="107000"/>
                        </a:lnSpc>
                        <a:spcAft>
                          <a:spcPts val="0"/>
                        </a:spcAft>
                      </a:pPr>
                      <a:r>
                        <a:rPr lang="es-UY" sz="1200">
                          <a:solidFill>
                            <a:schemeClr val="tx1">
                              <a:lumMod val="75000"/>
                              <a:lumOff val="25000"/>
                            </a:schemeClr>
                          </a:solidFill>
                          <a:effectLst/>
                          <a:latin typeface="Helvetica" charset="0"/>
                          <a:ea typeface="Helvetica" charset="0"/>
                          <a:cs typeface="Helvetica" charset="0"/>
                        </a:rPr>
                        <a:t>–</a:t>
                      </a:r>
                      <a:endParaRPr lang="es-ES_tradnl" sz="110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B9B98D">
                        <a:alpha val="53000"/>
                      </a:srgbClr>
                    </a:solidFill>
                  </a:tcPr>
                </a:tc>
                <a:tc>
                  <a:txBody>
                    <a:bodyPr/>
                    <a:lstStyle/>
                    <a:p>
                      <a:pPr algn="ctr">
                        <a:lnSpc>
                          <a:spcPct val="107000"/>
                        </a:lnSpc>
                        <a:spcAft>
                          <a:spcPts val="0"/>
                        </a:spcAft>
                      </a:pPr>
                      <a:r>
                        <a:rPr lang="es-UY" sz="1200">
                          <a:solidFill>
                            <a:schemeClr val="tx1">
                              <a:lumMod val="75000"/>
                              <a:lumOff val="25000"/>
                            </a:schemeClr>
                          </a:solidFill>
                          <a:effectLst/>
                          <a:latin typeface="Helvetica" charset="0"/>
                          <a:ea typeface="Helvetica" charset="0"/>
                          <a:cs typeface="Helvetica" charset="0"/>
                        </a:rPr>
                        <a:t>–</a:t>
                      </a:r>
                      <a:endParaRPr lang="es-ES_tradnl" sz="110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B9B98D">
                        <a:alpha val="53000"/>
                      </a:srgbClr>
                    </a:solidFill>
                  </a:tcPr>
                </a:tc>
                <a:extLst>
                  <a:ext uri="{0D108BD9-81ED-4DB2-BD59-A6C34878D82A}">
                    <a16:rowId xmlns:a16="http://schemas.microsoft.com/office/drawing/2014/main" val="10002"/>
                  </a:ext>
                </a:extLst>
              </a:tr>
              <a:tr h="446582">
                <a:tc>
                  <a:txBody>
                    <a:bodyPr/>
                    <a:lstStyle/>
                    <a:p>
                      <a:pPr algn="ctr">
                        <a:lnSpc>
                          <a:spcPct val="150000"/>
                        </a:lnSpc>
                        <a:spcAft>
                          <a:spcPts val="0"/>
                        </a:spcAft>
                      </a:pPr>
                      <a:r>
                        <a:rPr lang="es-ES_tradnl" sz="1200" b="1" dirty="0">
                          <a:solidFill>
                            <a:schemeClr val="tx1">
                              <a:lumMod val="75000"/>
                              <a:lumOff val="25000"/>
                            </a:schemeClr>
                          </a:solidFill>
                          <a:effectLst/>
                          <a:latin typeface="Helvetica" charset="0"/>
                          <a:ea typeface="Helvetica" charset="0"/>
                          <a:cs typeface="Helvetica" charset="0"/>
                        </a:rPr>
                        <a:t>O</a:t>
                      </a:r>
                    </a:p>
                  </a:txBody>
                  <a:tcPr marL="68580" marR="68580" marT="0" marB="0" anchor="ctr">
                    <a:solidFill>
                      <a:srgbClr val="F2833E">
                        <a:alpha val="50000"/>
                      </a:srgbClr>
                    </a:solidFill>
                  </a:tcPr>
                </a:tc>
                <a:tc>
                  <a:txBody>
                    <a:bodyPr/>
                    <a:lstStyle/>
                    <a:p>
                      <a:pPr algn="l">
                        <a:lnSpc>
                          <a:spcPct val="107000"/>
                        </a:lnSpc>
                        <a:spcAft>
                          <a:spcPts val="0"/>
                        </a:spcAft>
                      </a:pPr>
                      <a:r>
                        <a:rPr lang="es-UY" sz="1200" dirty="0">
                          <a:solidFill>
                            <a:schemeClr val="tx1">
                              <a:lumMod val="75000"/>
                              <a:lumOff val="25000"/>
                            </a:schemeClr>
                          </a:solidFill>
                          <a:effectLst/>
                          <a:latin typeface="Helvetica" charset="0"/>
                          <a:ea typeface="Helvetica" charset="0"/>
                          <a:cs typeface="Helvetica" charset="0"/>
                        </a:rPr>
                        <a:t>VEF</a:t>
                      </a:r>
                      <a:r>
                        <a:rPr lang="es-UY" sz="850" baseline="-25000" dirty="0">
                          <a:solidFill>
                            <a:schemeClr val="tx1">
                              <a:lumMod val="75000"/>
                              <a:lumOff val="25000"/>
                            </a:schemeClr>
                          </a:solidFill>
                          <a:effectLst/>
                          <a:latin typeface="Helvetica" charset="0"/>
                          <a:ea typeface="Helvetica" charset="0"/>
                          <a:cs typeface="Helvetica" charset="0"/>
                        </a:rPr>
                        <a:t>1</a:t>
                      </a:r>
                      <a:r>
                        <a:rPr lang="es-UY" sz="1200" dirty="0">
                          <a:solidFill>
                            <a:schemeClr val="tx1">
                              <a:lumMod val="75000"/>
                              <a:lumOff val="25000"/>
                            </a:schemeClr>
                          </a:solidFill>
                          <a:effectLst/>
                          <a:latin typeface="Helvetica" charset="0"/>
                          <a:ea typeface="Helvetica" charset="0"/>
                          <a:cs typeface="Helvetica" charset="0"/>
                        </a:rPr>
                        <a:t> (%)</a:t>
                      </a:r>
                      <a:endParaRPr lang="es-ES_tradnl" sz="1100" dirty="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F2833E">
                        <a:alpha val="50000"/>
                      </a:srgbClr>
                    </a:solidFill>
                  </a:tcPr>
                </a:tc>
                <a:tc>
                  <a:txBody>
                    <a:bodyPr/>
                    <a:lstStyle/>
                    <a:p>
                      <a:pPr algn="ctr">
                        <a:lnSpc>
                          <a:spcPct val="107000"/>
                        </a:lnSpc>
                        <a:spcAft>
                          <a:spcPts val="0"/>
                        </a:spcAft>
                      </a:pPr>
                      <a:r>
                        <a:rPr lang="es-UY" sz="1200">
                          <a:solidFill>
                            <a:schemeClr val="tx1">
                              <a:lumMod val="75000"/>
                              <a:lumOff val="25000"/>
                            </a:schemeClr>
                          </a:solidFill>
                          <a:effectLst/>
                          <a:latin typeface="Helvetica" charset="0"/>
                          <a:ea typeface="Helvetica" charset="0"/>
                          <a:cs typeface="Helvetica" charset="0"/>
                        </a:rPr>
                        <a:t>≥ 65</a:t>
                      </a:r>
                      <a:endParaRPr lang="es-ES_tradnl" sz="110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F2833E">
                        <a:alpha val="50000"/>
                      </a:srgbClr>
                    </a:solidFill>
                  </a:tcPr>
                </a:tc>
                <a:tc>
                  <a:txBody>
                    <a:bodyPr/>
                    <a:lstStyle/>
                    <a:p>
                      <a:pPr algn="ctr">
                        <a:lnSpc>
                          <a:spcPct val="107000"/>
                        </a:lnSpc>
                        <a:spcAft>
                          <a:spcPts val="0"/>
                        </a:spcAft>
                      </a:pPr>
                      <a:r>
                        <a:rPr lang="es-UY" sz="1200">
                          <a:solidFill>
                            <a:schemeClr val="tx1">
                              <a:lumMod val="75000"/>
                              <a:lumOff val="25000"/>
                            </a:schemeClr>
                          </a:solidFill>
                          <a:effectLst/>
                          <a:latin typeface="Helvetica" charset="0"/>
                          <a:ea typeface="Helvetica" charset="0"/>
                          <a:cs typeface="Helvetica" charset="0"/>
                        </a:rPr>
                        <a:t>50-64</a:t>
                      </a:r>
                      <a:endParaRPr lang="es-ES_tradnl" sz="110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F2833E">
                        <a:alpha val="50000"/>
                      </a:srgbClr>
                    </a:solidFill>
                  </a:tcPr>
                </a:tc>
                <a:tc>
                  <a:txBody>
                    <a:bodyPr/>
                    <a:lstStyle/>
                    <a:p>
                      <a:pPr algn="ctr">
                        <a:lnSpc>
                          <a:spcPct val="107000"/>
                        </a:lnSpc>
                        <a:spcAft>
                          <a:spcPts val="0"/>
                        </a:spcAft>
                      </a:pPr>
                      <a:r>
                        <a:rPr lang="es-UY" sz="1200">
                          <a:solidFill>
                            <a:schemeClr val="tx1">
                              <a:lumMod val="75000"/>
                              <a:lumOff val="25000"/>
                            </a:schemeClr>
                          </a:solidFill>
                          <a:effectLst/>
                          <a:latin typeface="Helvetica" charset="0"/>
                          <a:ea typeface="Helvetica" charset="0"/>
                          <a:cs typeface="Helvetica" charset="0"/>
                        </a:rPr>
                        <a:t>36-49</a:t>
                      </a:r>
                      <a:endParaRPr lang="es-ES_tradnl" sz="110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F2833E">
                        <a:alpha val="50000"/>
                      </a:srgbClr>
                    </a:solidFill>
                  </a:tcPr>
                </a:tc>
                <a:tc>
                  <a:txBody>
                    <a:bodyPr/>
                    <a:lstStyle/>
                    <a:p>
                      <a:pPr algn="ctr">
                        <a:lnSpc>
                          <a:spcPct val="107000"/>
                        </a:lnSpc>
                        <a:spcAft>
                          <a:spcPts val="0"/>
                        </a:spcAft>
                      </a:pPr>
                      <a:r>
                        <a:rPr lang="es-UY" sz="1200" dirty="0">
                          <a:solidFill>
                            <a:schemeClr val="tx1">
                              <a:lumMod val="75000"/>
                              <a:lumOff val="25000"/>
                            </a:schemeClr>
                          </a:solidFill>
                          <a:effectLst/>
                          <a:latin typeface="Helvetica" charset="0"/>
                          <a:ea typeface="Helvetica" charset="0"/>
                          <a:cs typeface="Helvetica" charset="0"/>
                        </a:rPr>
                        <a:t>≤ 35</a:t>
                      </a:r>
                      <a:endParaRPr lang="es-ES_tradnl" sz="1100" dirty="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F2833E">
                        <a:alpha val="50000"/>
                      </a:srgbClr>
                    </a:solidFill>
                  </a:tcPr>
                </a:tc>
                <a:extLst>
                  <a:ext uri="{0D108BD9-81ED-4DB2-BD59-A6C34878D82A}">
                    <a16:rowId xmlns:a16="http://schemas.microsoft.com/office/drawing/2014/main" val="10003"/>
                  </a:ext>
                </a:extLst>
              </a:tr>
              <a:tr h="446582">
                <a:tc>
                  <a:txBody>
                    <a:bodyPr/>
                    <a:lstStyle/>
                    <a:p>
                      <a:pPr algn="ctr">
                        <a:lnSpc>
                          <a:spcPct val="150000"/>
                        </a:lnSpc>
                        <a:spcAft>
                          <a:spcPts val="0"/>
                        </a:spcAft>
                      </a:pPr>
                      <a:r>
                        <a:rPr lang="es-ES_tradnl" sz="1200" b="1" dirty="0">
                          <a:solidFill>
                            <a:schemeClr val="tx1">
                              <a:lumMod val="75000"/>
                              <a:lumOff val="25000"/>
                            </a:schemeClr>
                          </a:solidFill>
                          <a:effectLst/>
                          <a:latin typeface="Helvetica" charset="0"/>
                          <a:ea typeface="Helvetica" charset="0"/>
                          <a:cs typeface="Helvetica" charset="0"/>
                        </a:rPr>
                        <a:t>D</a:t>
                      </a:r>
                    </a:p>
                  </a:txBody>
                  <a:tcPr marL="68580" marR="68580" marT="0" marB="0" anchor="ctr">
                    <a:solidFill>
                      <a:srgbClr val="B5B88E">
                        <a:alpha val="52000"/>
                      </a:srgbClr>
                    </a:solidFill>
                  </a:tcPr>
                </a:tc>
                <a:tc>
                  <a:txBody>
                    <a:bodyPr/>
                    <a:lstStyle/>
                    <a:p>
                      <a:pPr algn="l">
                        <a:lnSpc>
                          <a:spcPct val="107000"/>
                        </a:lnSpc>
                        <a:spcAft>
                          <a:spcPts val="0"/>
                        </a:spcAft>
                      </a:pPr>
                      <a:r>
                        <a:rPr lang="es-UY" sz="1200" dirty="0">
                          <a:solidFill>
                            <a:schemeClr val="tx1">
                              <a:lumMod val="75000"/>
                              <a:lumOff val="25000"/>
                            </a:schemeClr>
                          </a:solidFill>
                          <a:effectLst/>
                          <a:latin typeface="Helvetica" charset="0"/>
                          <a:ea typeface="Helvetica" charset="0"/>
                          <a:cs typeface="Helvetica" charset="0"/>
                        </a:rPr>
                        <a:t>Disnea (mMRC)</a:t>
                      </a:r>
                      <a:endParaRPr lang="es-ES_tradnl" sz="1100" dirty="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B5B88E">
                        <a:alpha val="52000"/>
                      </a:srgbClr>
                    </a:solidFill>
                  </a:tcPr>
                </a:tc>
                <a:tc>
                  <a:txBody>
                    <a:bodyPr/>
                    <a:lstStyle/>
                    <a:p>
                      <a:pPr algn="ctr">
                        <a:lnSpc>
                          <a:spcPct val="107000"/>
                        </a:lnSpc>
                        <a:spcAft>
                          <a:spcPts val="0"/>
                        </a:spcAft>
                      </a:pPr>
                      <a:r>
                        <a:rPr lang="es-UY" sz="1200">
                          <a:solidFill>
                            <a:schemeClr val="tx1">
                              <a:lumMod val="75000"/>
                              <a:lumOff val="25000"/>
                            </a:schemeClr>
                          </a:solidFill>
                          <a:effectLst/>
                          <a:latin typeface="Helvetica" charset="0"/>
                          <a:ea typeface="Helvetica" charset="0"/>
                          <a:cs typeface="Helvetica" charset="0"/>
                        </a:rPr>
                        <a:t>0-1</a:t>
                      </a:r>
                      <a:endParaRPr lang="es-ES_tradnl" sz="110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B5B88E">
                        <a:alpha val="52000"/>
                      </a:srgbClr>
                    </a:solidFill>
                  </a:tcPr>
                </a:tc>
                <a:tc>
                  <a:txBody>
                    <a:bodyPr/>
                    <a:lstStyle/>
                    <a:p>
                      <a:pPr algn="ctr">
                        <a:lnSpc>
                          <a:spcPct val="107000"/>
                        </a:lnSpc>
                        <a:spcAft>
                          <a:spcPts val="0"/>
                        </a:spcAft>
                      </a:pPr>
                      <a:r>
                        <a:rPr lang="es-UY" sz="1200">
                          <a:solidFill>
                            <a:schemeClr val="tx1">
                              <a:lumMod val="75000"/>
                              <a:lumOff val="25000"/>
                            </a:schemeClr>
                          </a:solidFill>
                          <a:effectLst/>
                          <a:latin typeface="Helvetica" charset="0"/>
                          <a:ea typeface="Helvetica" charset="0"/>
                          <a:cs typeface="Helvetica" charset="0"/>
                        </a:rPr>
                        <a:t>2</a:t>
                      </a:r>
                      <a:endParaRPr lang="es-ES_tradnl" sz="110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B5B88E">
                        <a:alpha val="52000"/>
                      </a:srgbClr>
                    </a:solidFill>
                  </a:tcPr>
                </a:tc>
                <a:tc>
                  <a:txBody>
                    <a:bodyPr/>
                    <a:lstStyle/>
                    <a:p>
                      <a:pPr algn="ctr">
                        <a:lnSpc>
                          <a:spcPct val="107000"/>
                        </a:lnSpc>
                        <a:spcAft>
                          <a:spcPts val="0"/>
                        </a:spcAft>
                      </a:pPr>
                      <a:r>
                        <a:rPr lang="es-UY" sz="1200" dirty="0">
                          <a:solidFill>
                            <a:schemeClr val="tx1">
                              <a:lumMod val="75000"/>
                              <a:lumOff val="25000"/>
                            </a:schemeClr>
                          </a:solidFill>
                          <a:effectLst/>
                          <a:latin typeface="Helvetica" charset="0"/>
                          <a:ea typeface="Helvetica" charset="0"/>
                          <a:cs typeface="Helvetica" charset="0"/>
                        </a:rPr>
                        <a:t>3</a:t>
                      </a:r>
                      <a:endParaRPr lang="es-ES_tradnl" sz="1100" dirty="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B5B88E">
                        <a:alpha val="52000"/>
                      </a:srgbClr>
                    </a:solidFill>
                  </a:tcPr>
                </a:tc>
                <a:tc>
                  <a:txBody>
                    <a:bodyPr/>
                    <a:lstStyle/>
                    <a:p>
                      <a:pPr algn="ctr">
                        <a:lnSpc>
                          <a:spcPct val="107000"/>
                        </a:lnSpc>
                        <a:spcAft>
                          <a:spcPts val="0"/>
                        </a:spcAft>
                      </a:pPr>
                      <a:r>
                        <a:rPr lang="es-UY" sz="1200" dirty="0">
                          <a:solidFill>
                            <a:schemeClr val="tx1">
                              <a:lumMod val="75000"/>
                              <a:lumOff val="25000"/>
                            </a:schemeClr>
                          </a:solidFill>
                          <a:effectLst/>
                          <a:latin typeface="Helvetica" charset="0"/>
                          <a:ea typeface="Helvetica" charset="0"/>
                          <a:cs typeface="Helvetica" charset="0"/>
                        </a:rPr>
                        <a:t>4</a:t>
                      </a:r>
                      <a:endParaRPr lang="es-ES_tradnl" sz="1100" dirty="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B5B88E">
                        <a:alpha val="52000"/>
                      </a:srgbClr>
                    </a:solidFill>
                  </a:tcPr>
                </a:tc>
                <a:extLst>
                  <a:ext uri="{0D108BD9-81ED-4DB2-BD59-A6C34878D82A}">
                    <a16:rowId xmlns:a16="http://schemas.microsoft.com/office/drawing/2014/main" val="10004"/>
                  </a:ext>
                </a:extLst>
              </a:tr>
              <a:tr h="446582">
                <a:tc>
                  <a:txBody>
                    <a:bodyPr/>
                    <a:lstStyle/>
                    <a:p>
                      <a:pPr algn="ctr">
                        <a:lnSpc>
                          <a:spcPct val="150000"/>
                        </a:lnSpc>
                        <a:spcAft>
                          <a:spcPts val="0"/>
                        </a:spcAft>
                      </a:pPr>
                      <a:r>
                        <a:rPr lang="es-ES_tradnl" sz="1200" b="1" dirty="0">
                          <a:solidFill>
                            <a:schemeClr val="tx1">
                              <a:lumMod val="75000"/>
                              <a:lumOff val="25000"/>
                            </a:schemeClr>
                          </a:solidFill>
                          <a:effectLst/>
                          <a:latin typeface="Helvetica" charset="0"/>
                          <a:ea typeface="Helvetica" charset="0"/>
                          <a:cs typeface="Helvetica" charset="0"/>
                        </a:rPr>
                        <a:t>E</a:t>
                      </a:r>
                    </a:p>
                  </a:txBody>
                  <a:tcPr marL="68580" marR="68580" marT="0" marB="0" anchor="ctr">
                    <a:solidFill>
                      <a:srgbClr val="F2833E">
                        <a:alpha val="50000"/>
                      </a:srgbClr>
                    </a:solidFill>
                  </a:tcPr>
                </a:tc>
                <a:tc>
                  <a:txBody>
                    <a:bodyPr/>
                    <a:lstStyle/>
                    <a:p>
                      <a:pPr algn="l">
                        <a:lnSpc>
                          <a:spcPct val="107000"/>
                        </a:lnSpc>
                        <a:spcAft>
                          <a:spcPts val="0"/>
                        </a:spcAft>
                      </a:pPr>
                      <a:r>
                        <a:rPr lang="es-UY" sz="1200" dirty="0">
                          <a:solidFill>
                            <a:schemeClr val="tx1">
                              <a:lumMod val="75000"/>
                              <a:lumOff val="25000"/>
                            </a:schemeClr>
                          </a:solidFill>
                          <a:effectLst/>
                          <a:latin typeface="Helvetica" charset="0"/>
                          <a:ea typeface="Helvetica" charset="0"/>
                          <a:cs typeface="Helvetica" charset="0"/>
                        </a:rPr>
                        <a:t>6MM (m)</a:t>
                      </a:r>
                      <a:endParaRPr lang="es-ES_tradnl" sz="1100" dirty="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F2833E">
                        <a:alpha val="50000"/>
                      </a:srgbClr>
                    </a:solidFill>
                  </a:tcPr>
                </a:tc>
                <a:tc>
                  <a:txBody>
                    <a:bodyPr/>
                    <a:lstStyle/>
                    <a:p>
                      <a:pPr algn="ctr">
                        <a:lnSpc>
                          <a:spcPct val="107000"/>
                        </a:lnSpc>
                        <a:spcAft>
                          <a:spcPts val="0"/>
                        </a:spcAft>
                      </a:pPr>
                      <a:r>
                        <a:rPr lang="es-UY" sz="1200" dirty="0">
                          <a:solidFill>
                            <a:schemeClr val="tx1">
                              <a:lumMod val="75000"/>
                              <a:lumOff val="25000"/>
                            </a:schemeClr>
                          </a:solidFill>
                          <a:effectLst/>
                          <a:latin typeface="Helvetica" charset="0"/>
                          <a:ea typeface="Helvetica" charset="0"/>
                          <a:cs typeface="Helvetica" charset="0"/>
                        </a:rPr>
                        <a:t>≥ 350</a:t>
                      </a:r>
                      <a:endParaRPr lang="es-ES_tradnl" sz="1100" dirty="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F2833E">
                        <a:alpha val="50000"/>
                      </a:srgbClr>
                    </a:solidFill>
                  </a:tcPr>
                </a:tc>
                <a:tc>
                  <a:txBody>
                    <a:bodyPr/>
                    <a:lstStyle/>
                    <a:p>
                      <a:pPr algn="ctr">
                        <a:lnSpc>
                          <a:spcPct val="107000"/>
                        </a:lnSpc>
                        <a:spcAft>
                          <a:spcPts val="0"/>
                        </a:spcAft>
                      </a:pPr>
                      <a:r>
                        <a:rPr lang="es-UY" sz="1200" dirty="0">
                          <a:solidFill>
                            <a:schemeClr val="tx1">
                              <a:lumMod val="75000"/>
                              <a:lumOff val="25000"/>
                            </a:schemeClr>
                          </a:solidFill>
                          <a:effectLst/>
                          <a:latin typeface="Helvetica" charset="0"/>
                          <a:ea typeface="Helvetica" charset="0"/>
                          <a:cs typeface="Helvetica" charset="0"/>
                        </a:rPr>
                        <a:t>250-349</a:t>
                      </a:r>
                      <a:endParaRPr lang="es-ES_tradnl" sz="1100" dirty="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F2833E">
                        <a:alpha val="50000"/>
                      </a:srgbClr>
                    </a:solidFill>
                  </a:tcPr>
                </a:tc>
                <a:tc>
                  <a:txBody>
                    <a:bodyPr/>
                    <a:lstStyle/>
                    <a:p>
                      <a:pPr algn="ctr">
                        <a:lnSpc>
                          <a:spcPct val="107000"/>
                        </a:lnSpc>
                        <a:spcAft>
                          <a:spcPts val="0"/>
                        </a:spcAft>
                      </a:pPr>
                      <a:r>
                        <a:rPr lang="es-UY" sz="1200" dirty="0">
                          <a:solidFill>
                            <a:schemeClr val="tx1">
                              <a:lumMod val="75000"/>
                              <a:lumOff val="25000"/>
                            </a:schemeClr>
                          </a:solidFill>
                          <a:effectLst/>
                          <a:latin typeface="Helvetica" charset="0"/>
                          <a:ea typeface="Helvetica" charset="0"/>
                          <a:cs typeface="Helvetica" charset="0"/>
                        </a:rPr>
                        <a:t>150-249</a:t>
                      </a:r>
                      <a:endParaRPr lang="es-ES_tradnl" sz="1100" dirty="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F2833E">
                        <a:alpha val="50000"/>
                      </a:srgbClr>
                    </a:solidFill>
                  </a:tcPr>
                </a:tc>
                <a:tc>
                  <a:txBody>
                    <a:bodyPr/>
                    <a:lstStyle/>
                    <a:p>
                      <a:pPr algn="ctr">
                        <a:lnSpc>
                          <a:spcPct val="107000"/>
                        </a:lnSpc>
                        <a:spcAft>
                          <a:spcPts val="0"/>
                        </a:spcAft>
                      </a:pPr>
                      <a:r>
                        <a:rPr lang="es-UY" sz="1200" dirty="0">
                          <a:solidFill>
                            <a:schemeClr val="tx1">
                              <a:lumMod val="75000"/>
                              <a:lumOff val="25000"/>
                            </a:schemeClr>
                          </a:solidFill>
                          <a:effectLst/>
                          <a:latin typeface="Helvetica" charset="0"/>
                          <a:ea typeface="Helvetica" charset="0"/>
                          <a:cs typeface="Helvetica" charset="0"/>
                        </a:rPr>
                        <a:t>≤ 149</a:t>
                      </a:r>
                      <a:endParaRPr lang="es-ES_tradnl" sz="1100" dirty="0">
                        <a:solidFill>
                          <a:schemeClr val="tx1">
                            <a:lumMod val="75000"/>
                            <a:lumOff val="25000"/>
                          </a:schemeClr>
                        </a:solidFill>
                        <a:effectLst/>
                        <a:latin typeface="Helvetica" charset="0"/>
                        <a:ea typeface="Helvetica" charset="0"/>
                        <a:cs typeface="Helvetica" charset="0"/>
                      </a:endParaRPr>
                    </a:p>
                  </a:txBody>
                  <a:tcPr marL="47625" marR="47625" marT="0" marB="0" anchor="ctr">
                    <a:solidFill>
                      <a:srgbClr val="F2833E">
                        <a:alpha val="50000"/>
                      </a:srgbClr>
                    </a:solidFill>
                  </a:tcPr>
                </a:tc>
                <a:extLst>
                  <a:ext uri="{0D108BD9-81ED-4DB2-BD59-A6C34878D82A}">
                    <a16:rowId xmlns:a16="http://schemas.microsoft.com/office/drawing/2014/main" val="10005"/>
                  </a:ext>
                </a:extLst>
              </a:tr>
            </a:tbl>
          </a:graphicData>
        </a:graphic>
      </p:graphicFrame>
      <p:sp>
        <p:nvSpPr>
          <p:cNvPr id="25" name="Elipse 24"/>
          <p:cNvSpPr/>
          <p:nvPr/>
        </p:nvSpPr>
        <p:spPr>
          <a:xfrm>
            <a:off x="735315" y="4580835"/>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Rectángulo 25"/>
          <p:cNvSpPr/>
          <p:nvPr/>
        </p:nvSpPr>
        <p:spPr>
          <a:xfrm>
            <a:off x="1311737" y="4585959"/>
            <a:ext cx="1794718" cy="369332"/>
          </a:xfrm>
          <a:prstGeom prst="rect">
            <a:avLst/>
          </a:prstGeom>
        </p:spPr>
        <p:txBody>
          <a:bodyPr wrap="square">
            <a:spAutoFit/>
          </a:bodyPr>
          <a:lstStyle/>
          <a:p>
            <a:r>
              <a:rPr lang="es-ES" b="1">
                <a:solidFill>
                  <a:srgbClr val="1B9995"/>
                </a:solidFill>
                <a:latin typeface="Helvetica" charset="0"/>
                <a:ea typeface="Helvetica" charset="0"/>
                <a:cs typeface="Helvetica" charset="0"/>
              </a:rPr>
              <a:t>Índice BODE</a:t>
            </a:r>
            <a:endParaRPr lang="es-ES" b="1" dirty="0">
              <a:solidFill>
                <a:srgbClr val="1B9995"/>
              </a:solidFill>
              <a:latin typeface="Helvetica" charset="0"/>
              <a:ea typeface="Helvetica" charset="0"/>
              <a:cs typeface="Helvetica" charset="0"/>
            </a:endParaRPr>
          </a:p>
        </p:txBody>
      </p:sp>
      <p:grpSp>
        <p:nvGrpSpPr>
          <p:cNvPr id="8" name="Agrupar 7"/>
          <p:cNvGrpSpPr/>
          <p:nvPr/>
        </p:nvGrpSpPr>
        <p:grpSpPr>
          <a:xfrm>
            <a:off x="5722349" y="6371545"/>
            <a:ext cx="6504864" cy="473271"/>
            <a:chOff x="5983985" y="5888859"/>
            <a:chExt cx="6504864" cy="473271"/>
          </a:xfrm>
        </p:grpSpPr>
        <p:sp>
          <p:nvSpPr>
            <p:cNvPr id="28" name="Rectángulo 27"/>
            <p:cNvSpPr/>
            <p:nvPr/>
          </p:nvSpPr>
          <p:spPr>
            <a:xfrm>
              <a:off x="5983985" y="5931582"/>
              <a:ext cx="6504864" cy="232037"/>
            </a:xfrm>
            <a:prstGeom prst="rect">
              <a:avLst/>
            </a:prstGeom>
            <a:solidFill>
              <a:srgbClr val="8CB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Rectángulo 28"/>
            <p:cNvSpPr/>
            <p:nvPr/>
          </p:nvSpPr>
          <p:spPr>
            <a:xfrm>
              <a:off x="6359046" y="5888859"/>
              <a:ext cx="6096000" cy="473271"/>
            </a:xfrm>
            <a:prstGeom prst="rect">
              <a:avLst/>
            </a:prstGeom>
          </p:spPr>
          <p:txBody>
            <a:bodyPr>
              <a:spAutoFit/>
            </a:bodyPr>
            <a:lstStyle/>
            <a:p>
              <a:pPr algn="just" fontAlgn="base" hangingPunct="0">
                <a:lnSpc>
                  <a:spcPct val="107000"/>
                </a:lnSpc>
                <a:spcAft>
                  <a:spcPts val="600"/>
                </a:spcAft>
              </a:pPr>
              <a:r>
                <a:rPr lang="es-ES_tradnl" sz="1200" dirty="0">
                  <a:solidFill>
                    <a:schemeClr val="bg1"/>
                  </a:solidFill>
                  <a:latin typeface="Arial" charset="0"/>
                  <a:ea typeface="Times New Roman" charset="0"/>
                  <a:cs typeface="Times New Roman" charset="0"/>
                </a:rPr>
                <a:t>B: </a:t>
              </a:r>
              <a:r>
                <a:rPr lang="es-ES_tradnl" sz="1200" dirty="0" err="1">
                  <a:solidFill>
                    <a:schemeClr val="bg1"/>
                  </a:solidFill>
                  <a:latin typeface="Arial" charset="0"/>
                  <a:ea typeface="Times New Roman" charset="0"/>
                  <a:cs typeface="Times New Roman" charset="0"/>
                </a:rPr>
                <a:t>Body</a:t>
              </a:r>
              <a:r>
                <a:rPr lang="es-ES_tradnl" sz="1200" dirty="0">
                  <a:solidFill>
                    <a:schemeClr val="bg1"/>
                  </a:solidFill>
                  <a:latin typeface="Arial" charset="0"/>
                  <a:ea typeface="Times New Roman" charset="0"/>
                  <a:cs typeface="Times New Roman" charset="0"/>
                </a:rPr>
                <a:t> </a:t>
              </a:r>
              <a:r>
                <a:rPr lang="es-ES_tradnl" sz="1200" dirty="0" err="1">
                  <a:solidFill>
                    <a:schemeClr val="bg1"/>
                  </a:solidFill>
                  <a:latin typeface="Arial" charset="0"/>
                  <a:ea typeface="Times New Roman" charset="0"/>
                  <a:cs typeface="Times New Roman" charset="0"/>
                </a:rPr>
                <a:t>mass</a:t>
              </a:r>
              <a:r>
                <a:rPr lang="es-ES_tradnl" sz="1200" dirty="0">
                  <a:solidFill>
                    <a:schemeClr val="bg1"/>
                  </a:solidFill>
                  <a:latin typeface="Arial" charset="0"/>
                  <a:ea typeface="Times New Roman" charset="0"/>
                  <a:cs typeface="Times New Roman" charset="0"/>
                </a:rPr>
                <a:t> </a:t>
              </a:r>
              <a:r>
                <a:rPr lang="es-ES_tradnl" sz="1200" dirty="0" err="1">
                  <a:solidFill>
                    <a:schemeClr val="bg1"/>
                  </a:solidFill>
                  <a:latin typeface="Arial" charset="0"/>
                  <a:ea typeface="Times New Roman" charset="0"/>
                  <a:cs typeface="Times New Roman" charset="0"/>
                </a:rPr>
                <a:t>index</a:t>
              </a:r>
              <a:r>
                <a:rPr lang="es-ES_tradnl" sz="1200" dirty="0">
                  <a:solidFill>
                    <a:schemeClr val="bg1"/>
                  </a:solidFill>
                  <a:latin typeface="Arial" charset="0"/>
                  <a:ea typeface="Times New Roman" charset="0"/>
                  <a:cs typeface="Times New Roman" charset="0"/>
                </a:rPr>
                <a:t>; O: </a:t>
              </a:r>
              <a:r>
                <a:rPr lang="es-ES_tradnl" sz="1200" dirty="0" err="1">
                  <a:solidFill>
                    <a:schemeClr val="bg1"/>
                  </a:solidFill>
                  <a:latin typeface="Arial" charset="0"/>
                  <a:ea typeface="Times New Roman" charset="0"/>
                  <a:cs typeface="Times New Roman" charset="0"/>
                </a:rPr>
                <a:t>Obstruction</a:t>
              </a:r>
              <a:r>
                <a:rPr lang="es-ES_tradnl" sz="1200" dirty="0">
                  <a:solidFill>
                    <a:schemeClr val="bg1"/>
                  </a:solidFill>
                  <a:latin typeface="Arial" charset="0"/>
                  <a:ea typeface="Times New Roman" charset="0"/>
                  <a:cs typeface="Times New Roman" charset="0"/>
                </a:rPr>
                <a:t> VEF1(%); D: </a:t>
              </a:r>
              <a:r>
                <a:rPr lang="es-ES_tradnl" sz="1200" dirty="0" err="1">
                  <a:solidFill>
                    <a:schemeClr val="bg1"/>
                  </a:solidFill>
                  <a:latin typeface="Arial" charset="0"/>
                  <a:ea typeface="Times New Roman" charset="0"/>
                  <a:cs typeface="Times New Roman" charset="0"/>
                </a:rPr>
                <a:t>Dyspnea</a:t>
              </a:r>
              <a:r>
                <a:rPr lang="es-ES_tradnl" sz="1200" dirty="0">
                  <a:solidFill>
                    <a:schemeClr val="bg1"/>
                  </a:solidFill>
                  <a:latin typeface="Arial" charset="0"/>
                  <a:ea typeface="Times New Roman" charset="0"/>
                  <a:cs typeface="Times New Roman" charset="0"/>
                </a:rPr>
                <a:t> (</a:t>
              </a:r>
              <a:r>
                <a:rPr lang="es-ES_tradnl" sz="1200" dirty="0" err="1">
                  <a:solidFill>
                    <a:schemeClr val="bg1"/>
                  </a:solidFill>
                  <a:latin typeface="Arial" charset="0"/>
                  <a:ea typeface="Times New Roman" charset="0"/>
                  <a:cs typeface="Times New Roman" charset="0"/>
                </a:rPr>
                <a:t>mMRC</a:t>
              </a:r>
              <a:r>
                <a:rPr lang="es-ES_tradnl" sz="1200" dirty="0">
                  <a:solidFill>
                    <a:schemeClr val="bg1"/>
                  </a:solidFill>
                  <a:latin typeface="Arial" charset="0"/>
                  <a:ea typeface="Times New Roman" charset="0"/>
                  <a:cs typeface="Times New Roman" charset="0"/>
                </a:rPr>
                <a:t>); E: </a:t>
              </a:r>
              <a:r>
                <a:rPr lang="es-ES_tradnl" sz="1200" dirty="0" err="1">
                  <a:solidFill>
                    <a:schemeClr val="bg1"/>
                  </a:solidFill>
                  <a:latin typeface="Arial" charset="0"/>
                  <a:ea typeface="Times New Roman" charset="0"/>
                  <a:cs typeface="Times New Roman" charset="0"/>
                </a:rPr>
                <a:t>Exercise</a:t>
              </a:r>
              <a:r>
                <a:rPr lang="es-ES_tradnl" sz="1200" dirty="0">
                  <a:solidFill>
                    <a:schemeClr val="bg1"/>
                  </a:solidFill>
                  <a:latin typeface="Arial" charset="0"/>
                  <a:ea typeface="Times New Roman" charset="0"/>
                  <a:cs typeface="Times New Roman" charset="0"/>
                </a:rPr>
                <a:t> test (6MM)</a:t>
              </a:r>
            </a:p>
          </p:txBody>
        </p:sp>
      </p:grpSp>
      <p:sp>
        <p:nvSpPr>
          <p:cNvPr id="27" name="Elipse 26"/>
          <p:cNvSpPr/>
          <p:nvPr/>
        </p:nvSpPr>
        <p:spPr>
          <a:xfrm>
            <a:off x="735315" y="5154916"/>
            <a:ext cx="374456" cy="374456"/>
          </a:xfrm>
          <a:prstGeom prst="ellipse">
            <a:avLst/>
          </a:prstGeom>
          <a:noFill/>
          <a:ln w="60325">
            <a:gradFill flip="none" rotWithShape="1">
              <a:gsLst>
                <a:gs pos="0">
                  <a:srgbClr val="97CCC2"/>
                </a:gs>
                <a:gs pos="100000">
                  <a:srgbClr val="005B6D"/>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ángulo 30"/>
          <p:cNvSpPr/>
          <p:nvPr/>
        </p:nvSpPr>
        <p:spPr>
          <a:xfrm rot="16200000">
            <a:off x="5569906" y="3535224"/>
            <a:ext cx="1281831" cy="276999"/>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TABLA 5</a:t>
            </a:r>
          </a:p>
        </p:txBody>
      </p:sp>
    </p:spTree>
    <p:extLst>
      <p:ext uri="{BB962C8B-B14F-4D97-AF65-F5344CB8AC3E}">
        <p14:creationId xmlns:p14="http://schemas.microsoft.com/office/powerpoint/2010/main" val="186566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3</a:t>
            </a:r>
          </a:p>
        </p:txBody>
      </p:sp>
      <p:sp>
        <p:nvSpPr>
          <p:cNvPr id="6" name="Rectángulo 5"/>
          <p:cNvSpPr/>
          <p:nvPr/>
        </p:nvSpPr>
        <p:spPr>
          <a:xfrm>
            <a:off x="752922" y="112865"/>
            <a:ext cx="6558270" cy="646331"/>
          </a:xfrm>
          <a:prstGeom prst="rect">
            <a:avLst/>
          </a:prstGeom>
        </p:spPr>
        <p:txBody>
          <a:bodyPr wrap="none">
            <a:spAutoFit/>
          </a:bodyPr>
          <a:lstStyle/>
          <a:p>
            <a:r>
              <a:rPr lang="es-UY" dirty="0">
                <a:solidFill>
                  <a:srgbClr val="8CBFB5"/>
                </a:solidFill>
                <a:latin typeface="Helvetica" charset="0"/>
                <a:ea typeface="Helvetica" charset="0"/>
                <a:cs typeface="Helvetica" charset="0"/>
              </a:rPr>
              <a:t>CURSO CLÍNICO, DIAGNÓSTICO, BÚSQUEDA DE CASOS, </a:t>
            </a:r>
          </a:p>
          <a:p>
            <a:r>
              <a:rPr lang="es-UY" dirty="0">
                <a:solidFill>
                  <a:srgbClr val="8CBFB5"/>
                </a:solidFill>
                <a:latin typeface="Helvetica" charset="0"/>
                <a:ea typeface="Helvetica" charset="0"/>
                <a:cs typeface="Helvetica" charset="0"/>
              </a:rPr>
              <a:t>ESTRATIFICACIÓN DE LA GRAVEDAD Y PRONÓSTICO</a:t>
            </a:r>
          </a:p>
        </p:txBody>
      </p:sp>
      <p:sp>
        <p:nvSpPr>
          <p:cNvPr id="16" name="Rectángulo 15"/>
          <p:cNvSpPr/>
          <p:nvPr/>
        </p:nvSpPr>
        <p:spPr>
          <a:xfrm>
            <a:off x="0" y="1046469"/>
            <a:ext cx="9732557"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ESTRATIFICACIÓN DE LA GRAVEDAD </a:t>
            </a:r>
          </a:p>
        </p:txBody>
      </p:sp>
      <p:sp>
        <p:nvSpPr>
          <p:cNvPr id="38" name="Rectángulo 37"/>
          <p:cNvSpPr/>
          <p:nvPr/>
        </p:nvSpPr>
        <p:spPr>
          <a:xfrm>
            <a:off x="3333604" y="1892272"/>
            <a:ext cx="7955176" cy="1200329"/>
          </a:xfrm>
          <a:prstGeom prst="rect">
            <a:avLst/>
          </a:prstGeom>
        </p:spPr>
        <p:txBody>
          <a:bodyPr wrap="square">
            <a:spAutoFit/>
          </a:bodyPr>
          <a:lstStyle/>
          <a:p>
            <a:pPr algn="ctr"/>
            <a:r>
              <a:rPr lang="es-UY" sz="2400" b="1" dirty="0">
                <a:solidFill>
                  <a:srgbClr val="005B6D"/>
                </a:solidFill>
                <a:latin typeface="Helvetica" charset="0"/>
                <a:ea typeface="Helvetica" charset="0"/>
                <a:cs typeface="Helvetica" charset="0"/>
              </a:rPr>
              <a:t>¿Es la escala de disnea </a:t>
            </a:r>
            <a:r>
              <a:rPr lang="es-UY" sz="2400" b="1" dirty="0" err="1">
                <a:solidFill>
                  <a:srgbClr val="005B6D"/>
                </a:solidFill>
                <a:latin typeface="Helvetica" charset="0"/>
                <a:ea typeface="Helvetica" charset="0"/>
                <a:cs typeface="Helvetica" charset="0"/>
              </a:rPr>
              <a:t>mMRC</a:t>
            </a:r>
            <a:r>
              <a:rPr lang="es-UY" sz="2400" b="1" dirty="0">
                <a:solidFill>
                  <a:srgbClr val="005B6D"/>
                </a:solidFill>
                <a:latin typeface="Helvetica" charset="0"/>
                <a:ea typeface="Helvetica" charset="0"/>
                <a:cs typeface="Helvetica" charset="0"/>
              </a:rPr>
              <a:t> más efectiva que el cuestionario CAT para evaluar la gravedad de los pacientes con EPOC? </a:t>
            </a:r>
            <a:endParaRPr lang="es-ES" sz="2400" b="1" dirty="0">
              <a:solidFill>
                <a:srgbClr val="005B6D"/>
              </a:solidFill>
              <a:latin typeface="Helvetica" charset="0"/>
              <a:ea typeface="Helvetica" charset="0"/>
              <a:cs typeface="Helvetica" charset="0"/>
            </a:endParaRPr>
          </a:p>
        </p:txBody>
      </p:sp>
      <p:sp>
        <p:nvSpPr>
          <p:cNvPr id="23" name="Elipse 22"/>
          <p:cNvSpPr/>
          <p:nvPr/>
        </p:nvSpPr>
        <p:spPr>
          <a:xfrm>
            <a:off x="2933695" y="2021292"/>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 name="Agrupar 1"/>
          <p:cNvGrpSpPr/>
          <p:nvPr/>
        </p:nvGrpSpPr>
        <p:grpSpPr>
          <a:xfrm>
            <a:off x="45955" y="3709868"/>
            <a:ext cx="11242825" cy="373511"/>
            <a:chOff x="813043" y="3269093"/>
            <a:chExt cx="11242825" cy="373511"/>
          </a:xfrm>
        </p:grpSpPr>
        <p:sp>
          <p:nvSpPr>
            <p:cNvPr id="24" name="Rectángulo 23"/>
            <p:cNvSpPr/>
            <p:nvPr/>
          </p:nvSpPr>
          <p:spPr>
            <a:xfrm>
              <a:off x="813043" y="3269093"/>
              <a:ext cx="2656667" cy="369332"/>
            </a:xfrm>
            <a:prstGeom prst="rect">
              <a:avLst/>
            </a:prstGeom>
          </p:spPr>
          <p:txBody>
            <a:bodyPr wrap="square">
              <a:spAutoFit/>
            </a:bodyPr>
            <a:lstStyle/>
            <a:p>
              <a:pPr algn="r"/>
              <a:r>
                <a:rPr lang="es-ES" b="1" dirty="0">
                  <a:solidFill>
                    <a:srgbClr val="1B9995"/>
                  </a:solidFill>
                  <a:latin typeface="Helvetica" charset="0"/>
                  <a:ea typeface="Helvetica" charset="0"/>
                  <a:cs typeface="Helvetica" charset="0"/>
                </a:rPr>
                <a:t>JUSTIFICACIÓN</a:t>
              </a:r>
            </a:p>
          </p:txBody>
        </p:sp>
        <p:sp>
          <p:nvSpPr>
            <p:cNvPr id="25" name="Rectángulo 24"/>
            <p:cNvSpPr/>
            <p:nvPr/>
          </p:nvSpPr>
          <p:spPr>
            <a:xfrm>
              <a:off x="3588001" y="3304050"/>
              <a:ext cx="8467867" cy="338554"/>
            </a:xfrm>
            <a:prstGeom prst="rect">
              <a:avLst/>
            </a:prstGeom>
          </p:spPr>
          <p:txBody>
            <a:bodyPr wrap="square">
              <a:spAutoFit/>
            </a:bodyPr>
            <a:lstStyle/>
            <a:p>
              <a:pPr lvl="0"/>
              <a:endParaRPr lang="es-ES" sz="1600" dirty="0">
                <a:solidFill>
                  <a:schemeClr val="tx1">
                    <a:lumMod val="65000"/>
                    <a:lumOff val="35000"/>
                  </a:schemeClr>
                </a:solidFill>
                <a:latin typeface="Helvetica" charset="0"/>
                <a:ea typeface="Helvetica" charset="0"/>
                <a:cs typeface="Helvetica" charset="0"/>
              </a:endParaRPr>
            </a:p>
          </p:txBody>
        </p:sp>
      </p:grpSp>
      <p:grpSp>
        <p:nvGrpSpPr>
          <p:cNvPr id="7" name="Agrupar 6"/>
          <p:cNvGrpSpPr/>
          <p:nvPr/>
        </p:nvGrpSpPr>
        <p:grpSpPr>
          <a:xfrm>
            <a:off x="122598" y="5481229"/>
            <a:ext cx="11149412" cy="653467"/>
            <a:chOff x="856347" y="4773527"/>
            <a:chExt cx="11149412" cy="653467"/>
          </a:xfrm>
        </p:grpSpPr>
        <p:sp>
          <p:nvSpPr>
            <p:cNvPr id="26" name="Rectángulo 25"/>
            <p:cNvSpPr/>
            <p:nvPr/>
          </p:nvSpPr>
          <p:spPr>
            <a:xfrm>
              <a:off x="856347" y="4780663"/>
              <a:ext cx="2656667" cy="646331"/>
            </a:xfrm>
            <a:prstGeom prst="rect">
              <a:avLst/>
            </a:prstGeom>
          </p:spPr>
          <p:txBody>
            <a:bodyPr wrap="square">
              <a:spAutoFit/>
            </a:bodyPr>
            <a:lstStyle/>
            <a:p>
              <a:pPr algn="r"/>
              <a:r>
                <a:rPr lang="es-ES" b="1" dirty="0">
                  <a:solidFill>
                    <a:srgbClr val="1B9995"/>
                  </a:solidFill>
                  <a:latin typeface="Helvetica" charset="0"/>
                  <a:ea typeface="Helvetica" charset="0"/>
                  <a:cs typeface="Helvetica" charset="0"/>
                </a:rPr>
                <a:t>SELECCIÓN DE BÚSQUEDA</a:t>
              </a:r>
            </a:p>
          </p:txBody>
        </p:sp>
        <p:sp>
          <p:nvSpPr>
            <p:cNvPr id="27" name="Rectángulo 26"/>
            <p:cNvSpPr/>
            <p:nvPr/>
          </p:nvSpPr>
          <p:spPr>
            <a:xfrm>
              <a:off x="3748410" y="4773527"/>
              <a:ext cx="8257349" cy="338554"/>
            </a:xfrm>
            <a:prstGeom prst="rect">
              <a:avLst/>
            </a:prstGeom>
          </p:spPr>
          <p:txBody>
            <a:bodyPr wrap="square">
              <a:spAutoFit/>
            </a:bodyPr>
            <a:lstStyle/>
            <a:p>
              <a:pPr lvl="0"/>
              <a:endParaRPr lang="es-ES" sz="1600" dirty="0">
                <a:solidFill>
                  <a:schemeClr val="tx1">
                    <a:lumMod val="65000"/>
                    <a:lumOff val="35000"/>
                  </a:schemeClr>
                </a:solidFill>
                <a:latin typeface="Helvetica" charset="0"/>
                <a:ea typeface="Helvetica" charset="0"/>
                <a:cs typeface="Helvetica" charset="0"/>
              </a:endParaRPr>
            </a:p>
          </p:txBody>
        </p:sp>
      </p:grpSp>
      <p:sp>
        <p:nvSpPr>
          <p:cNvPr id="8" name="Rectángulo 7">
            <a:extLst>
              <a:ext uri="{FF2B5EF4-FFF2-40B4-BE49-F238E27FC236}">
                <a16:creationId xmlns:a16="http://schemas.microsoft.com/office/drawing/2014/main" id="{04463FA9-E718-48E9-B437-BAB954D7A278}"/>
              </a:ext>
            </a:extLst>
          </p:cNvPr>
          <p:cNvSpPr/>
          <p:nvPr/>
        </p:nvSpPr>
        <p:spPr>
          <a:xfrm>
            <a:off x="3014661" y="3398466"/>
            <a:ext cx="9098045" cy="1631216"/>
          </a:xfrm>
          <a:prstGeom prst="rect">
            <a:avLst/>
          </a:prstGeom>
        </p:spPr>
        <p:txBody>
          <a:bodyPr wrap="square">
            <a:spAutoFit/>
          </a:bodyPr>
          <a:lstStyle/>
          <a:p>
            <a:r>
              <a:rPr lang="es-UY" sz="2000" dirty="0" err="1"/>
              <a:t>mMRC</a:t>
            </a:r>
            <a:r>
              <a:rPr lang="es-UY" sz="2000" dirty="0"/>
              <a:t> se ha correlacionado con mortalidad, y con el grado de obstrucción.</a:t>
            </a:r>
          </a:p>
          <a:p>
            <a:r>
              <a:rPr lang="es-UY" sz="2000" dirty="0"/>
              <a:t>El CAT se ha correlacionado con la calidad de vida y un puntaje ≥15 se ha asociado con mayor riesgo de exacerbación.  </a:t>
            </a:r>
          </a:p>
          <a:p>
            <a:r>
              <a:rPr lang="es-UY" sz="2000" dirty="0"/>
              <a:t>Estas observaciones sugieren que las escalas de </a:t>
            </a:r>
            <a:r>
              <a:rPr lang="es-UY" sz="2000" dirty="0" err="1"/>
              <a:t>mMRC</a:t>
            </a:r>
            <a:r>
              <a:rPr lang="es-UY" sz="2000" dirty="0"/>
              <a:t> y CAT aportan información complementaria.</a:t>
            </a:r>
          </a:p>
        </p:txBody>
      </p:sp>
      <p:sp>
        <p:nvSpPr>
          <p:cNvPr id="10" name="Rectángulo 9">
            <a:extLst>
              <a:ext uri="{FF2B5EF4-FFF2-40B4-BE49-F238E27FC236}">
                <a16:creationId xmlns:a16="http://schemas.microsoft.com/office/drawing/2014/main" id="{EA3E6157-CF5B-4B7E-ACA7-B6C71E2D95AF}"/>
              </a:ext>
            </a:extLst>
          </p:cNvPr>
          <p:cNvSpPr/>
          <p:nvPr/>
        </p:nvSpPr>
        <p:spPr>
          <a:xfrm>
            <a:off x="3014662" y="5453193"/>
            <a:ext cx="9098044" cy="923330"/>
          </a:xfrm>
          <a:prstGeom prst="rect">
            <a:avLst/>
          </a:prstGeom>
        </p:spPr>
        <p:txBody>
          <a:bodyPr wrap="square">
            <a:spAutoFit/>
          </a:bodyPr>
          <a:lstStyle/>
          <a:p>
            <a:r>
              <a:rPr lang="es-UY" dirty="0">
                <a:latin typeface="Helvetica" panose="020B0604020202020204" pitchFamily="34" charset="0"/>
                <a:cs typeface="Helvetica" panose="020B0604020202020204" pitchFamily="34" charset="0"/>
              </a:rPr>
              <a:t>Se capturaron en total 27 referencias: seleccionando 10 estudios para responder la pregunta (4 estudios de corte transversal y  3 estudios métodos diagnósticos , 2 estudios de cohorte y 1 revisión sistemática. ‬‬‬‬‬‬‬‬‬‬‬‬‬‬‬‬‬‬‬‬‬‬‬‬‬‬‬‬‬‬‬‬‬‬‬‬‬‬‬‬‬‬‬‬‬‬‬‬‬‬‬‬‬‬‬‬‬‬‬‬‬‬‬‬‬‬‬‬‬‬‬‬‬‬‬‬‬‬‬‬‬‬‬‬‬‬‬‬‬‬‬‬‬‬‬‬‬‬‬‬‬‬‬‬‬‬‬‬‬‬‬‬‬‬‬‬‬‬‬‬‬‬‬‬‬‬‬‬‬‬‬‬‬‬‬‬‬‬‬‬‬‬‬‬‬‬‬‬‬‬‬‬‬‬‬‬‬‬‬‬‬‬‬‬‬‬‬‬‬‬‬‬‬‬‬‬‬‬‬‬‬‬‬‬‬‬‬‬‬‬‬‬‬‬‬‬‬‬‬‬‬‬‬‬‬‬‬‬‬‬‬‬‬‬‬‬‬‬‬‬‬‬‬‬‬‬‬‬‬‬‬‬‬‬‬‬‬‬‬‬‬‬‬‬‬‬‬‬‬‬‬‬‬‬‬‬‬‬‬‬‬‬‬‬‬‬‬‬‬‬‬‬‬‬‬‬‬‬‬‬‬‬‬‬‬‬‬‬‬‬‬‬‬‬‬‬‬‬‬‬‬‬‬‬‬‬‬‬‬‬‬‬‬‬‬‬‬‬‬‬‬‬‬‬‬‬‬‬‬‬‬‬‬‬‬‬‬‬‬‬‬‬‬‬‬‬‬‬‬‬‬‬‬‬‬‬‬‬‬‬‬‬‬‬‬‬‬‬‬‬‬‬‬‬‬‬‬‬‬‬‬‬‬‬‬‬‬‬‬‬‬‬‬‬‬‬‬‬‬‬‬‬‬‬‬‬‬‬‬‬‬‬‬‬‬‬‬‬‬‬‬‬‬‬‬‬‬‬‬‬‬‬‬‬‬‬‬‬‬‬‬‬‬‬‬‬‬‬‬‬</a:t>
            </a:r>
          </a:p>
        </p:txBody>
      </p:sp>
    </p:spTree>
    <p:extLst>
      <p:ext uri="{BB962C8B-B14F-4D97-AF65-F5344CB8AC3E}">
        <p14:creationId xmlns:p14="http://schemas.microsoft.com/office/powerpoint/2010/main" val="140622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 presetClass="entr" presetSubtype="0"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3</a:t>
            </a:r>
            <a:endParaRPr lang="es-ES" sz="8800" b="1" dirty="0">
              <a:solidFill>
                <a:srgbClr val="8CBFB5"/>
              </a:solidFill>
              <a:effectLst/>
              <a:latin typeface="Helvetica" charset="0"/>
              <a:ea typeface="Helvetica" charset="0"/>
              <a:cs typeface="Helvetica" charset="0"/>
            </a:endParaRPr>
          </a:p>
        </p:txBody>
      </p:sp>
      <p:sp>
        <p:nvSpPr>
          <p:cNvPr id="2" name="Rectángulo 1"/>
          <p:cNvSpPr/>
          <p:nvPr/>
        </p:nvSpPr>
        <p:spPr>
          <a:xfrm>
            <a:off x="3048000" y="2136339"/>
            <a:ext cx="8651310" cy="1754326"/>
          </a:xfrm>
          <a:prstGeom prst="rect">
            <a:avLst/>
          </a:prstGeom>
        </p:spPr>
        <p:txBody>
          <a:bodyPr wrap="square">
            <a:spAutoFit/>
          </a:bodyPr>
          <a:lstStyle/>
          <a:p>
            <a:r>
              <a:rPr lang="es-ES_tradnl" dirty="0">
                <a:solidFill>
                  <a:srgbClr val="005B6D"/>
                </a:solidFill>
                <a:latin typeface="Helvetica" charset="0"/>
                <a:ea typeface="Helvetica" charset="0"/>
                <a:cs typeface="Helvetica" charset="0"/>
              </a:rPr>
              <a:t>Ambas herramientas (</a:t>
            </a:r>
            <a:r>
              <a:rPr lang="es-ES_tradnl" dirty="0" err="1">
                <a:solidFill>
                  <a:srgbClr val="005B6D"/>
                </a:solidFill>
                <a:latin typeface="Helvetica" charset="0"/>
                <a:ea typeface="Helvetica" charset="0"/>
                <a:cs typeface="Helvetica" charset="0"/>
              </a:rPr>
              <a:t>mMRC</a:t>
            </a:r>
            <a:r>
              <a:rPr lang="es-ES_tradnl" dirty="0">
                <a:solidFill>
                  <a:srgbClr val="005B6D"/>
                </a:solidFill>
                <a:latin typeface="Helvetica" charset="0"/>
                <a:ea typeface="Helvetica" charset="0"/>
                <a:cs typeface="Helvetica" charset="0"/>
              </a:rPr>
              <a:t> y CAT) son útiles para evaluar los síntomas en la EPOC y parecen aportar información complementaria.</a:t>
            </a:r>
          </a:p>
          <a:p>
            <a:r>
              <a:rPr lang="es-ES_tradnl" dirty="0">
                <a:solidFill>
                  <a:srgbClr val="005B6D"/>
                </a:solidFill>
                <a:latin typeface="Helvetica" charset="0"/>
                <a:ea typeface="Helvetica" charset="0"/>
                <a:cs typeface="Helvetica" charset="0"/>
              </a:rPr>
              <a:t>El uso de la escala de </a:t>
            </a:r>
            <a:r>
              <a:rPr lang="es-ES_tradnl" dirty="0" err="1">
                <a:solidFill>
                  <a:srgbClr val="005B6D"/>
                </a:solidFill>
                <a:latin typeface="Helvetica" charset="0"/>
                <a:ea typeface="Helvetica" charset="0"/>
                <a:cs typeface="Helvetica" charset="0"/>
              </a:rPr>
              <a:t>mMRC</a:t>
            </a:r>
            <a:r>
              <a:rPr lang="es-ES_tradnl" dirty="0">
                <a:solidFill>
                  <a:srgbClr val="005B6D"/>
                </a:solidFill>
                <a:latin typeface="Helvetica" charset="0"/>
                <a:ea typeface="Helvetica" charset="0"/>
                <a:cs typeface="Helvetica" charset="0"/>
              </a:rPr>
              <a:t> para la clasificación de la gravedad de la EPOC fundamentalmente por su simplicidad, posibilidad de autoadministración y por su buena correlación con calidad de vida, disnea, estado de salud y la mortalidad en los pacientes con EPOC podría recomendarse de preferencia. </a:t>
            </a:r>
          </a:p>
        </p:txBody>
      </p:sp>
      <p:sp>
        <p:nvSpPr>
          <p:cNvPr id="7" name="Rectángulo 6"/>
          <p:cNvSpPr/>
          <p:nvPr/>
        </p:nvSpPr>
        <p:spPr>
          <a:xfrm>
            <a:off x="2901462" y="1960962"/>
            <a:ext cx="9037252" cy="2131536"/>
          </a:xfrm>
          <a:prstGeom prst="rect">
            <a:avLst/>
          </a:prstGeom>
          <a:noFill/>
          <a:ln w="28575">
            <a:solidFill>
              <a:srgbClr val="005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9" name="Agrupar 8"/>
          <p:cNvGrpSpPr/>
          <p:nvPr/>
        </p:nvGrpSpPr>
        <p:grpSpPr>
          <a:xfrm>
            <a:off x="288265" y="4541336"/>
            <a:ext cx="11650449" cy="1789126"/>
            <a:chOff x="288265" y="4541336"/>
            <a:chExt cx="11650449" cy="1789126"/>
          </a:xfrm>
        </p:grpSpPr>
        <p:sp>
          <p:nvSpPr>
            <p:cNvPr id="33" name="Rectángulo 32"/>
            <p:cNvSpPr/>
            <p:nvPr/>
          </p:nvSpPr>
          <p:spPr>
            <a:xfrm>
              <a:off x="288265" y="5064847"/>
              <a:ext cx="2880819" cy="646331"/>
            </a:xfrm>
            <a:prstGeom prst="rect">
              <a:avLst/>
            </a:prstGeom>
          </p:spPr>
          <p:txBody>
            <a:bodyPr wrap="square">
              <a:spAutoFit/>
            </a:bodyPr>
            <a:lstStyle/>
            <a:p>
              <a:r>
                <a:rPr lang="es-ES" b="1" dirty="0">
                  <a:solidFill>
                    <a:srgbClr val="F2833E"/>
                  </a:solidFill>
                  <a:latin typeface="Helvetica" charset="0"/>
                  <a:ea typeface="Helvetica" charset="0"/>
                  <a:cs typeface="Helvetica" charset="0"/>
                </a:rPr>
                <a:t>CONCLUSIONES Y RECOMENDACIONES </a:t>
              </a:r>
            </a:p>
          </p:txBody>
        </p:sp>
        <p:sp>
          <p:nvSpPr>
            <p:cNvPr id="36" name="Rectángulo 35"/>
            <p:cNvSpPr/>
            <p:nvPr/>
          </p:nvSpPr>
          <p:spPr>
            <a:xfrm>
              <a:off x="3044283" y="4697235"/>
              <a:ext cx="8890714" cy="1477328"/>
            </a:xfrm>
            <a:prstGeom prst="rect">
              <a:avLst/>
            </a:prstGeom>
          </p:spPr>
          <p:txBody>
            <a:bodyPr wrap="square">
              <a:spAutoFit/>
            </a:bodyPr>
            <a:lstStyle/>
            <a:p>
              <a:r>
                <a:rPr lang="es-ES_tradnl" b="1" dirty="0">
                  <a:solidFill>
                    <a:srgbClr val="F2833E"/>
                  </a:solidFill>
                  <a:latin typeface="Helvetica" charset="0"/>
                  <a:ea typeface="Helvetica" charset="0"/>
                  <a:cs typeface="Helvetica" charset="0"/>
                </a:rPr>
                <a:t>EVIDENCIA ALTA </a:t>
              </a:r>
              <a:r>
                <a:rPr lang="es-ES_tradnl" dirty="0">
                  <a:solidFill>
                    <a:srgbClr val="005B6D"/>
                  </a:solidFill>
                  <a:latin typeface="Helvetica" charset="0"/>
                  <a:ea typeface="Helvetica" charset="0"/>
                  <a:cs typeface="Helvetica" charset="0"/>
                </a:rPr>
                <a:t>para usar de manera indistinta la escala de </a:t>
              </a:r>
              <a:r>
                <a:rPr lang="es-ES_tradnl" dirty="0" err="1">
                  <a:solidFill>
                    <a:srgbClr val="005B6D"/>
                  </a:solidFill>
                  <a:latin typeface="Helvetica" charset="0"/>
                  <a:ea typeface="Helvetica" charset="0"/>
                  <a:cs typeface="Helvetica" charset="0"/>
                </a:rPr>
                <a:t>mMRC</a:t>
              </a:r>
              <a:r>
                <a:rPr lang="es-ES_tradnl" dirty="0">
                  <a:solidFill>
                    <a:srgbClr val="005B6D"/>
                  </a:solidFill>
                  <a:latin typeface="Helvetica" charset="0"/>
                  <a:ea typeface="Helvetica" charset="0"/>
                  <a:cs typeface="Helvetica" charset="0"/>
                </a:rPr>
                <a:t> o el CAT para evaluar los síntomas en pacientes con EPOC y </a:t>
              </a:r>
              <a:r>
                <a:rPr lang="es-ES_tradnl" b="1" dirty="0">
                  <a:solidFill>
                    <a:srgbClr val="F2833E"/>
                  </a:solidFill>
                  <a:latin typeface="Helvetica" charset="0"/>
                  <a:ea typeface="Helvetica" charset="0"/>
                  <a:cs typeface="Helvetica" charset="0"/>
                </a:rPr>
                <a:t>RECOMENDACIÓN FUERTE </a:t>
              </a:r>
              <a:r>
                <a:rPr lang="es-ES_tradnl" dirty="0">
                  <a:solidFill>
                    <a:srgbClr val="005B6D"/>
                  </a:solidFill>
                  <a:latin typeface="Helvetica" charset="0"/>
                  <a:ea typeface="Helvetica" charset="0"/>
                  <a:cs typeface="Helvetica" charset="0"/>
                </a:rPr>
                <a:t>para la preferencia del uso de la escala </a:t>
              </a:r>
              <a:r>
                <a:rPr lang="es-ES_tradnl" dirty="0" err="1">
                  <a:solidFill>
                    <a:srgbClr val="005B6D"/>
                  </a:solidFill>
                  <a:latin typeface="Helvetica" charset="0"/>
                  <a:ea typeface="Helvetica" charset="0"/>
                  <a:cs typeface="Helvetica" charset="0"/>
                </a:rPr>
                <a:t>mMRC</a:t>
              </a:r>
              <a:r>
                <a:rPr lang="es-ES_tradnl" dirty="0">
                  <a:solidFill>
                    <a:srgbClr val="005B6D"/>
                  </a:solidFill>
                  <a:latin typeface="Helvetica" charset="0"/>
                  <a:ea typeface="Helvetica" charset="0"/>
                  <a:cs typeface="Helvetica" charset="0"/>
                </a:rPr>
                <a:t> por su simplicidad, posibilidad de autoadministración y buena correlación con calidad de vida, disnea, estado de salud y mortalidad.  </a:t>
              </a:r>
            </a:p>
          </p:txBody>
        </p:sp>
        <p:sp>
          <p:nvSpPr>
            <p:cNvPr id="38" name="Rectángulo 37"/>
            <p:cNvSpPr/>
            <p:nvPr/>
          </p:nvSpPr>
          <p:spPr>
            <a:xfrm>
              <a:off x="2901462" y="4541336"/>
              <a:ext cx="9037252" cy="1789126"/>
            </a:xfrm>
            <a:prstGeom prst="rect">
              <a:avLst/>
            </a:prstGeom>
            <a:noFill/>
            <a:ln w="28575">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8" name="Rectángulo 7">
            <a:extLst>
              <a:ext uri="{FF2B5EF4-FFF2-40B4-BE49-F238E27FC236}">
                <a16:creationId xmlns:a16="http://schemas.microsoft.com/office/drawing/2014/main" id="{F1E69A0B-C1A3-468D-A3E1-946523A423AB}"/>
              </a:ext>
            </a:extLst>
          </p:cNvPr>
          <p:cNvSpPr/>
          <p:nvPr/>
        </p:nvSpPr>
        <p:spPr>
          <a:xfrm>
            <a:off x="329168" y="2258354"/>
            <a:ext cx="2520331" cy="646331"/>
          </a:xfrm>
          <a:prstGeom prst="rect">
            <a:avLst/>
          </a:prstGeom>
        </p:spPr>
        <p:txBody>
          <a:bodyPr wrap="square">
            <a:spAutoFit/>
          </a:bodyPr>
          <a:lstStyle/>
          <a:p>
            <a:r>
              <a:rPr lang="es-UY" b="1" dirty="0">
                <a:solidFill>
                  <a:srgbClr val="005B6D"/>
                </a:solidFill>
                <a:latin typeface="Helvetica" panose="020B0604020202020204" pitchFamily="34" charset="0"/>
                <a:cs typeface="Helvetica" panose="020B0604020202020204" pitchFamily="34" charset="0"/>
              </a:rPr>
              <a:t>RESUMEN DE LA</a:t>
            </a:r>
          </a:p>
          <a:p>
            <a:r>
              <a:rPr lang="es-UY" b="1" dirty="0">
                <a:solidFill>
                  <a:srgbClr val="005B6D"/>
                </a:solidFill>
                <a:latin typeface="Helvetica" panose="020B0604020202020204" pitchFamily="34" charset="0"/>
                <a:cs typeface="Helvetica" panose="020B0604020202020204" pitchFamily="34" charset="0"/>
              </a:rPr>
              <a:t>EVIDENCIA</a:t>
            </a:r>
          </a:p>
        </p:txBody>
      </p:sp>
      <p:sp>
        <p:nvSpPr>
          <p:cNvPr id="10" name="Rectángulo 9">
            <a:extLst>
              <a:ext uri="{FF2B5EF4-FFF2-40B4-BE49-F238E27FC236}">
                <a16:creationId xmlns:a16="http://schemas.microsoft.com/office/drawing/2014/main" id="{638AD17F-8002-4262-AEDF-65B872E5DEE4}"/>
              </a:ext>
            </a:extLst>
          </p:cNvPr>
          <p:cNvSpPr/>
          <p:nvPr/>
        </p:nvSpPr>
        <p:spPr>
          <a:xfrm>
            <a:off x="1589333" y="326015"/>
            <a:ext cx="7320781" cy="1015663"/>
          </a:xfrm>
          <a:prstGeom prst="rect">
            <a:avLst/>
          </a:prstGeom>
        </p:spPr>
        <p:txBody>
          <a:bodyPr wrap="square">
            <a:spAutoFit/>
          </a:bodyPr>
          <a:lstStyle/>
          <a:p>
            <a:r>
              <a:rPr lang="es-ES" sz="2000" b="1" dirty="0">
                <a:solidFill>
                  <a:srgbClr val="005B6D"/>
                </a:solidFill>
                <a:latin typeface="Helvetica" charset="0"/>
                <a:ea typeface="Helvetica" charset="0"/>
                <a:cs typeface="Helvetica" charset="0"/>
              </a:rPr>
              <a:t>ES LA ESCALA DE DISNEA MMRC MÁS EFECTIVA QUE EL CUESTIONARIO CAT PARA EVALUAR LA GRAVEDAD DE LOS PACIENTES CON EPOC? </a:t>
            </a:r>
            <a:endParaRPr lang="es-UY" dirty="0"/>
          </a:p>
        </p:txBody>
      </p:sp>
    </p:spTree>
    <p:extLst>
      <p:ext uri="{BB962C8B-B14F-4D97-AF65-F5344CB8AC3E}">
        <p14:creationId xmlns:p14="http://schemas.microsoft.com/office/powerpoint/2010/main" val="114042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3</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6724983" cy="646331"/>
          </a:xfrm>
          <a:prstGeom prst="rect">
            <a:avLst/>
          </a:prstGeom>
        </p:spPr>
        <p:txBody>
          <a:bodyPr wrap="none">
            <a:spAutoFit/>
          </a:bodyPr>
          <a:lstStyle/>
          <a:p>
            <a:r>
              <a:rPr lang="es-UY" dirty="0">
                <a:solidFill>
                  <a:srgbClr val="8CBFB5"/>
                </a:solidFill>
                <a:latin typeface="Helvetica" charset="0"/>
                <a:ea typeface="Helvetica" charset="0"/>
                <a:cs typeface="Helvetica" charset="0"/>
              </a:rPr>
              <a:t>CURSO CLÍNICO, DIAGNÓSTICO, BÚSQUEDA DE CASOS, </a:t>
            </a:r>
          </a:p>
          <a:p>
            <a:r>
              <a:rPr lang="es-UY" dirty="0">
                <a:solidFill>
                  <a:srgbClr val="8CBFB5"/>
                </a:solidFill>
                <a:latin typeface="Helvetica" charset="0"/>
                <a:ea typeface="Helvetica" charset="0"/>
                <a:cs typeface="Helvetica" charset="0"/>
              </a:rPr>
              <a:t>ESTRATIFICACIÓN DE LA GRAVEDAD Y PRONÓSTICO</a:t>
            </a:r>
            <a:endParaRPr lang="es-ES" dirty="0">
              <a:solidFill>
                <a:srgbClr val="8CBFB5"/>
              </a:solidFill>
              <a:latin typeface="Helvetica" charset="0"/>
              <a:ea typeface="Helvetica" charset="0"/>
              <a:cs typeface="Helvetica" charset="0"/>
            </a:endParaRPr>
          </a:p>
        </p:txBody>
      </p:sp>
      <p:sp>
        <p:nvSpPr>
          <p:cNvPr id="16" name="Rectángulo 15"/>
          <p:cNvSpPr/>
          <p:nvPr/>
        </p:nvSpPr>
        <p:spPr>
          <a:xfrm>
            <a:off x="87543" y="971175"/>
            <a:ext cx="9732557"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Estratificación de la Gravedad</a:t>
            </a:r>
          </a:p>
        </p:txBody>
      </p:sp>
      <p:grpSp>
        <p:nvGrpSpPr>
          <p:cNvPr id="8" name="Agrupar 7"/>
          <p:cNvGrpSpPr/>
          <p:nvPr/>
        </p:nvGrpSpPr>
        <p:grpSpPr>
          <a:xfrm>
            <a:off x="4106884" y="6086650"/>
            <a:ext cx="7548267" cy="311239"/>
            <a:chOff x="5950182" y="5888859"/>
            <a:chExt cx="6504864" cy="311239"/>
          </a:xfrm>
        </p:grpSpPr>
        <p:sp>
          <p:nvSpPr>
            <p:cNvPr id="28" name="Rectángulo 27"/>
            <p:cNvSpPr/>
            <p:nvPr/>
          </p:nvSpPr>
          <p:spPr>
            <a:xfrm>
              <a:off x="5950182" y="5931582"/>
              <a:ext cx="6504864" cy="232037"/>
            </a:xfrm>
            <a:prstGeom prst="rect">
              <a:avLst/>
            </a:prstGeom>
            <a:solidFill>
              <a:srgbClr val="8CB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Rectángulo 28"/>
            <p:cNvSpPr/>
            <p:nvPr/>
          </p:nvSpPr>
          <p:spPr>
            <a:xfrm>
              <a:off x="6359046" y="5888859"/>
              <a:ext cx="6096000" cy="311239"/>
            </a:xfrm>
            <a:prstGeom prst="rect">
              <a:avLst/>
            </a:prstGeom>
          </p:spPr>
          <p:txBody>
            <a:bodyPr>
              <a:spAutoFit/>
            </a:bodyPr>
            <a:lstStyle/>
            <a:p>
              <a:pPr algn="just" fontAlgn="base" hangingPunct="0">
                <a:lnSpc>
                  <a:spcPct val="107000"/>
                </a:lnSpc>
                <a:spcAft>
                  <a:spcPts val="600"/>
                </a:spcAft>
              </a:pPr>
              <a:r>
                <a:rPr lang="es-ES" sz="1400" i="1" dirty="0">
                  <a:solidFill>
                    <a:schemeClr val="bg1"/>
                  </a:solidFill>
                </a:rPr>
                <a:t> </a:t>
              </a:r>
              <a:r>
                <a:rPr lang="es-ES" sz="1400" b="1" i="1" dirty="0">
                  <a:solidFill>
                    <a:schemeClr val="bg1"/>
                  </a:solidFill>
                </a:rPr>
                <a:t>* </a:t>
              </a:r>
              <a:r>
                <a:rPr lang="es-ES" sz="1400" i="1" dirty="0">
                  <a:solidFill>
                    <a:schemeClr val="bg1"/>
                  </a:solidFill>
                </a:rPr>
                <a:t> Exacerbaciones en el último año</a:t>
              </a:r>
              <a:endParaRPr lang="es-ES_tradnl" sz="1400" dirty="0">
                <a:solidFill>
                  <a:schemeClr val="bg1"/>
                </a:solidFill>
                <a:latin typeface="Arial" charset="0"/>
                <a:ea typeface="Times New Roman" charset="0"/>
                <a:cs typeface="Times New Roman" charset="0"/>
              </a:endParaRPr>
            </a:p>
          </p:txBody>
        </p:sp>
      </p:grpSp>
      <p:sp>
        <p:nvSpPr>
          <p:cNvPr id="31" name="Rectángulo 30"/>
          <p:cNvSpPr/>
          <p:nvPr/>
        </p:nvSpPr>
        <p:spPr>
          <a:xfrm>
            <a:off x="6359046" y="3062717"/>
            <a:ext cx="3210159" cy="276999"/>
          </a:xfrm>
          <a:prstGeom prst="rect">
            <a:avLst/>
          </a:prstGeom>
        </p:spPr>
        <p:txBody>
          <a:bodyPr wrap="square">
            <a:spAutoFit/>
          </a:bodyPr>
          <a:lstStyle/>
          <a:p>
            <a:r>
              <a:rPr lang="es-ES" sz="1200" dirty="0">
                <a:solidFill>
                  <a:schemeClr val="bg1"/>
                </a:solidFill>
                <a:latin typeface="Helvetica" charset="0"/>
                <a:ea typeface="Helvetica" charset="0"/>
                <a:cs typeface="Helvetica" charset="0"/>
              </a:rPr>
              <a:t>Tabla 5</a:t>
            </a:r>
          </a:p>
        </p:txBody>
      </p:sp>
      <p:sp>
        <p:nvSpPr>
          <p:cNvPr id="32" name="Rectángulo 31"/>
          <p:cNvSpPr/>
          <p:nvPr/>
        </p:nvSpPr>
        <p:spPr>
          <a:xfrm>
            <a:off x="4115413" y="1815996"/>
            <a:ext cx="6378113" cy="461665"/>
          </a:xfrm>
          <a:prstGeom prst="rect">
            <a:avLst/>
          </a:prstGeom>
        </p:spPr>
        <p:txBody>
          <a:bodyPr wrap="square">
            <a:spAutoFit/>
          </a:bodyPr>
          <a:lstStyle/>
          <a:p>
            <a:r>
              <a:rPr lang="es-ES" sz="2400" b="1" dirty="0">
                <a:solidFill>
                  <a:srgbClr val="1B9995"/>
                </a:solidFill>
                <a:latin typeface="Helvetica" charset="0"/>
                <a:ea typeface="Helvetica" charset="0"/>
                <a:cs typeface="Helvetica" charset="0"/>
              </a:rPr>
              <a:t>Calificación de la gravedad de la EPOC</a:t>
            </a:r>
            <a:endParaRPr lang="es-ES" sz="2400" b="1" baseline="-25000" dirty="0">
              <a:solidFill>
                <a:srgbClr val="1B9995"/>
              </a:solidFill>
              <a:latin typeface="Helvetica" charset="0"/>
              <a:ea typeface="Helvetica" charset="0"/>
              <a:cs typeface="Helvetica" charset="0"/>
            </a:endParaRPr>
          </a:p>
        </p:txBody>
      </p:sp>
      <p:graphicFrame>
        <p:nvGraphicFramePr>
          <p:cNvPr id="33" name="Tabla 32"/>
          <p:cNvGraphicFramePr>
            <a:graphicFrameLocks noGrp="1"/>
          </p:cNvGraphicFramePr>
          <p:nvPr>
            <p:extLst>
              <p:ext uri="{D42A27DB-BD31-4B8C-83A1-F6EECF244321}">
                <p14:modId xmlns:p14="http://schemas.microsoft.com/office/powerpoint/2010/main" val="1667395397"/>
              </p:ext>
            </p:extLst>
          </p:nvPr>
        </p:nvGraphicFramePr>
        <p:xfrm>
          <a:off x="4106884" y="2388289"/>
          <a:ext cx="7977024" cy="3565511"/>
        </p:xfrm>
        <a:graphic>
          <a:graphicData uri="http://schemas.openxmlformats.org/drawingml/2006/table">
            <a:tbl>
              <a:tblPr firstRow="1" bandRow="1">
                <a:tableStyleId>{5C22544A-7EE6-4342-B048-85BDC9FD1C3A}</a:tableStyleId>
              </a:tblPr>
              <a:tblGrid>
                <a:gridCol w="2651372">
                  <a:extLst>
                    <a:ext uri="{9D8B030D-6E8A-4147-A177-3AD203B41FA5}">
                      <a16:colId xmlns:a16="http://schemas.microsoft.com/office/drawing/2014/main" val="20000"/>
                    </a:ext>
                  </a:extLst>
                </a:gridCol>
                <a:gridCol w="1317953">
                  <a:extLst>
                    <a:ext uri="{9D8B030D-6E8A-4147-A177-3AD203B41FA5}">
                      <a16:colId xmlns:a16="http://schemas.microsoft.com/office/drawing/2014/main" val="20001"/>
                    </a:ext>
                  </a:extLst>
                </a:gridCol>
                <a:gridCol w="1618061">
                  <a:extLst>
                    <a:ext uri="{9D8B030D-6E8A-4147-A177-3AD203B41FA5}">
                      <a16:colId xmlns:a16="http://schemas.microsoft.com/office/drawing/2014/main" val="20002"/>
                    </a:ext>
                  </a:extLst>
                </a:gridCol>
                <a:gridCol w="2389638">
                  <a:extLst>
                    <a:ext uri="{9D8B030D-6E8A-4147-A177-3AD203B41FA5}">
                      <a16:colId xmlns:a16="http://schemas.microsoft.com/office/drawing/2014/main" val="20003"/>
                    </a:ext>
                  </a:extLst>
                </a:gridCol>
              </a:tblGrid>
              <a:tr h="51751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a:solidFill>
                            <a:schemeClr val="bg1"/>
                          </a:solidFill>
                          <a:latin typeface="Helvetica" charset="0"/>
                          <a:ea typeface="Helvetica" charset="0"/>
                          <a:cs typeface="Helvetica" charset="0"/>
                        </a:rPr>
                        <a:t>Nivel de</a:t>
                      </a: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a:solidFill>
                            <a:schemeClr val="bg1"/>
                          </a:solidFill>
                          <a:latin typeface="Helvetica" charset="0"/>
                          <a:ea typeface="Helvetica" charset="0"/>
                          <a:cs typeface="Helvetica" charset="0"/>
                        </a:rPr>
                        <a:t>Gravedad</a:t>
                      </a:r>
                    </a:p>
                  </a:txBody>
                  <a:tcPr anchor="ctr">
                    <a:solidFill>
                      <a:srgbClr val="1B9995"/>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a:solidFill>
                            <a:schemeClr val="bg1"/>
                          </a:solidFill>
                          <a:latin typeface="Helvetica" charset="0"/>
                          <a:ea typeface="Helvetica" charset="0"/>
                          <a:cs typeface="Helvetica" charset="0"/>
                        </a:rPr>
                        <a:t>Criterios de evaluación</a:t>
                      </a:r>
                    </a:p>
                  </a:txBody>
                  <a:tcPr anchor="ctr">
                    <a:solidFill>
                      <a:srgbClr val="1B999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600" b="1" dirty="0">
                        <a:solidFill>
                          <a:schemeClr val="bg1"/>
                        </a:solidFill>
                        <a:latin typeface="Helvetica" charset="0"/>
                        <a:ea typeface="Helvetica" charset="0"/>
                        <a:cs typeface="Helvetica" charset="0"/>
                      </a:endParaRPr>
                    </a:p>
                  </a:txBody>
                  <a:tcPr anchor="ctr">
                    <a:solidFill>
                      <a:srgbClr val="1B999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600" b="1" dirty="0">
                        <a:solidFill>
                          <a:schemeClr val="bg1"/>
                        </a:solidFill>
                        <a:latin typeface="Helvetica" charset="0"/>
                        <a:ea typeface="Helvetica" charset="0"/>
                        <a:cs typeface="Helvetica" charset="0"/>
                      </a:endParaRPr>
                    </a:p>
                  </a:txBody>
                  <a:tcPr anchor="ctr">
                    <a:solidFill>
                      <a:srgbClr val="1B9995"/>
                    </a:solidFill>
                  </a:tcPr>
                </a:tc>
                <a:extLst>
                  <a:ext uri="{0D108BD9-81ED-4DB2-BD59-A6C34878D82A}">
                    <a16:rowId xmlns:a16="http://schemas.microsoft.com/office/drawing/2014/main" val="10000"/>
                  </a:ext>
                </a:extLst>
              </a:tr>
              <a:tr h="559748">
                <a:tc vMerge="1">
                  <a:txBody>
                    <a:bodyPr/>
                    <a:lstStyle/>
                    <a:p>
                      <a:endParaRPr lang="es-ES_tradnl"/>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a:solidFill>
                            <a:schemeClr val="bg1"/>
                          </a:solidFill>
                          <a:latin typeface="Helvetica" charset="0"/>
                          <a:ea typeface="Helvetica" charset="0"/>
                          <a:cs typeface="Helvetica" charset="0"/>
                        </a:rPr>
                        <a:t>Disnea </a:t>
                      </a:r>
                    </a:p>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a:solidFill>
                            <a:schemeClr val="bg1"/>
                          </a:solidFill>
                          <a:latin typeface="Helvetica" charset="0"/>
                          <a:ea typeface="Helvetica" charset="0"/>
                          <a:cs typeface="Helvetica" charset="0"/>
                        </a:rPr>
                        <a:t>(</a:t>
                      </a:r>
                      <a:r>
                        <a:rPr lang="es-ES" sz="1600" b="1" dirty="0" err="1">
                          <a:solidFill>
                            <a:schemeClr val="bg1"/>
                          </a:solidFill>
                          <a:latin typeface="Helvetica" charset="0"/>
                          <a:ea typeface="Helvetica" charset="0"/>
                          <a:cs typeface="Helvetica" charset="0"/>
                        </a:rPr>
                        <a:t>mMRC</a:t>
                      </a:r>
                      <a:r>
                        <a:rPr lang="es-ES" sz="1600" b="1" dirty="0">
                          <a:solidFill>
                            <a:schemeClr val="bg1"/>
                          </a:solidFill>
                          <a:latin typeface="Helvetica" charset="0"/>
                          <a:ea typeface="Helvetica" charset="0"/>
                          <a:cs typeface="Helvetica" charset="0"/>
                        </a:rPr>
                        <a:t>)</a:t>
                      </a: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r-IN" sz="1600" b="1" dirty="0">
                          <a:solidFill>
                            <a:schemeClr val="bg1"/>
                          </a:solidFill>
                          <a:latin typeface="Helvetica" charset="0"/>
                          <a:ea typeface="Helvetica" charset="0"/>
                          <a:cs typeface="Helvetica" charset="0"/>
                        </a:rPr>
                        <a:t>VEF1 </a:t>
                      </a:r>
                      <a:endParaRPr lang="es-ES" sz="1600" b="1" dirty="0">
                        <a:solidFill>
                          <a:schemeClr val="bg1"/>
                        </a:solidFill>
                        <a:latin typeface="Helvetica" charset="0"/>
                        <a:ea typeface="Helvetica" charset="0"/>
                        <a:cs typeface="Helvetica"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mr-IN" sz="1600" b="1" dirty="0">
                          <a:solidFill>
                            <a:schemeClr val="bg1"/>
                          </a:solidFill>
                          <a:latin typeface="Helvetica" charset="0"/>
                          <a:ea typeface="Helvetica" charset="0"/>
                          <a:cs typeface="Helvetica" charset="0"/>
                        </a:rPr>
                        <a:t>(% </a:t>
                      </a:r>
                      <a:r>
                        <a:rPr lang="mr-IN" sz="1600" b="1" dirty="0" err="1">
                          <a:solidFill>
                            <a:schemeClr val="bg1"/>
                          </a:solidFill>
                          <a:latin typeface="Helvetica" charset="0"/>
                          <a:ea typeface="Helvetica" charset="0"/>
                          <a:cs typeface="Helvetica" charset="0"/>
                        </a:rPr>
                        <a:t>pre</a:t>
                      </a:r>
                      <a:r>
                        <a:rPr lang="mr-IN" sz="1600" b="1" dirty="0">
                          <a:solidFill>
                            <a:schemeClr val="bg1"/>
                          </a:solidFill>
                          <a:latin typeface="Helvetica" charset="0"/>
                          <a:ea typeface="Helvetica" charset="0"/>
                          <a:cs typeface="Helvetica" charset="0"/>
                        </a:rPr>
                        <a:t>) </a:t>
                      </a:r>
                      <a:endParaRPr lang="es-ES" sz="1600" b="1" dirty="0">
                        <a:solidFill>
                          <a:schemeClr val="bg1"/>
                        </a:solidFill>
                        <a:latin typeface="Helvetica" charset="0"/>
                        <a:ea typeface="Helvetica" charset="0"/>
                        <a:cs typeface="Helvetica" charset="0"/>
                      </a:endParaRP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kern="1200" dirty="0">
                          <a:solidFill>
                            <a:schemeClr val="bg1"/>
                          </a:solidFill>
                          <a:effectLst/>
                          <a:latin typeface="Helvetica" charset="0"/>
                          <a:ea typeface="Helvetica" charset="0"/>
                          <a:cs typeface="Helvetica" charset="0"/>
                        </a:rPr>
                        <a:t>Exacerbaciones*</a:t>
                      </a:r>
                      <a:r>
                        <a:rPr lang="es-ES_tradnl" sz="1600" dirty="0">
                          <a:solidFill>
                            <a:schemeClr val="bg1"/>
                          </a:solidFill>
                          <a:effectLst/>
                          <a:latin typeface="Helvetica" charset="0"/>
                          <a:ea typeface="Helvetica" charset="0"/>
                          <a:cs typeface="Helvetica" charset="0"/>
                        </a:rPr>
                        <a:t> </a:t>
                      </a:r>
                      <a:endParaRPr lang="es-ES" sz="1600" b="1" dirty="0">
                        <a:solidFill>
                          <a:schemeClr val="bg1"/>
                        </a:solidFill>
                        <a:latin typeface="Helvetica" charset="0"/>
                        <a:ea typeface="Helvetica" charset="0"/>
                        <a:cs typeface="Helvetica" charset="0"/>
                      </a:endParaRPr>
                    </a:p>
                  </a:txBody>
                  <a:tcPr anchor="ctr">
                    <a:solidFill>
                      <a:srgbClr val="1B9995"/>
                    </a:solidFill>
                  </a:tcPr>
                </a:tc>
                <a:extLst>
                  <a:ext uri="{0D108BD9-81ED-4DB2-BD59-A6C34878D82A}">
                    <a16:rowId xmlns:a16="http://schemas.microsoft.com/office/drawing/2014/main" val="10001"/>
                  </a:ext>
                </a:extLst>
              </a:tr>
              <a:tr h="5597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a:solidFill>
                            <a:schemeClr val="tx1">
                              <a:lumMod val="75000"/>
                              <a:lumOff val="25000"/>
                            </a:schemeClr>
                          </a:solidFill>
                          <a:latin typeface="Helvetica" charset="0"/>
                          <a:ea typeface="Helvetica" charset="0"/>
                          <a:cs typeface="Helvetica" charset="0"/>
                        </a:rPr>
                        <a:t>Leve</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b="0" dirty="0">
                          <a:solidFill>
                            <a:schemeClr val="tx1">
                              <a:lumMod val="75000"/>
                              <a:lumOff val="25000"/>
                            </a:schemeClr>
                          </a:solidFill>
                          <a:latin typeface="Helvetica" charset="0"/>
                          <a:ea typeface="Helvetica" charset="0"/>
                          <a:cs typeface="Helvetica" charset="0"/>
                        </a:rPr>
                        <a:t>(Todos los criterios)</a:t>
                      </a:r>
                    </a:p>
                  </a:txBody>
                  <a:tcPr anchor="ctr">
                    <a:solidFill>
                      <a:srgbClr val="B9B98D">
                        <a:alpha val="53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r-IN" sz="1800" dirty="0">
                          <a:solidFill>
                            <a:schemeClr val="tx1">
                              <a:lumMod val="75000"/>
                              <a:lumOff val="25000"/>
                            </a:schemeClr>
                          </a:solidFill>
                          <a:latin typeface="Helvetica" charset="0"/>
                          <a:ea typeface="Helvetica" charset="0"/>
                          <a:cs typeface="Helvetica" charset="0"/>
                        </a:rPr>
                        <a:t>0 - 1 </a:t>
                      </a:r>
                      <a:endParaRPr lang="es-ES_tradnl" sz="1800" dirty="0">
                        <a:solidFill>
                          <a:schemeClr val="tx1">
                            <a:lumMod val="75000"/>
                            <a:lumOff val="25000"/>
                          </a:schemeClr>
                        </a:solidFill>
                        <a:latin typeface="Helvetica" charset="0"/>
                        <a:ea typeface="Helvetica" charset="0"/>
                        <a:cs typeface="Helvetica" charset="0"/>
                      </a:endParaRPr>
                    </a:p>
                  </a:txBody>
                  <a:tcPr anchor="ctr">
                    <a:solidFill>
                      <a:srgbClr val="B9B98D">
                        <a:alpha val="53000"/>
                      </a:srgbClr>
                    </a:solidFill>
                  </a:tcPr>
                </a:tc>
                <a:tc>
                  <a:txBody>
                    <a:bodyPr/>
                    <a:lstStyle/>
                    <a:p>
                      <a:pPr algn="ctr">
                        <a:lnSpc>
                          <a:spcPct val="115000"/>
                        </a:lnSpc>
                        <a:spcAft>
                          <a:spcPts val="0"/>
                        </a:spcAft>
                      </a:pPr>
                      <a:r>
                        <a:rPr lang="es-ES" sz="1800" dirty="0">
                          <a:effectLst/>
                          <a:latin typeface="Helvetica" charset="0"/>
                          <a:ea typeface="Helvetica" charset="0"/>
                          <a:cs typeface="Helvetica" charset="0"/>
                        </a:rPr>
                        <a:t>≥ 80%</a:t>
                      </a:r>
                      <a:endParaRPr lang="es-ES_tradnl" sz="1800" dirty="0">
                        <a:effectLst/>
                        <a:latin typeface="Helvetica" charset="0"/>
                        <a:ea typeface="Helvetica" charset="0"/>
                        <a:cs typeface="Helvetica" charset="0"/>
                      </a:endParaRPr>
                    </a:p>
                  </a:txBody>
                  <a:tcPr anchor="ctr">
                    <a:solidFill>
                      <a:srgbClr val="B9B98D">
                        <a:alpha val="53000"/>
                      </a:srgbClr>
                    </a:solidFill>
                  </a:tcPr>
                </a:tc>
                <a:tc>
                  <a:txBody>
                    <a:bodyPr/>
                    <a:lstStyle/>
                    <a:p>
                      <a:pPr algn="ctr">
                        <a:lnSpc>
                          <a:spcPct val="115000"/>
                        </a:lnSpc>
                        <a:spcAft>
                          <a:spcPts val="0"/>
                        </a:spcAft>
                      </a:pPr>
                      <a:r>
                        <a:rPr lang="es-MX" sz="1600" dirty="0">
                          <a:effectLst/>
                          <a:latin typeface="Arial" charset="0"/>
                          <a:ea typeface="Calibri" charset="0"/>
                          <a:cs typeface="Times New Roman" charset="0"/>
                        </a:rPr>
                        <a:t>Ninguna</a:t>
                      </a:r>
                      <a:endParaRPr lang="es-ES_tradnl" sz="1400" dirty="0">
                        <a:effectLst/>
                        <a:latin typeface="Calibri" charset="0"/>
                        <a:ea typeface="Calibri" charset="0"/>
                        <a:cs typeface="Times New Roman" charset="0"/>
                      </a:endParaRPr>
                    </a:p>
                  </a:txBody>
                  <a:tcPr anchor="ctr">
                    <a:solidFill>
                      <a:srgbClr val="B9B98D">
                        <a:alpha val="53000"/>
                      </a:srgbClr>
                    </a:solidFill>
                  </a:tcPr>
                </a:tc>
                <a:extLst>
                  <a:ext uri="{0D108BD9-81ED-4DB2-BD59-A6C34878D82A}">
                    <a16:rowId xmlns:a16="http://schemas.microsoft.com/office/drawing/2014/main" val="10002"/>
                  </a:ext>
                </a:extLst>
              </a:tr>
              <a:tr h="7902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a:solidFill>
                            <a:schemeClr val="tx1">
                              <a:lumMod val="75000"/>
                              <a:lumOff val="25000"/>
                            </a:schemeClr>
                          </a:solidFill>
                          <a:latin typeface="Helvetica" charset="0"/>
                          <a:ea typeface="Helvetica" charset="0"/>
                          <a:cs typeface="Helvetica" charset="0"/>
                        </a:rPr>
                        <a:t>Moderada</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b="0" dirty="0">
                          <a:solidFill>
                            <a:schemeClr val="tx1">
                              <a:lumMod val="75000"/>
                              <a:lumOff val="25000"/>
                            </a:schemeClr>
                          </a:solidFill>
                          <a:latin typeface="Helvetica" charset="0"/>
                          <a:ea typeface="Helvetica" charset="0"/>
                          <a:cs typeface="Helvetica" charset="0"/>
                        </a:rPr>
                        <a:t>(al</a:t>
                      </a:r>
                      <a:r>
                        <a:rPr lang="es-ES_tradnl" sz="1800" b="0" baseline="0" dirty="0">
                          <a:solidFill>
                            <a:schemeClr val="tx1">
                              <a:lumMod val="75000"/>
                              <a:lumOff val="25000"/>
                            </a:schemeClr>
                          </a:solidFill>
                          <a:latin typeface="Helvetica" charset="0"/>
                          <a:ea typeface="Helvetica" charset="0"/>
                          <a:cs typeface="Helvetica" charset="0"/>
                        </a:rPr>
                        <a:t> menos uno de los criterios)</a:t>
                      </a:r>
                      <a:endParaRPr lang="es-ES_tradnl" sz="1800" b="0" dirty="0">
                        <a:solidFill>
                          <a:schemeClr val="tx1">
                            <a:lumMod val="75000"/>
                            <a:lumOff val="25000"/>
                          </a:schemeClr>
                        </a:solidFill>
                        <a:latin typeface="Helvetica" charset="0"/>
                        <a:ea typeface="Helvetica" charset="0"/>
                        <a:cs typeface="Helvetica" charset="0"/>
                      </a:endParaRPr>
                    </a:p>
                  </a:txBody>
                  <a:tcPr anchor="ctr">
                    <a:solidFill>
                      <a:srgbClr val="F2833E">
                        <a:alpha val="5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75000"/>
                              <a:lumOff val="25000"/>
                            </a:schemeClr>
                          </a:solidFill>
                          <a:latin typeface="Helvetica" charset="0"/>
                          <a:ea typeface="Helvetica" charset="0"/>
                          <a:cs typeface="Helvetica" charset="0"/>
                        </a:rPr>
                        <a:t>2</a:t>
                      </a:r>
                      <a:endParaRPr lang="es-ES_tradnl" sz="1800" dirty="0">
                        <a:solidFill>
                          <a:schemeClr val="tx1">
                            <a:lumMod val="75000"/>
                            <a:lumOff val="25000"/>
                          </a:schemeClr>
                        </a:solidFill>
                        <a:latin typeface="Helvetica" charset="0"/>
                        <a:ea typeface="Helvetica" charset="0"/>
                        <a:cs typeface="Helvetica" charset="0"/>
                      </a:endParaRPr>
                    </a:p>
                  </a:txBody>
                  <a:tcPr anchor="ctr">
                    <a:solidFill>
                      <a:srgbClr val="F2833E">
                        <a:alpha val="50000"/>
                      </a:srgbClr>
                    </a:solidFill>
                  </a:tcPr>
                </a:tc>
                <a:tc>
                  <a:txBody>
                    <a:bodyPr/>
                    <a:lstStyle/>
                    <a:p>
                      <a:pPr algn="ctr">
                        <a:lnSpc>
                          <a:spcPct val="115000"/>
                        </a:lnSpc>
                        <a:spcAft>
                          <a:spcPts val="0"/>
                        </a:spcAft>
                      </a:pPr>
                      <a:r>
                        <a:rPr lang="es-MX" sz="1800">
                          <a:effectLst/>
                          <a:latin typeface="Helvetica" charset="0"/>
                          <a:ea typeface="Helvetica" charset="0"/>
                          <a:cs typeface="Helvetica" charset="0"/>
                        </a:rPr>
                        <a:t>≥ 50 – 79%</a:t>
                      </a:r>
                      <a:endParaRPr lang="es-ES_tradnl" sz="1800">
                        <a:effectLst/>
                        <a:latin typeface="Helvetica" charset="0"/>
                        <a:ea typeface="Helvetica" charset="0"/>
                        <a:cs typeface="Helvetica" charset="0"/>
                      </a:endParaRPr>
                    </a:p>
                  </a:txBody>
                  <a:tcPr anchor="ctr">
                    <a:solidFill>
                      <a:srgbClr val="F2833E">
                        <a:alpha val="50000"/>
                      </a:srgbClr>
                    </a:solidFill>
                  </a:tcPr>
                </a:tc>
                <a:tc>
                  <a:txBody>
                    <a:bodyPr/>
                    <a:lstStyle/>
                    <a:p>
                      <a:pPr algn="ctr">
                        <a:lnSpc>
                          <a:spcPct val="115000"/>
                        </a:lnSpc>
                        <a:spcAft>
                          <a:spcPts val="0"/>
                        </a:spcAft>
                      </a:pPr>
                      <a:r>
                        <a:rPr lang="es-MX" sz="1600" dirty="0">
                          <a:effectLst/>
                          <a:latin typeface="Arial" charset="0"/>
                          <a:ea typeface="Calibri" charset="0"/>
                          <a:cs typeface="Times New Roman" charset="0"/>
                        </a:rPr>
                        <a:t>1 moderada</a:t>
                      </a:r>
                      <a:endParaRPr lang="es-ES_tradnl" sz="1400" dirty="0">
                        <a:effectLst/>
                        <a:latin typeface="Calibri" charset="0"/>
                        <a:ea typeface="Calibri" charset="0"/>
                        <a:cs typeface="Times New Roman" charset="0"/>
                      </a:endParaRPr>
                    </a:p>
                  </a:txBody>
                  <a:tcPr anchor="ctr">
                    <a:solidFill>
                      <a:srgbClr val="F2833E">
                        <a:alpha val="50000"/>
                      </a:srgbClr>
                    </a:solidFill>
                  </a:tcPr>
                </a:tc>
                <a:extLst>
                  <a:ext uri="{0D108BD9-81ED-4DB2-BD59-A6C34878D82A}">
                    <a16:rowId xmlns:a16="http://schemas.microsoft.com/office/drawing/2014/main" val="10003"/>
                  </a:ext>
                </a:extLst>
              </a:tr>
              <a:tr h="7902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a:solidFill>
                            <a:schemeClr val="tx1">
                              <a:lumMod val="75000"/>
                              <a:lumOff val="25000"/>
                            </a:schemeClr>
                          </a:solidFill>
                          <a:latin typeface="Helvetica" charset="0"/>
                          <a:ea typeface="Helvetica" charset="0"/>
                          <a:cs typeface="Helvetica" charset="0"/>
                        </a:rPr>
                        <a:t>Grave</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b="0" dirty="0">
                          <a:solidFill>
                            <a:schemeClr val="tx1">
                              <a:lumMod val="75000"/>
                              <a:lumOff val="25000"/>
                            </a:schemeClr>
                          </a:solidFill>
                          <a:latin typeface="Helvetica" charset="0"/>
                          <a:ea typeface="Helvetica" charset="0"/>
                          <a:cs typeface="Helvetica" charset="0"/>
                        </a:rPr>
                        <a:t>(Al menos u</a:t>
                      </a:r>
                      <a:r>
                        <a:rPr lang="es-ES_tradnl" sz="1800" b="0" baseline="0" dirty="0">
                          <a:solidFill>
                            <a:schemeClr val="tx1">
                              <a:lumMod val="75000"/>
                              <a:lumOff val="25000"/>
                            </a:schemeClr>
                          </a:solidFill>
                          <a:latin typeface="Helvetica" charset="0"/>
                          <a:ea typeface="Helvetica" charset="0"/>
                          <a:cs typeface="Helvetica" charset="0"/>
                        </a:rPr>
                        <a:t>no de los criterios)</a:t>
                      </a:r>
                      <a:endParaRPr lang="es-ES_tradnl" sz="1800" b="0" dirty="0">
                        <a:solidFill>
                          <a:schemeClr val="tx1">
                            <a:lumMod val="75000"/>
                            <a:lumOff val="25000"/>
                          </a:schemeClr>
                        </a:solidFill>
                        <a:latin typeface="Helvetica" charset="0"/>
                        <a:ea typeface="Helvetica" charset="0"/>
                        <a:cs typeface="Helvetica" charset="0"/>
                      </a:endParaRPr>
                    </a:p>
                  </a:txBody>
                  <a:tcPr anchor="ctr">
                    <a:solidFill>
                      <a:srgbClr val="B5B88E">
                        <a:alpha val="52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75000"/>
                              <a:lumOff val="25000"/>
                            </a:schemeClr>
                          </a:solidFill>
                          <a:latin typeface="Helvetica" charset="0"/>
                          <a:ea typeface="Helvetica" charset="0"/>
                          <a:cs typeface="Helvetica" charset="0"/>
                        </a:rPr>
                        <a:t>3 -</a:t>
                      </a:r>
                      <a:r>
                        <a:rPr lang="es-ES" sz="1800" baseline="0" dirty="0">
                          <a:solidFill>
                            <a:schemeClr val="tx1">
                              <a:lumMod val="75000"/>
                              <a:lumOff val="25000"/>
                            </a:schemeClr>
                          </a:solidFill>
                          <a:latin typeface="Helvetica" charset="0"/>
                          <a:ea typeface="Helvetica" charset="0"/>
                          <a:cs typeface="Helvetica" charset="0"/>
                        </a:rPr>
                        <a:t> </a:t>
                      </a:r>
                      <a:r>
                        <a:rPr lang="es-ES" sz="1800" dirty="0">
                          <a:solidFill>
                            <a:schemeClr val="tx1">
                              <a:lumMod val="75000"/>
                              <a:lumOff val="25000"/>
                            </a:schemeClr>
                          </a:solidFill>
                          <a:latin typeface="Helvetica" charset="0"/>
                          <a:ea typeface="Helvetica" charset="0"/>
                          <a:cs typeface="Helvetica" charset="0"/>
                        </a:rPr>
                        <a:t>4</a:t>
                      </a:r>
                      <a:endParaRPr lang="es-ES_tradnl" sz="1800" dirty="0">
                        <a:solidFill>
                          <a:schemeClr val="tx1">
                            <a:lumMod val="75000"/>
                            <a:lumOff val="25000"/>
                          </a:schemeClr>
                        </a:solidFill>
                        <a:latin typeface="Helvetica" charset="0"/>
                        <a:ea typeface="Helvetica" charset="0"/>
                        <a:cs typeface="Helvetica" charset="0"/>
                      </a:endParaRPr>
                    </a:p>
                  </a:txBody>
                  <a:tcPr anchor="ctr">
                    <a:solidFill>
                      <a:srgbClr val="B5B88E">
                        <a:alpha val="52000"/>
                      </a:srgbClr>
                    </a:solidFill>
                  </a:tcPr>
                </a:tc>
                <a:tc>
                  <a:txBody>
                    <a:bodyPr/>
                    <a:lstStyle/>
                    <a:p>
                      <a:pPr algn="ctr">
                        <a:lnSpc>
                          <a:spcPct val="115000"/>
                        </a:lnSpc>
                        <a:spcAft>
                          <a:spcPts val="0"/>
                        </a:spcAft>
                      </a:pPr>
                      <a:r>
                        <a:rPr lang="es-MX" sz="1800" dirty="0">
                          <a:effectLst/>
                          <a:latin typeface="Helvetica" charset="0"/>
                          <a:ea typeface="Helvetica" charset="0"/>
                          <a:cs typeface="Helvetica" charset="0"/>
                        </a:rPr>
                        <a:t>&lt; 50%</a:t>
                      </a:r>
                      <a:endParaRPr lang="es-ES_tradnl" sz="1800" dirty="0">
                        <a:effectLst/>
                        <a:latin typeface="Helvetica" charset="0"/>
                        <a:ea typeface="Helvetica" charset="0"/>
                        <a:cs typeface="Helvetica" charset="0"/>
                      </a:endParaRPr>
                    </a:p>
                  </a:txBody>
                  <a:tcPr anchor="ctr">
                    <a:solidFill>
                      <a:srgbClr val="B5B88E">
                        <a:alpha val="52000"/>
                      </a:srgbClr>
                    </a:solidFill>
                  </a:tcPr>
                </a:tc>
                <a:tc>
                  <a:txBody>
                    <a:bodyPr/>
                    <a:lstStyle/>
                    <a:p>
                      <a:pPr algn="ctr">
                        <a:lnSpc>
                          <a:spcPct val="115000"/>
                        </a:lnSpc>
                        <a:spcAft>
                          <a:spcPts val="0"/>
                        </a:spcAft>
                      </a:pPr>
                      <a:r>
                        <a:rPr lang="es-ES" sz="1600" dirty="0">
                          <a:effectLst/>
                          <a:latin typeface="Arial" charset="0"/>
                          <a:ea typeface="Calibri" charset="0"/>
                          <a:cs typeface="Times New Roman" charset="0"/>
                        </a:rPr>
                        <a:t>≥ 2 moderadas, o</a:t>
                      </a:r>
                      <a:endParaRPr lang="es-ES_tradnl" sz="1400" dirty="0">
                        <a:effectLst/>
                        <a:latin typeface="Calibri" charset="0"/>
                        <a:ea typeface="Calibri" charset="0"/>
                        <a:cs typeface="Times New Roman" charset="0"/>
                      </a:endParaRPr>
                    </a:p>
                    <a:p>
                      <a:pPr algn="ctr">
                        <a:lnSpc>
                          <a:spcPct val="115000"/>
                        </a:lnSpc>
                        <a:spcAft>
                          <a:spcPts val="0"/>
                        </a:spcAft>
                      </a:pPr>
                      <a:r>
                        <a:rPr lang="es-ES" sz="1600" dirty="0">
                          <a:effectLst/>
                          <a:latin typeface="Arial" charset="0"/>
                          <a:ea typeface="Calibri" charset="0"/>
                          <a:cs typeface="Times New Roman" charset="0"/>
                        </a:rPr>
                        <a:t>≥ 1 hospitalización</a:t>
                      </a:r>
                      <a:endParaRPr lang="es-ES_tradnl" sz="1400" dirty="0">
                        <a:effectLst/>
                        <a:latin typeface="Calibri" charset="0"/>
                        <a:ea typeface="Calibri" charset="0"/>
                        <a:cs typeface="Times New Roman" charset="0"/>
                      </a:endParaRPr>
                    </a:p>
                  </a:txBody>
                  <a:tcPr anchor="ctr">
                    <a:solidFill>
                      <a:srgbClr val="B5B88E">
                        <a:alpha val="52000"/>
                      </a:srgbClr>
                    </a:solidFill>
                  </a:tcPr>
                </a:tc>
                <a:extLst>
                  <a:ext uri="{0D108BD9-81ED-4DB2-BD59-A6C34878D82A}">
                    <a16:rowId xmlns:a16="http://schemas.microsoft.com/office/drawing/2014/main" val="10004"/>
                  </a:ext>
                </a:extLst>
              </a:tr>
            </a:tbl>
          </a:graphicData>
        </a:graphic>
      </p:graphicFrame>
      <p:sp>
        <p:nvSpPr>
          <p:cNvPr id="38" name="Rectángulo 37"/>
          <p:cNvSpPr/>
          <p:nvPr/>
        </p:nvSpPr>
        <p:spPr>
          <a:xfrm rot="16200000">
            <a:off x="3249745" y="5729650"/>
            <a:ext cx="986524" cy="277000"/>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TABLA  6</a:t>
            </a:r>
            <a:endParaRPr lang="es-ES" sz="1200" baseline="-25000" dirty="0">
              <a:solidFill>
                <a:srgbClr val="1B9995"/>
              </a:solidFill>
              <a:latin typeface="Helvetica" charset="0"/>
              <a:ea typeface="Helvetica" charset="0"/>
              <a:cs typeface="Helvetica" charset="0"/>
            </a:endParaRPr>
          </a:p>
        </p:txBody>
      </p:sp>
      <p:sp>
        <p:nvSpPr>
          <p:cNvPr id="2" name="Rectángulo 1">
            <a:extLst>
              <a:ext uri="{FF2B5EF4-FFF2-40B4-BE49-F238E27FC236}">
                <a16:creationId xmlns:a16="http://schemas.microsoft.com/office/drawing/2014/main" id="{39FE3FC3-AED6-450B-8589-51CC249680DD}"/>
              </a:ext>
            </a:extLst>
          </p:cNvPr>
          <p:cNvSpPr/>
          <p:nvPr/>
        </p:nvSpPr>
        <p:spPr>
          <a:xfrm>
            <a:off x="0" y="2597988"/>
            <a:ext cx="3906347" cy="1754326"/>
          </a:xfrm>
          <a:prstGeom prst="rect">
            <a:avLst/>
          </a:prstGeom>
        </p:spPr>
        <p:txBody>
          <a:bodyPr wrap="square">
            <a:spAutoFit/>
          </a:bodyPr>
          <a:lstStyle/>
          <a:p>
            <a:r>
              <a:rPr lang="es-UY" b="1" dirty="0">
                <a:solidFill>
                  <a:srgbClr val="005B6D"/>
                </a:solidFill>
                <a:latin typeface="Helvetica" panose="020B0604020202020204" pitchFamily="34" charset="0"/>
                <a:cs typeface="Helvetica" panose="020B0604020202020204" pitchFamily="34" charset="0"/>
              </a:rPr>
              <a:t>Tres parámetros que se correlacionan con la mortalidad y la calidad de vida.</a:t>
            </a:r>
          </a:p>
          <a:p>
            <a:r>
              <a:rPr lang="es-UY" b="1" dirty="0">
                <a:solidFill>
                  <a:srgbClr val="005B6D"/>
                </a:solidFill>
                <a:latin typeface="Helvetica" panose="020B0604020202020204" pitchFamily="34" charset="0"/>
                <a:cs typeface="Helvetica" panose="020B0604020202020204" pitchFamily="34" charset="0"/>
              </a:rPr>
              <a:t>De fácil medición en la práctica</a:t>
            </a:r>
          </a:p>
          <a:p>
            <a:endParaRPr lang="es-UY" dirty="0">
              <a:latin typeface="Helvetica" panose="020B0604020202020204" pitchFamily="34" charset="0"/>
              <a:cs typeface="Helvetica" panose="020B0604020202020204" pitchFamily="34" charset="0"/>
            </a:endParaRPr>
          </a:p>
          <a:p>
            <a:endParaRPr lang="es-UY"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64800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3</a:t>
            </a:r>
          </a:p>
        </p:txBody>
      </p:sp>
      <p:sp>
        <p:nvSpPr>
          <p:cNvPr id="6" name="Rectángulo 5"/>
          <p:cNvSpPr/>
          <p:nvPr/>
        </p:nvSpPr>
        <p:spPr>
          <a:xfrm>
            <a:off x="752922" y="112865"/>
            <a:ext cx="6724983" cy="923330"/>
          </a:xfrm>
          <a:prstGeom prst="rect">
            <a:avLst/>
          </a:prstGeom>
        </p:spPr>
        <p:txBody>
          <a:bodyPr wrap="none">
            <a:spAutoFit/>
          </a:bodyPr>
          <a:lstStyle/>
          <a:p>
            <a:r>
              <a:rPr lang="es-UY" dirty="0">
                <a:solidFill>
                  <a:srgbClr val="8CBFB5"/>
                </a:solidFill>
                <a:latin typeface="Helvetica" charset="0"/>
                <a:ea typeface="Helvetica" charset="0"/>
                <a:cs typeface="Helvetica" charset="0"/>
              </a:rPr>
              <a:t>CURSO CLÍNICO, DIAGNÓSTICO, BÚSQUEDA DE CASOS, </a:t>
            </a:r>
          </a:p>
          <a:p>
            <a:r>
              <a:rPr lang="es-UY" dirty="0">
                <a:solidFill>
                  <a:srgbClr val="8CBFB5"/>
                </a:solidFill>
                <a:latin typeface="Helvetica" charset="0"/>
                <a:ea typeface="Helvetica" charset="0"/>
                <a:cs typeface="Helvetica" charset="0"/>
              </a:rPr>
              <a:t>ESTRATIFICACIÓN DE LA GRAVEDAD Y PRONÓSTICO</a:t>
            </a:r>
          </a:p>
          <a:p>
            <a:endParaRPr lang="es-ES" dirty="0">
              <a:solidFill>
                <a:srgbClr val="8CBFB5"/>
              </a:solidFill>
              <a:latin typeface="Helvetica" charset="0"/>
              <a:ea typeface="Helvetica" charset="0"/>
              <a:cs typeface="Helvetica" charset="0"/>
            </a:endParaRPr>
          </a:p>
        </p:txBody>
      </p:sp>
      <p:sp>
        <p:nvSpPr>
          <p:cNvPr id="16" name="Rectángulo 15"/>
          <p:cNvSpPr/>
          <p:nvPr/>
        </p:nvSpPr>
        <p:spPr>
          <a:xfrm>
            <a:off x="288265" y="1681654"/>
            <a:ext cx="9732557"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Evaluación de las Comorbilidades </a:t>
            </a:r>
          </a:p>
        </p:txBody>
      </p:sp>
      <p:sp>
        <p:nvSpPr>
          <p:cNvPr id="2" name="Rectángulo 1"/>
          <p:cNvSpPr/>
          <p:nvPr/>
        </p:nvSpPr>
        <p:spPr>
          <a:xfrm>
            <a:off x="4297481" y="1791647"/>
            <a:ext cx="7641233" cy="1877437"/>
          </a:xfrm>
          <a:prstGeom prst="rect">
            <a:avLst/>
          </a:prstGeom>
        </p:spPr>
        <p:txBody>
          <a:bodyPr wrap="square">
            <a:spAutoFit/>
          </a:bodyPr>
          <a:lstStyle/>
          <a:p>
            <a:endParaRPr lang="es-ES_tradnl" dirty="0">
              <a:solidFill>
                <a:srgbClr val="1B9995"/>
              </a:solidFill>
              <a:latin typeface="Helvetica" charset="0"/>
              <a:ea typeface="Helvetica" charset="0"/>
              <a:cs typeface="Helvetica" charset="0"/>
            </a:endParaRPr>
          </a:p>
          <a:p>
            <a:endParaRPr lang="es-ES_tradnl" dirty="0">
              <a:solidFill>
                <a:srgbClr val="1B9995"/>
              </a:solidFill>
              <a:latin typeface="Helvetica" charset="0"/>
              <a:ea typeface="Helvetica" charset="0"/>
              <a:cs typeface="Helvetica" charset="0"/>
            </a:endParaRPr>
          </a:p>
          <a:p>
            <a:r>
              <a:rPr lang="es-ES_tradnl" sz="2000" dirty="0">
                <a:solidFill>
                  <a:srgbClr val="1B9995"/>
                </a:solidFill>
                <a:latin typeface="Helvetica" charset="0"/>
                <a:ea typeface="Helvetica" charset="0"/>
                <a:cs typeface="Helvetica" charset="0"/>
              </a:rPr>
              <a:t>Presencia de uno o más desórdenes o enfermedades concomitantes a la enfermedad de base, independientemente de que estén directamente relacionados con ella o con su historia natural</a:t>
            </a:r>
          </a:p>
        </p:txBody>
      </p:sp>
      <p:grpSp>
        <p:nvGrpSpPr>
          <p:cNvPr id="9" name="Agrupar 8"/>
          <p:cNvGrpSpPr/>
          <p:nvPr/>
        </p:nvGrpSpPr>
        <p:grpSpPr>
          <a:xfrm>
            <a:off x="644801" y="4351638"/>
            <a:ext cx="10511304" cy="1988050"/>
            <a:chOff x="167181" y="4541336"/>
            <a:chExt cx="11771533" cy="1988050"/>
          </a:xfrm>
        </p:grpSpPr>
        <p:sp>
          <p:nvSpPr>
            <p:cNvPr id="33" name="Rectángulo 32"/>
            <p:cNvSpPr/>
            <p:nvPr/>
          </p:nvSpPr>
          <p:spPr>
            <a:xfrm>
              <a:off x="167181" y="5064847"/>
              <a:ext cx="2880819" cy="461665"/>
            </a:xfrm>
            <a:prstGeom prst="rect">
              <a:avLst/>
            </a:prstGeom>
          </p:spPr>
          <p:txBody>
            <a:bodyPr wrap="square">
              <a:spAutoFit/>
            </a:bodyPr>
            <a:lstStyle/>
            <a:p>
              <a:r>
                <a:rPr lang="es-ES" sz="2400" b="1" dirty="0">
                  <a:solidFill>
                    <a:srgbClr val="F2833E"/>
                  </a:solidFill>
                  <a:latin typeface="Helvetica" charset="0"/>
                  <a:ea typeface="Helvetica" charset="0"/>
                  <a:cs typeface="Helvetica" charset="0"/>
                </a:rPr>
                <a:t>PRONÓSTICO</a:t>
              </a:r>
            </a:p>
          </p:txBody>
        </p:sp>
        <p:sp>
          <p:nvSpPr>
            <p:cNvPr id="36" name="Rectángulo 35"/>
            <p:cNvSpPr/>
            <p:nvPr/>
          </p:nvSpPr>
          <p:spPr>
            <a:xfrm>
              <a:off x="3048000" y="4796697"/>
              <a:ext cx="8811941" cy="1323439"/>
            </a:xfrm>
            <a:prstGeom prst="rect">
              <a:avLst/>
            </a:prstGeom>
          </p:spPr>
          <p:txBody>
            <a:bodyPr wrap="square">
              <a:spAutoFit/>
            </a:bodyPr>
            <a:lstStyle/>
            <a:p>
              <a:r>
                <a:rPr lang="es-ES_tradnl" sz="2000" dirty="0">
                  <a:solidFill>
                    <a:srgbClr val="005B6D"/>
                  </a:solidFill>
                  <a:latin typeface="Helvetica" charset="0"/>
                  <a:ea typeface="Helvetica" charset="0"/>
                  <a:cs typeface="Helvetica" charset="0"/>
                </a:rPr>
                <a:t>El desenlace principal sobre el que se establece el pronóstico es la mortalidad, otras variables relevantes en el caso de la EPOC son la calidad de vida y las exacerbaciones.</a:t>
              </a:r>
            </a:p>
            <a:p>
              <a:r>
                <a:rPr lang="es-ES_tradnl" sz="2000" dirty="0">
                  <a:solidFill>
                    <a:srgbClr val="005B6D"/>
                  </a:solidFill>
                  <a:latin typeface="Helvetica" charset="0"/>
                  <a:ea typeface="Helvetica" charset="0"/>
                  <a:cs typeface="Helvetica" charset="0"/>
                </a:rPr>
                <a:t>Índices multidimensionales tienen mejor rendimiento</a:t>
              </a:r>
            </a:p>
          </p:txBody>
        </p:sp>
        <p:sp>
          <p:nvSpPr>
            <p:cNvPr id="38" name="Rectángulo 37"/>
            <p:cNvSpPr/>
            <p:nvPr/>
          </p:nvSpPr>
          <p:spPr>
            <a:xfrm>
              <a:off x="2901462" y="4541336"/>
              <a:ext cx="9037252" cy="1988050"/>
            </a:xfrm>
            <a:prstGeom prst="rect">
              <a:avLst/>
            </a:prstGeom>
            <a:noFill/>
            <a:ln w="28575">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 name="Rectángulo 2"/>
          <p:cNvSpPr/>
          <p:nvPr/>
        </p:nvSpPr>
        <p:spPr>
          <a:xfrm>
            <a:off x="4253519" y="1291556"/>
            <a:ext cx="7650216" cy="2364410"/>
          </a:xfrm>
          <a:prstGeom prst="rect">
            <a:avLst/>
          </a:prstGeom>
          <a:noFill/>
          <a:ln>
            <a:solidFill>
              <a:srgbClr val="1B999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36819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59000">
              <a:srgbClr val="1B9995"/>
            </a:gs>
            <a:gs pos="100000">
              <a:srgbClr val="97CCC2"/>
            </a:gs>
          </a:gsLst>
          <a:lin ang="18900000" scaled="1"/>
        </a:gradFill>
        <a:effectLst/>
      </p:bgPr>
    </p:bg>
    <p:spTree>
      <p:nvGrpSpPr>
        <p:cNvPr id="1" name=""/>
        <p:cNvGrpSpPr/>
        <p:nvPr/>
      </p:nvGrpSpPr>
      <p:grpSpPr>
        <a:xfrm>
          <a:off x="0" y="0"/>
          <a:ext cx="0" cy="0"/>
          <a:chOff x="0" y="0"/>
          <a:chExt cx="0" cy="0"/>
        </a:xfrm>
      </p:grpSpPr>
      <p:sp>
        <p:nvSpPr>
          <p:cNvPr id="6" name="Rectángulo 5"/>
          <p:cNvSpPr/>
          <p:nvPr/>
        </p:nvSpPr>
        <p:spPr>
          <a:xfrm>
            <a:off x="1813396" y="2383971"/>
            <a:ext cx="4512774" cy="144655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800" b="1" i="0" u="none" strike="noStrike" kern="1200" cap="none" spc="0" normalizeH="0" baseline="0" noProof="0" dirty="0">
                <a:ln>
                  <a:noFill/>
                </a:ln>
                <a:solidFill>
                  <a:srgbClr val="97CCC2"/>
                </a:solidFill>
                <a:effectLst/>
                <a:uLnTx/>
                <a:uFillTx/>
                <a:latin typeface="Helvetica" charset="0"/>
                <a:ea typeface="Helvetica" charset="0"/>
                <a:cs typeface="Helvetica" charset="0"/>
              </a:rPr>
              <a:t>capítulo</a:t>
            </a:r>
          </a:p>
        </p:txBody>
      </p:sp>
      <p:sp>
        <p:nvSpPr>
          <p:cNvPr id="7" name="Rectángulo 6"/>
          <p:cNvSpPr/>
          <p:nvPr/>
        </p:nvSpPr>
        <p:spPr>
          <a:xfrm>
            <a:off x="5585697" y="1422867"/>
            <a:ext cx="813043" cy="144655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800" b="1" dirty="0">
                <a:solidFill>
                  <a:srgbClr val="97CCC2"/>
                </a:solidFill>
                <a:latin typeface="Helvetica" charset="0"/>
                <a:ea typeface="Helvetica" charset="0"/>
                <a:cs typeface="Helvetica" charset="0"/>
              </a:rPr>
              <a:t>4</a:t>
            </a:r>
            <a:endParaRPr kumimoji="0" lang="es-ES" sz="8800" b="1" i="0" u="none" strike="noStrike" kern="1200" cap="none" spc="0" normalizeH="0" baseline="0" noProof="0" dirty="0">
              <a:ln>
                <a:noFill/>
              </a:ln>
              <a:solidFill>
                <a:srgbClr val="97CCC2"/>
              </a:solidFill>
              <a:effectLst/>
              <a:uLnTx/>
              <a:uFillTx/>
              <a:latin typeface="Helvetica" charset="0"/>
              <a:ea typeface="Helvetica" charset="0"/>
              <a:cs typeface="Helvetica" charset="0"/>
            </a:endParaRPr>
          </a:p>
        </p:txBody>
      </p:sp>
      <p:sp>
        <p:nvSpPr>
          <p:cNvPr id="8" name="Rectángulo 7"/>
          <p:cNvSpPr/>
          <p:nvPr/>
        </p:nvSpPr>
        <p:spPr>
          <a:xfrm>
            <a:off x="6432803" y="3830521"/>
            <a:ext cx="4557466" cy="1508105"/>
          </a:xfrm>
          <a:prstGeom prst="rect">
            <a:avLst/>
          </a:prstGeom>
        </p:spPr>
        <p:txBody>
          <a:bodyPr wrap="none">
            <a:spAutoFit/>
          </a:bodyPr>
          <a:lstStyle/>
          <a:p>
            <a:pPr lvl="0"/>
            <a:r>
              <a:rPr lang="es-UY" sz="3200" dirty="0">
                <a:solidFill>
                  <a:srgbClr val="97CCC2"/>
                </a:solidFill>
                <a:latin typeface="Helvetica" charset="0"/>
                <a:ea typeface="Helvetica" charset="0"/>
                <a:cs typeface="Helvetica" charset="0"/>
              </a:rPr>
              <a:t>TRATAMIENTO </a:t>
            </a:r>
          </a:p>
          <a:p>
            <a:pPr lvl="0"/>
            <a:r>
              <a:rPr lang="es-UY" sz="3200" dirty="0">
                <a:solidFill>
                  <a:srgbClr val="97CCC2"/>
                </a:solidFill>
                <a:latin typeface="Helvetica" charset="0"/>
                <a:ea typeface="Helvetica" charset="0"/>
                <a:cs typeface="Helvetica" charset="0"/>
              </a:rPr>
              <a:t>DE LA EPOC ESTABLE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srgbClr val="97CCC2"/>
              </a:solidFill>
              <a:effectLst/>
              <a:uLnTx/>
              <a:uFillTx/>
              <a:latin typeface="Helvetica" charset="0"/>
              <a:ea typeface="Helvetica" charset="0"/>
              <a:cs typeface="Helvetica" charset="0"/>
            </a:endParaRPr>
          </a:p>
        </p:txBody>
      </p:sp>
      <p:pic>
        <p:nvPicPr>
          <p:cNvPr id="9" name="Imagen 8"/>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6353724" y="2129037"/>
            <a:ext cx="3357718" cy="1339149"/>
          </a:xfrm>
          <a:prstGeom prst="rect">
            <a:avLst/>
          </a:prstGeom>
        </p:spPr>
      </p:pic>
    </p:spTree>
    <p:extLst>
      <p:ext uri="{BB962C8B-B14F-4D97-AF65-F5344CB8AC3E}">
        <p14:creationId xmlns:p14="http://schemas.microsoft.com/office/powerpoint/2010/main" val="152107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190750" y="2155031"/>
            <a:ext cx="8534400" cy="980489"/>
          </a:xfrm>
          <a:prstGeom prst="roundRect">
            <a:avLst/>
          </a:prstGeom>
          <a:solidFill>
            <a:srgbClr val="97CCC2"/>
          </a:solidFill>
          <a:ln>
            <a:solidFill>
              <a:srgbClr val="97CC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7" name="Rectángulo 6"/>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1</a:t>
            </a:r>
          </a:p>
        </p:txBody>
      </p:sp>
      <p:sp>
        <p:nvSpPr>
          <p:cNvPr id="8" name="Rectángulo 7"/>
          <p:cNvSpPr/>
          <p:nvPr/>
        </p:nvSpPr>
        <p:spPr>
          <a:xfrm>
            <a:off x="589543" y="112865"/>
            <a:ext cx="2920992" cy="830997"/>
          </a:xfrm>
          <a:prstGeom prst="rect">
            <a:avLst/>
          </a:prstGeom>
        </p:spPr>
        <p:txBody>
          <a:bodyPr wrap="none">
            <a:spAutoFit/>
          </a:bodyPr>
          <a:lstStyle/>
          <a:p>
            <a:r>
              <a:rPr lang="es-ES" sz="2400" dirty="0">
                <a:solidFill>
                  <a:srgbClr val="8CBFB5"/>
                </a:solidFill>
                <a:effectLst/>
                <a:latin typeface="Helvetica" charset="0"/>
                <a:ea typeface="Helvetica" charset="0"/>
                <a:cs typeface="Helvetica" charset="0"/>
              </a:rPr>
              <a:t>METODOLOGÍA</a:t>
            </a:r>
          </a:p>
          <a:p>
            <a:r>
              <a:rPr lang="es-ES" sz="2400" dirty="0">
                <a:solidFill>
                  <a:srgbClr val="8CBFB5"/>
                </a:solidFill>
                <a:latin typeface="Helvetica" charset="0"/>
                <a:ea typeface="Helvetica" charset="0"/>
                <a:cs typeface="Helvetica" charset="0"/>
              </a:rPr>
              <a:t>DE ELABORACIÓN</a:t>
            </a:r>
            <a:endParaRPr lang="es-ES" sz="2400" dirty="0">
              <a:solidFill>
                <a:srgbClr val="8CBFB5"/>
              </a:solidFill>
              <a:effectLst/>
              <a:latin typeface="Helvetica" charset="0"/>
              <a:ea typeface="Helvetica" charset="0"/>
              <a:cs typeface="Helvetica" charset="0"/>
            </a:endParaRPr>
          </a:p>
        </p:txBody>
      </p:sp>
      <p:sp>
        <p:nvSpPr>
          <p:cNvPr id="10" name="Rectángulo 9"/>
          <p:cNvSpPr/>
          <p:nvPr/>
        </p:nvSpPr>
        <p:spPr>
          <a:xfrm>
            <a:off x="2509316" y="2324564"/>
            <a:ext cx="7897979" cy="830997"/>
          </a:xfrm>
          <a:prstGeom prst="rect">
            <a:avLst/>
          </a:prstGeom>
        </p:spPr>
        <p:txBody>
          <a:bodyPr wrap="square">
            <a:spAutoFit/>
          </a:bodyPr>
          <a:lstStyle/>
          <a:p>
            <a:pPr algn="ctr"/>
            <a:r>
              <a:rPr lang="es-ES" sz="2400" b="1" dirty="0">
                <a:solidFill>
                  <a:schemeClr val="bg1"/>
                </a:solidFill>
                <a:latin typeface="Helvetica" charset="0"/>
                <a:ea typeface="Helvetica" charset="0"/>
                <a:cs typeface="Helvetica" charset="0"/>
              </a:rPr>
              <a:t>M</a:t>
            </a:r>
            <a:r>
              <a:rPr lang="es-ES" sz="2400" b="1" dirty="0">
                <a:solidFill>
                  <a:schemeClr val="bg1"/>
                </a:solidFill>
                <a:effectLst/>
                <a:latin typeface="Helvetica" charset="0"/>
                <a:ea typeface="Helvetica" charset="0"/>
                <a:cs typeface="Helvetica" charset="0"/>
              </a:rPr>
              <a:t>anual de procedimientos o guía metodológica Adaptada (ALAT/</a:t>
            </a:r>
            <a:r>
              <a:rPr lang="es-ES" sz="2400" b="1" dirty="0" err="1">
                <a:solidFill>
                  <a:schemeClr val="bg1"/>
                </a:solidFill>
                <a:effectLst/>
                <a:latin typeface="Helvetica" charset="0"/>
                <a:ea typeface="Helvetica" charset="0"/>
                <a:cs typeface="Helvetica" charset="0"/>
              </a:rPr>
              <a:t>MedSolid</a:t>
            </a:r>
            <a:r>
              <a:rPr lang="es-ES" sz="2400" b="1" dirty="0">
                <a:solidFill>
                  <a:schemeClr val="bg1"/>
                </a:solidFill>
                <a:latin typeface="Helvetica" charset="0"/>
                <a:ea typeface="Helvetica" charset="0"/>
                <a:cs typeface="Helvetica" charset="0"/>
              </a:rPr>
              <a:t>)</a:t>
            </a:r>
            <a:endParaRPr lang="es-ES" sz="2400" b="1" dirty="0">
              <a:solidFill>
                <a:schemeClr val="bg1"/>
              </a:solidFill>
              <a:effectLst/>
              <a:latin typeface="Helvetica" charset="0"/>
              <a:ea typeface="Helvetica" charset="0"/>
              <a:cs typeface="Helvetica" charset="0"/>
            </a:endParaRPr>
          </a:p>
        </p:txBody>
      </p:sp>
      <p:grpSp>
        <p:nvGrpSpPr>
          <p:cNvPr id="5" name="Agrupar 4"/>
          <p:cNvGrpSpPr/>
          <p:nvPr/>
        </p:nvGrpSpPr>
        <p:grpSpPr>
          <a:xfrm>
            <a:off x="2190750" y="936780"/>
            <a:ext cx="8049010" cy="1350567"/>
            <a:chOff x="1658719" y="876113"/>
            <a:chExt cx="8049010" cy="1350567"/>
          </a:xfrm>
        </p:grpSpPr>
        <p:sp>
          <p:nvSpPr>
            <p:cNvPr id="12" name="Rectángulo 11"/>
            <p:cNvSpPr/>
            <p:nvPr/>
          </p:nvSpPr>
          <p:spPr>
            <a:xfrm>
              <a:off x="1658719" y="949286"/>
              <a:ext cx="3698462" cy="923330"/>
            </a:xfrm>
            <a:prstGeom prst="rect">
              <a:avLst/>
            </a:prstGeom>
          </p:spPr>
          <p:txBody>
            <a:bodyPr wrap="square">
              <a:spAutoFit/>
            </a:bodyPr>
            <a:lstStyle/>
            <a:p>
              <a:pPr algn="ctr"/>
              <a:r>
                <a:rPr lang="es-ES" b="1" dirty="0" err="1">
                  <a:solidFill>
                    <a:schemeClr val="tx1">
                      <a:lumMod val="65000"/>
                      <a:lumOff val="35000"/>
                    </a:schemeClr>
                  </a:solidFill>
                  <a:latin typeface="Helvetica" charset="0"/>
                  <a:ea typeface="Helvetica" charset="0"/>
                  <a:cs typeface="Helvetica" charset="0"/>
                </a:rPr>
                <a:t>Guideline</a:t>
              </a:r>
              <a:r>
                <a:rPr lang="es-ES" b="1" dirty="0">
                  <a:solidFill>
                    <a:schemeClr val="tx1">
                      <a:lumMod val="65000"/>
                      <a:lumOff val="35000"/>
                    </a:schemeClr>
                  </a:solidFill>
                  <a:latin typeface="Helvetica" charset="0"/>
                  <a:ea typeface="Helvetica" charset="0"/>
                  <a:cs typeface="Helvetica" charset="0"/>
                </a:rPr>
                <a:t> </a:t>
              </a:r>
              <a:r>
                <a:rPr lang="es-ES" b="1" dirty="0" err="1">
                  <a:solidFill>
                    <a:schemeClr val="tx1">
                      <a:lumMod val="65000"/>
                      <a:lumOff val="35000"/>
                    </a:schemeClr>
                  </a:solidFill>
                  <a:latin typeface="Helvetica" charset="0"/>
                  <a:ea typeface="Helvetica" charset="0"/>
                  <a:cs typeface="Helvetica" charset="0"/>
                </a:rPr>
                <a:t>international</a:t>
              </a:r>
              <a:r>
                <a:rPr lang="es-ES" b="1" dirty="0">
                  <a:solidFill>
                    <a:schemeClr val="tx1">
                      <a:lumMod val="65000"/>
                      <a:lumOff val="35000"/>
                    </a:schemeClr>
                  </a:solidFill>
                  <a:latin typeface="Helvetica" charset="0"/>
                  <a:ea typeface="Helvetica" charset="0"/>
                  <a:cs typeface="Helvetica" charset="0"/>
                </a:rPr>
                <a:t> </a:t>
              </a:r>
            </a:p>
            <a:p>
              <a:pPr algn="ctr"/>
              <a:r>
                <a:rPr lang="es-ES" b="1" dirty="0" err="1">
                  <a:solidFill>
                    <a:schemeClr val="tx1">
                      <a:lumMod val="65000"/>
                      <a:lumOff val="35000"/>
                    </a:schemeClr>
                  </a:solidFill>
                  <a:latin typeface="Helvetica" charset="0"/>
                  <a:ea typeface="Helvetica" charset="0"/>
                  <a:cs typeface="Helvetica" charset="0"/>
                </a:rPr>
                <a:t>network</a:t>
              </a:r>
              <a:endParaRPr lang="es-ES" b="1" dirty="0">
                <a:solidFill>
                  <a:schemeClr val="tx1">
                    <a:lumMod val="65000"/>
                    <a:lumOff val="35000"/>
                  </a:schemeClr>
                </a:solidFill>
                <a:latin typeface="Helvetica" charset="0"/>
                <a:ea typeface="Helvetica" charset="0"/>
                <a:cs typeface="Helvetica" charset="0"/>
              </a:endParaRPr>
            </a:p>
            <a:p>
              <a:pPr algn="ctr"/>
              <a:r>
                <a:rPr lang="es-ES" sz="1600" b="1" dirty="0">
                  <a:solidFill>
                    <a:schemeClr val="accent5">
                      <a:lumMod val="75000"/>
                    </a:schemeClr>
                  </a:solidFill>
                  <a:effectLst/>
                  <a:latin typeface="Helvetica" charset="0"/>
                  <a:ea typeface="Helvetica" charset="0"/>
                  <a:cs typeface="Helvetica" charset="0"/>
                </a:rPr>
                <a:t>www.g-i-n.net</a:t>
              </a:r>
            </a:p>
          </p:txBody>
        </p:sp>
        <p:sp>
          <p:nvSpPr>
            <p:cNvPr id="13" name="Rectángulo 12"/>
            <p:cNvSpPr/>
            <p:nvPr/>
          </p:nvSpPr>
          <p:spPr>
            <a:xfrm>
              <a:off x="5346837" y="1042477"/>
              <a:ext cx="2151936" cy="707886"/>
            </a:xfrm>
            <a:prstGeom prst="rect">
              <a:avLst/>
            </a:prstGeom>
          </p:spPr>
          <p:txBody>
            <a:bodyPr wrap="none">
              <a:spAutoFit/>
            </a:bodyPr>
            <a:lstStyle/>
            <a:p>
              <a:pPr algn="ctr"/>
              <a:r>
                <a:rPr lang="es-ES" sz="2400" dirty="0">
                  <a:solidFill>
                    <a:schemeClr val="tx1">
                      <a:lumMod val="65000"/>
                      <a:lumOff val="35000"/>
                    </a:schemeClr>
                  </a:solidFill>
                  <a:latin typeface="Helvetica" charset="0"/>
                  <a:ea typeface="Helvetica" charset="0"/>
                  <a:cs typeface="Helvetica" charset="0"/>
                </a:rPr>
                <a:t>Guías salud</a:t>
              </a:r>
            </a:p>
            <a:p>
              <a:pPr algn="ctr"/>
              <a:r>
                <a:rPr lang="es-ES" sz="1600" b="1" dirty="0">
                  <a:solidFill>
                    <a:schemeClr val="accent5">
                      <a:lumMod val="75000"/>
                    </a:schemeClr>
                  </a:solidFill>
                  <a:effectLst/>
                  <a:latin typeface="Helvetica" charset="0"/>
                  <a:ea typeface="Helvetica" charset="0"/>
                  <a:cs typeface="Helvetica" charset="0"/>
                </a:rPr>
                <a:t>www.guiasalud.com</a:t>
              </a:r>
            </a:p>
          </p:txBody>
        </p:sp>
        <p:sp>
          <p:nvSpPr>
            <p:cNvPr id="14" name="Rectángulo 13"/>
            <p:cNvSpPr/>
            <p:nvPr/>
          </p:nvSpPr>
          <p:spPr>
            <a:xfrm>
              <a:off x="7586446" y="1013535"/>
              <a:ext cx="2107052" cy="707886"/>
            </a:xfrm>
            <a:prstGeom prst="rect">
              <a:avLst/>
            </a:prstGeom>
          </p:spPr>
          <p:txBody>
            <a:bodyPr wrap="none">
              <a:spAutoFit/>
            </a:bodyPr>
            <a:lstStyle/>
            <a:p>
              <a:pPr algn="ctr"/>
              <a:r>
                <a:rPr lang="es-ES" sz="2400" dirty="0" err="1">
                  <a:solidFill>
                    <a:schemeClr val="tx1">
                      <a:lumMod val="65000"/>
                      <a:lumOff val="35000"/>
                    </a:schemeClr>
                  </a:solidFill>
                  <a:latin typeface="Helvetica" charset="0"/>
                  <a:ea typeface="Helvetica" charset="0"/>
                  <a:cs typeface="Helvetica" charset="0"/>
                </a:rPr>
                <a:t>Agreetrust</a:t>
              </a:r>
              <a:endParaRPr lang="es-ES" sz="2400" dirty="0">
                <a:solidFill>
                  <a:schemeClr val="tx1">
                    <a:lumMod val="65000"/>
                    <a:lumOff val="35000"/>
                  </a:schemeClr>
                </a:solidFill>
                <a:latin typeface="Helvetica" charset="0"/>
                <a:ea typeface="Helvetica" charset="0"/>
                <a:cs typeface="Helvetica" charset="0"/>
              </a:endParaRPr>
            </a:p>
            <a:p>
              <a:pPr algn="ctr"/>
              <a:r>
                <a:rPr lang="es-ES" sz="1600" b="1" dirty="0">
                  <a:solidFill>
                    <a:schemeClr val="accent5">
                      <a:lumMod val="75000"/>
                    </a:schemeClr>
                  </a:solidFill>
                  <a:effectLst/>
                  <a:latin typeface="Helvetica" charset="0"/>
                  <a:ea typeface="Helvetica" charset="0"/>
                  <a:cs typeface="Helvetica" charset="0"/>
                </a:rPr>
                <a:t>www.agreetrust.org</a:t>
              </a:r>
            </a:p>
          </p:txBody>
        </p:sp>
        <p:sp>
          <p:nvSpPr>
            <p:cNvPr id="15" name="Rectángulo redondeado 14"/>
            <p:cNvSpPr/>
            <p:nvPr/>
          </p:nvSpPr>
          <p:spPr>
            <a:xfrm>
              <a:off x="1687005" y="876113"/>
              <a:ext cx="3574249" cy="909145"/>
            </a:xfrm>
            <a:prstGeom prst="roundRect">
              <a:avLst/>
            </a:prstGeom>
            <a:noFill/>
            <a:ln w="25400">
              <a:gradFill>
                <a:gsLst>
                  <a:gs pos="0">
                    <a:srgbClr val="97CCC2"/>
                  </a:gs>
                  <a:gs pos="100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ángulo redondeado 15"/>
            <p:cNvSpPr/>
            <p:nvPr/>
          </p:nvSpPr>
          <p:spPr>
            <a:xfrm>
              <a:off x="5357181" y="876113"/>
              <a:ext cx="2023484" cy="909145"/>
            </a:xfrm>
            <a:prstGeom prst="roundRect">
              <a:avLst/>
            </a:prstGeom>
            <a:noFill/>
            <a:ln w="25400">
              <a:gradFill>
                <a:gsLst>
                  <a:gs pos="0">
                    <a:srgbClr val="97CCC2"/>
                  </a:gs>
                  <a:gs pos="100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ángulo redondeado 17"/>
            <p:cNvSpPr/>
            <p:nvPr/>
          </p:nvSpPr>
          <p:spPr>
            <a:xfrm>
              <a:off x="7572208" y="876113"/>
              <a:ext cx="2135521" cy="909145"/>
            </a:xfrm>
            <a:prstGeom prst="roundRect">
              <a:avLst/>
            </a:prstGeom>
            <a:noFill/>
            <a:ln w="25400">
              <a:gradFill>
                <a:gsLst>
                  <a:gs pos="0">
                    <a:srgbClr val="97CCC2"/>
                  </a:gs>
                  <a:gs pos="100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riángulo 2"/>
            <p:cNvSpPr/>
            <p:nvPr/>
          </p:nvSpPr>
          <p:spPr>
            <a:xfrm rot="10800000">
              <a:off x="3385675" y="1805333"/>
              <a:ext cx="488763" cy="421347"/>
            </a:xfrm>
            <a:prstGeom prst="triangle">
              <a:avLst/>
            </a:prstGeom>
            <a:solidFill>
              <a:srgbClr val="1B9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Triángulo 18"/>
            <p:cNvSpPr/>
            <p:nvPr/>
          </p:nvSpPr>
          <p:spPr>
            <a:xfrm rot="10800000">
              <a:off x="6056802" y="1805333"/>
              <a:ext cx="488763" cy="421347"/>
            </a:xfrm>
            <a:prstGeom prst="triangle">
              <a:avLst/>
            </a:prstGeom>
            <a:solidFill>
              <a:srgbClr val="1B9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riángulo 19"/>
            <p:cNvSpPr/>
            <p:nvPr/>
          </p:nvSpPr>
          <p:spPr>
            <a:xfrm rot="10800000">
              <a:off x="8395586" y="1805333"/>
              <a:ext cx="488763" cy="421347"/>
            </a:xfrm>
            <a:prstGeom prst="triangle">
              <a:avLst/>
            </a:prstGeom>
            <a:solidFill>
              <a:srgbClr val="1B9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6" name="Agrupar 5"/>
          <p:cNvGrpSpPr/>
          <p:nvPr/>
        </p:nvGrpSpPr>
        <p:grpSpPr>
          <a:xfrm>
            <a:off x="-21559" y="3609377"/>
            <a:ext cx="12039349" cy="2644063"/>
            <a:chOff x="-21559" y="3609377"/>
            <a:chExt cx="12039349" cy="2644063"/>
          </a:xfrm>
        </p:grpSpPr>
        <p:sp>
          <p:nvSpPr>
            <p:cNvPr id="23" name="Rectángulo 22"/>
            <p:cNvSpPr/>
            <p:nvPr/>
          </p:nvSpPr>
          <p:spPr>
            <a:xfrm>
              <a:off x="2030365" y="3609377"/>
              <a:ext cx="8086650" cy="646331"/>
            </a:xfrm>
            <a:prstGeom prst="rect">
              <a:avLst/>
            </a:prstGeom>
          </p:spPr>
          <p:txBody>
            <a:bodyPr wrap="square">
              <a:spAutoFit/>
            </a:bodyPr>
            <a:lstStyle/>
            <a:p>
              <a:pPr algn="ctr"/>
              <a:r>
                <a:rPr lang="es-ES" sz="3600" b="1" dirty="0">
                  <a:solidFill>
                    <a:srgbClr val="1B9995"/>
                  </a:solidFill>
                  <a:latin typeface="Helvetica" charset="0"/>
                  <a:ea typeface="Helvetica" charset="0"/>
                  <a:cs typeface="Helvetica" charset="0"/>
                </a:rPr>
                <a:t>Formación del grupo de trabajo</a:t>
              </a:r>
              <a:endParaRPr lang="es-ES" sz="3600" b="1" dirty="0">
                <a:solidFill>
                  <a:srgbClr val="1B9995"/>
                </a:solidFill>
                <a:effectLst/>
                <a:latin typeface="Helvetica" charset="0"/>
                <a:ea typeface="Helvetica" charset="0"/>
                <a:cs typeface="Helvetica" charset="0"/>
              </a:endParaRPr>
            </a:p>
          </p:txBody>
        </p:sp>
        <p:sp>
          <p:nvSpPr>
            <p:cNvPr id="24" name="Rectángulo 23"/>
            <p:cNvSpPr/>
            <p:nvPr/>
          </p:nvSpPr>
          <p:spPr>
            <a:xfrm>
              <a:off x="-21559" y="5076762"/>
              <a:ext cx="2051924" cy="369332"/>
            </a:xfrm>
            <a:prstGeom prst="rect">
              <a:avLst/>
            </a:prstGeom>
          </p:spPr>
          <p:txBody>
            <a:bodyPr wrap="square">
              <a:spAutoFit/>
            </a:bodyPr>
            <a:lstStyle/>
            <a:p>
              <a:pPr algn="ctr"/>
              <a:r>
                <a:rPr lang="es-ES" dirty="0">
                  <a:solidFill>
                    <a:srgbClr val="005B6D"/>
                  </a:solidFill>
                  <a:latin typeface="Helvetica" charset="0"/>
                  <a:ea typeface="Helvetica" charset="0"/>
                  <a:cs typeface="Helvetica" charset="0"/>
                </a:rPr>
                <a:t>Epidemiología</a:t>
              </a:r>
              <a:endParaRPr lang="es-ES" dirty="0">
                <a:solidFill>
                  <a:srgbClr val="005B6D"/>
                </a:solidFill>
                <a:effectLst/>
                <a:latin typeface="Helvetica" charset="0"/>
                <a:ea typeface="Helvetica" charset="0"/>
                <a:cs typeface="Helvetica" charset="0"/>
              </a:endParaRPr>
            </a:p>
          </p:txBody>
        </p:sp>
        <p:sp>
          <p:nvSpPr>
            <p:cNvPr id="25" name="Elipse 24"/>
            <p:cNvSpPr/>
            <p:nvPr/>
          </p:nvSpPr>
          <p:spPr>
            <a:xfrm rot="2700000">
              <a:off x="2011540" y="4269416"/>
              <a:ext cx="1984024" cy="1984024"/>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Rectángulo 25"/>
            <p:cNvSpPr/>
            <p:nvPr/>
          </p:nvSpPr>
          <p:spPr>
            <a:xfrm>
              <a:off x="1972164" y="5076762"/>
              <a:ext cx="2051924" cy="369332"/>
            </a:xfrm>
            <a:prstGeom prst="rect">
              <a:avLst/>
            </a:prstGeom>
          </p:spPr>
          <p:txBody>
            <a:bodyPr wrap="square">
              <a:spAutoFit/>
            </a:bodyPr>
            <a:lstStyle/>
            <a:p>
              <a:pPr algn="ctr"/>
              <a:r>
                <a:rPr lang="es-ES" dirty="0">
                  <a:solidFill>
                    <a:srgbClr val="1B9995"/>
                  </a:solidFill>
                  <a:latin typeface="Helvetica" charset="0"/>
                  <a:ea typeface="Helvetica" charset="0"/>
                  <a:cs typeface="Helvetica" charset="0"/>
                </a:rPr>
                <a:t>Metodología</a:t>
              </a:r>
              <a:endParaRPr lang="es-ES" dirty="0">
                <a:solidFill>
                  <a:srgbClr val="1B9995"/>
                </a:solidFill>
                <a:effectLst/>
                <a:latin typeface="Helvetica" charset="0"/>
                <a:ea typeface="Helvetica" charset="0"/>
                <a:cs typeface="Helvetica" charset="0"/>
              </a:endParaRPr>
            </a:p>
          </p:txBody>
        </p:sp>
        <p:sp>
          <p:nvSpPr>
            <p:cNvPr id="27" name="Elipse 26"/>
            <p:cNvSpPr/>
            <p:nvPr/>
          </p:nvSpPr>
          <p:spPr>
            <a:xfrm rot="2700000">
              <a:off x="4014510" y="4269414"/>
              <a:ext cx="1984024" cy="1984024"/>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Rectángulo 27"/>
            <p:cNvSpPr/>
            <p:nvPr/>
          </p:nvSpPr>
          <p:spPr>
            <a:xfrm>
              <a:off x="3997056" y="5076760"/>
              <a:ext cx="2051924" cy="369332"/>
            </a:xfrm>
            <a:prstGeom prst="rect">
              <a:avLst/>
            </a:prstGeom>
          </p:spPr>
          <p:txBody>
            <a:bodyPr wrap="square">
              <a:spAutoFit/>
            </a:bodyPr>
            <a:lstStyle/>
            <a:p>
              <a:pPr algn="ctr"/>
              <a:r>
                <a:rPr lang="es-ES" dirty="0">
                  <a:solidFill>
                    <a:srgbClr val="005B6D"/>
                  </a:solidFill>
                  <a:latin typeface="Helvetica" charset="0"/>
                  <a:ea typeface="Helvetica" charset="0"/>
                  <a:cs typeface="Helvetica" charset="0"/>
                </a:rPr>
                <a:t>Diagnóstico</a:t>
              </a:r>
              <a:endParaRPr lang="es-ES" dirty="0">
                <a:solidFill>
                  <a:srgbClr val="005B6D"/>
                </a:solidFill>
                <a:effectLst/>
                <a:latin typeface="Helvetica" charset="0"/>
                <a:ea typeface="Helvetica" charset="0"/>
                <a:cs typeface="Helvetica" charset="0"/>
              </a:endParaRPr>
            </a:p>
          </p:txBody>
        </p:sp>
        <p:sp>
          <p:nvSpPr>
            <p:cNvPr id="29" name="Elipse 28"/>
            <p:cNvSpPr/>
            <p:nvPr/>
          </p:nvSpPr>
          <p:spPr>
            <a:xfrm rot="2700000">
              <a:off x="6017478" y="4269413"/>
              <a:ext cx="1984024" cy="1984024"/>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Rectángulo 29"/>
            <p:cNvSpPr/>
            <p:nvPr/>
          </p:nvSpPr>
          <p:spPr>
            <a:xfrm>
              <a:off x="5999607" y="5076759"/>
              <a:ext cx="2051924" cy="369332"/>
            </a:xfrm>
            <a:prstGeom prst="rect">
              <a:avLst/>
            </a:prstGeom>
          </p:spPr>
          <p:txBody>
            <a:bodyPr wrap="square">
              <a:spAutoFit/>
            </a:bodyPr>
            <a:lstStyle/>
            <a:p>
              <a:pPr algn="ctr"/>
              <a:r>
                <a:rPr lang="es-ES" dirty="0">
                  <a:solidFill>
                    <a:srgbClr val="1B9995"/>
                  </a:solidFill>
                  <a:latin typeface="Helvetica" charset="0"/>
                  <a:ea typeface="Helvetica" charset="0"/>
                  <a:cs typeface="Helvetica" charset="0"/>
                </a:rPr>
                <a:t>Tratamiento</a:t>
              </a:r>
              <a:endParaRPr lang="es-ES" dirty="0">
                <a:solidFill>
                  <a:srgbClr val="1B9995"/>
                </a:solidFill>
                <a:effectLst/>
                <a:latin typeface="Helvetica" charset="0"/>
                <a:ea typeface="Helvetica" charset="0"/>
                <a:cs typeface="Helvetica" charset="0"/>
              </a:endParaRPr>
            </a:p>
          </p:txBody>
        </p:sp>
        <p:sp>
          <p:nvSpPr>
            <p:cNvPr id="31" name="Elipse 30"/>
            <p:cNvSpPr/>
            <p:nvPr/>
          </p:nvSpPr>
          <p:spPr>
            <a:xfrm rot="2700000">
              <a:off x="8011201" y="4269411"/>
              <a:ext cx="1984024" cy="1984024"/>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Rectángulo 31"/>
            <p:cNvSpPr/>
            <p:nvPr/>
          </p:nvSpPr>
          <p:spPr>
            <a:xfrm>
              <a:off x="7977251" y="5076757"/>
              <a:ext cx="2051924" cy="369332"/>
            </a:xfrm>
            <a:prstGeom prst="rect">
              <a:avLst/>
            </a:prstGeom>
          </p:spPr>
          <p:txBody>
            <a:bodyPr wrap="square">
              <a:spAutoFit/>
            </a:bodyPr>
            <a:lstStyle/>
            <a:p>
              <a:pPr algn="ctr"/>
              <a:r>
                <a:rPr lang="es-ES" dirty="0">
                  <a:solidFill>
                    <a:srgbClr val="005B6D"/>
                  </a:solidFill>
                  <a:latin typeface="Helvetica" charset="0"/>
                  <a:ea typeface="Helvetica" charset="0"/>
                  <a:cs typeface="Helvetica" charset="0"/>
                </a:rPr>
                <a:t>Exacerbaciones</a:t>
              </a:r>
              <a:endParaRPr lang="es-ES" dirty="0">
                <a:solidFill>
                  <a:srgbClr val="005B6D"/>
                </a:solidFill>
                <a:effectLst/>
                <a:latin typeface="Helvetica" charset="0"/>
                <a:ea typeface="Helvetica" charset="0"/>
                <a:cs typeface="Helvetica" charset="0"/>
              </a:endParaRPr>
            </a:p>
          </p:txBody>
        </p:sp>
        <p:sp>
          <p:nvSpPr>
            <p:cNvPr id="33" name="Elipse 32"/>
            <p:cNvSpPr/>
            <p:nvPr/>
          </p:nvSpPr>
          <p:spPr>
            <a:xfrm rot="2700000">
              <a:off x="13650" y="4269415"/>
              <a:ext cx="1984024" cy="1984024"/>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Elipse 33"/>
            <p:cNvSpPr/>
            <p:nvPr/>
          </p:nvSpPr>
          <p:spPr>
            <a:xfrm rot="2700000">
              <a:off x="9999816" y="4269410"/>
              <a:ext cx="1984024" cy="1984024"/>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Rectángulo 34"/>
            <p:cNvSpPr/>
            <p:nvPr/>
          </p:nvSpPr>
          <p:spPr>
            <a:xfrm>
              <a:off x="9965866" y="5076756"/>
              <a:ext cx="2051924" cy="369332"/>
            </a:xfrm>
            <a:prstGeom prst="rect">
              <a:avLst/>
            </a:prstGeom>
          </p:spPr>
          <p:txBody>
            <a:bodyPr wrap="square">
              <a:spAutoFit/>
            </a:bodyPr>
            <a:lstStyle/>
            <a:p>
              <a:pPr algn="ctr"/>
              <a:r>
                <a:rPr lang="es-ES" dirty="0">
                  <a:solidFill>
                    <a:srgbClr val="1B9995"/>
                  </a:solidFill>
                  <a:latin typeface="Helvetica" charset="0"/>
                  <a:ea typeface="Helvetica" charset="0"/>
                  <a:cs typeface="Helvetica" charset="0"/>
                </a:rPr>
                <a:t>Comorbilidades</a:t>
              </a:r>
              <a:endParaRPr lang="es-ES" dirty="0">
                <a:solidFill>
                  <a:srgbClr val="1B9995"/>
                </a:solidFill>
                <a:effectLst/>
                <a:latin typeface="Helvetica" charset="0"/>
                <a:ea typeface="Helvetica" charset="0"/>
                <a:cs typeface="Helvetica" charset="0"/>
              </a:endParaRPr>
            </a:p>
          </p:txBody>
        </p:sp>
      </p:grpSp>
    </p:spTree>
    <p:extLst>
      <p:ext uri="{BB962C8B-B14F-4D97-AF65-F5344CB8AC3E}">
        <p14:creationId xmlns:p14="http://schemas.microsoft.com/office/powerpoint/2010/main" val="31610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5727" y="59163"/>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4</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962215" y="156392"/>
            <a:ext cx="4322658" cy="369332"/>
          </a:xfrm>
          <a:prstGeom prst="rect">
            <a:avLst/>
          </a:prstGeom>
        </p:spPr>
        <p:txBody>
          <a:bodyPr wrap="none">
            <a:spAutoFit/>
          </a:bodyPr>
          <a:lstStyle/>
          <a:p>
            <a:r>
              <a:rPr lang="es-UY" dirty="0">
                <a:solidFill>
                  <a:srgbClr val="8CBFB5"/>
                </a:solidFill>
                <a:latin typeface="Helvetica" charset="0"/>
                <a:ea typeface="Helvetica" charset="0"/>
                <a:cs typeface="Helvetica" charset="0"/>
              </a:rPr>
              <a:t>TRATAMIENTO DE LA EPOC ESTABLE</a:t>
            </a:r>
            <a:endParaRPr lang="es-ES" dirty="0">
              <a:solidFill>
                <a:srgbClr val="8CBFB5"/>
              </a:solidFill>
              <a:latin typeface="Helvetica" charset="0"/>
              <a:ea typeface="Helvetica" charset="0"/>
              <a:cs typeface="Helvetica" charset="0"/>
            </a:endParaRPr>
          </a:p>
        </p:txBody>
      </p:sp>
      <p:sp>
        <p:nvSpPr>
          <p:cNvPr id="16" name="Rectángulo 15"/>
          <p:cNvSpPr/>
          <p:nvPr/>
        </p:nvSpPr>
        <p:spPr>
          <a:xfrm>
            <a:off x="104038" y="1089674"/>
            <a:ext cx="3451970" cy="1754326"/>
          </a:xfrm>
          <a:prstGeom prst="rect">
            <a:avLst/>
          </a:prstGeom>
        </p:spPr>
        <p:txBody>
          <a:bodyPr wrap="square">
            <a:spAutoFit/>
          </a:bodyPr>
          <a:lstStyle/>
          <a:p>
            <a:r>
              <a:rPr lang="es-UY" sz="3600" b="1" dirty="0">
                <a:solidFill>
                  <a:srgbClr val="1B9995"/>
                </a:solidFill>
                <a:latin typeface="Helvetica" charset="0"/>
                <a:ea typeface="Helvetica" charset="0"/>
                <a:cs typeface="Helvetica" charset="0"/>
              </a:rPr>
              <a:t>Medidas generales y de prevención</a:t>
            </a:r>
          </a:p>
        </p:txBody>
      </p:sp>
      <p:sp>
        <p:nvSpPr>
          <p:cNvPr id="38" name="Rectángulo 37"/>
          <p:cNvSpPr/>
          <p:nvPr/>
        </p:nvSpPr>
        <p:spPr>
          <a:xfrm>
            <a:off x="4344950" y="1171949"/>
            <a:ext cx="7342328" cy="400110"/>
          </a:xfrm>
          <a:prstGeom prst="rect">
            <a:avLst/>
          </a:prstGeom>
        </p:spPr>
        <p:txBody>
          <a:bodyPr wrap="square">
            <a:spAutoFit/>
          </a:bodyPr>
          <a:lstStyle/>
          <a:p>
            <a:r>
              <a:rPr lang="es-ES" sz="2000" b="1" dirty="0">
                <a:solidFill>
                  <a:srgbClr val="1B9995"/>
                </a:solidFill>
                <a:latin typeface="Helvetica" charset="0"/>
                <a:ea typeface="Helvetica" charset="0"/>
                <a:cs typeface="Helvetica" charset="0"/>
              </a:rPr>
              <a:t>Tratamiento farmacológico para cesación tabáquica</a:t>
            </a:r>
            <a:endParaRPr lang="es-ES" sz="2000" b="1" baseline="-25000" dirty="0">
              <a:solidFill>
                <a:srgbClr val="1B9995"/>
              </a:solidFill>
              <a:latin typeface="Helvetica" charset="0"/>
              <a:ea typeface="Helvetica" charset="0"/>
              <a:cs typeface="Helvetica"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596178571"/>
              </p:ext>
            </p:extLst>
          </p:nvPr>
        </p:nvGraphicFramePr>
        <p:xfrm>
          <a:off x="4276029" y="1735376"/>
          <a:ext cx="7889940" cy="3950675"/>
        </p:xfrm>
        <a:graphic>
          <a:graphicData uri="http://schemas.openxmlformats.org/drawingml/2006/table">
            <a:tbl>
              <a:tblPr firstRow="1" bandRow="1">
                <a:tableStyleId>{5C22544A-7EE6-4342-B048-85BDC9FD1C3A}</a:tableStyleId>
              </a:tblPr>
              <a:tblGrid>
                <a:gridCol w="1016061">
                  <a:extLst>
                    <a:ext uri="{9D8B030D-6E8A-4147-A177-3AD203B41FA5}">
                      <a16:colId xmlns:a16="http://schemas.microsoft.com/office/drawing/2014/main" val="20000"/>
                    </a:ext>
                  </a:extLst>
                </a:gridCol>
                <a:gridCol w="1935561">
                  <a:extLst>
                    <a:ext uri="{9D8B030D-6E8A-4147-A177-3AD203B41FA5}">
                      <a16:colId xmlns:a16="http://schemas.microsoft.com/office/drawing/2014/main" val="20001"/>
                    </a:ext>
                  </a:extLst>
                </a:gridCol>
                <a:gridCol w="1746878">
                  <a:extLst>
                    <a:ext uri="{9D8B030D-6E8A-4147-A177-3AD203B41FA5}">
                      <a16:colId xmlns:a16="http://schemas.microsoft.com/office/drawing/2014/main" val="20002"/>
                    </a:ext>
                  </a:extLst>
                </a:gridCol>
                <a:gridCol w="1566167">
                  <a:extLst>
                    <a:ext uri="{9D8B030D-6E8A-4147-A177-3AD203B41FA5}">
                      <a16:colId xmlns:a16="http://schemas.microsoft.com/office/drawing/2014/main" val="20003"/>
                    </a:ext>
                  </a:extLst>
                </a:gridCol>
                <a:gridCol w="1625273">
                  <a:extLst>
                    <a:ext uri="{9D8B030D-6E8A-4147-A177-3AD203B41FA5}">
                      <a16:colId xmlns:a16="http://schemas.microsoft.com/office/drawing/2014/main" val="20004"/>
                    </a:ext>
                  </a:extLst>
                </a:gridCol>
              </a:tblGrid>
              <a:tr h="802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600" b="1" dirty="0">
                        <a:solidFill>
                          <a:schemeClr val="bg1"/>
                        </a:solidFill>
                        <a:latin typeface="Helvetica" charset="0"/>
                        <a:ea typeface="Helvetica" charset="0"/>
                        <a:cs typeface="Helvetica" charset="0"/>
                      </a:endParaRP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a:solidFill>
                            <a:schemeClr val="bg1"/>
                          </a:solidFill>
                          <a:latin typeface="Helvetica" charset="0"/>
                          <a:ea typeface="Helvetica" charset="0"/>
                          <a:cs typeface="Helvetica" charset="0"/>
                        </a:rPr>
                        <a:t>VARENICLINA</a:t>
                      </a: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a:solidFill>
                            <a:schemeClr val="bg1"/>
                          </a:solidFill>
                          <a:latin typeface="Helvetica" charset="0"/>
                          <a:ea typeface="Helvetica" charset="0"/>
                          <a:cs typeface="Helvetica" charset="0"/>
                        </a:rPr>
                        <a:t>BUPROPION</a:t>
                      </a: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a:solidFill>
                            <a:schemeClr val="bg1"/>
                          </a:solidFill>
                          <a:latin typeface="Helvetica" charset="0"/>
                          <a:ea typeface="Helvetica" charset="0"/>
                          <a:cs typeface="Helvetica" charset="0"/>
                        </a:rPr>
                        <a:t>NICOTINA</a:t>
                      </a:r>
                    </a:p>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a:solidFill>
                            <a:schemeClr val="bg1"/>
                          </a:solidFill>
                          <a:latin typeface="Helvetica" charset="0"/>
                          <a:ea typeface="Helvetica" charset="0"/>
                          <a:cs typeface="Helvetica" charset="0"/>
                        </a:rPr>
                        <a:t>PARCHES</a:t>
                      </a: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a:solidFill>
                            <a:schemeClr val="bg1"/>
                          </a:solidFill>
                          <a:latin typeface="Helvetica" charset="0"/>
                          <a:ea typeface="Helvetica" charset="0"/>
                          <a:cs typeface="Helvetica" charset="0"/>
                        </a:rPr>
                        <a:t>Nicotina</a:t>
                      </a:r>
                    </a:p>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a:solidFill>
                            <a:schemeClr val="bg1"/>
                          </a:solidFill>
                          <a:latin typeface="Helvetica" charset="0"/>
                          <a:ea typeface="Helvetica" charset="0"/>
                          <a:cs typeface="Helvetica" charset="0"/>
                        </a:rPr>
                        <a:t>(tabletas masticables)</a:t>
                      </a:r>
                    </a:p>
                  </a:txBody>
                  <a:tcPr anchor="ctr">
                    <a:solidFill>
                      <a:srgbClr val="1B9995"/>
                    </a:solidFill>
                  </a:tcPr>
                </a:tc>
                <a:extLst>
                  <a:ext uri="{0D108BD9-81ED-4DB2-BD59-A6C34878D82A}">
                    <a16:rowId xmlns:a16="http://schemas.microsoft.com/office/drawing/2014/main" val="10000"/>
                  </a:ext>
                </a:extLst>
              </a:tr>
              <a:tr h="1156738">
                <a:tc>
                  <a:txBody>
                    <a:bodyPr/>
                    <a:lstStyle/>
                    <a:p>
                      <a:pPr algn="ctr">
                        <a:lnSpc>
                          <a:spcPct val="150000"/>
                        </a:lnSpc>
                        <a:spcAft>
                          <a:spcPts val="0"/>
                        </a:spcAft>
                      </a:pPr>
                      <a:r>
                        <a:rPr lang="es-ES" sz="1200" b="1" dirty="0">
                          <a:solidFill>
                            <a:schemeClr val="tx1">
                              <a:lumMod val="75000"/>
                              <a:lumOff val="25000"/>
                            </a:schemeClr>
                          </a:solidFill>
                          <a:effectLst/>
                          <a:latin typeface="Helvetica" charset="0"/>
                          <a:ea typeface="Helvetica" charset="0"/>
                          <a:cs typeface="Helvetica" charset="0"/>
                        </a:rPr>
                        <a:t>Mecanismo </a:t>
                      </a:r>
                    </a:p>
                    <a:p>
                      <a:pPr algn="ctr">
                        <a:lnSpc>
                          <a:spcPct val="150000"/>
                        </a:lnSpc>
                        <a:spcAft>
                          <a:spcPts val="0"/>
                        </a:spcAft>
                      </a:pPr>
                      <a:r>
                        <a:rPr lang="es-ES" sz="1200" b="1" dirty="0">
                          <a:solidFill>
                            <a:schemeClr val="tx1">
                              <a:lumMod val="75000"/>
                              <a:lumOff val="25000"/>
                            </a:schemeClr>
                          </a:solidFill>
                          <a:effectLst/>
                          <a:latin typeface="Helvetica" charset="0"/>
                          <a:ea typeface="Helvetica" charset="0"/>
                          <a:cs typeface="Helvetica" charset="0"/>
                        </a:rPr>
                        <a:t>de acción </a:t>
                      </a:r>
                      <a:endParaRPr lang="es-ES_tradnl" sz="1200" b="1" dirty="0">
                        <a:solidFill>
                          <a:schemeClr val="tx1">
                            <a:lumMod val="75000"/>
                            <a:lumOff val="25000"/>
                          </a:schemeClr>
                        </a:solidFill>
                        <a:effectLst/>
                        <a:latin typeface="Helvetica" charset="0"/>
                        <a:ea typeface="Helvetica" charset="0"/>
                        <a:cs typeface="Helvetica" charset="0"/>
                      </a:endParaRPr>
                    </a:p>
                  </a:txBody>
                  <a:tcPr anchor="ctr">
                    <a:solidFill>
                      <a:srgbClr val="B9B98D">
                        <a:alpha val="53000"/>
                      </a:srgbClr>
                    </a:solidFill>
                  </a:tcPr>
                </a:tc>
                <a:tc>
                  <a:txBody>
                    <a:bodyPr/>
                    <a:lstStyle/>
                    <a:p>
                      <a:pPr>
                        <a:lnSpc>
                          <a:spcPct val="150000"/>
                        </a:lnSpc>
                        <a:spcAft>
                          <a:spcPts val="0"/>
                        </a:spcAft>
                      </a:pPr>
                      <a:r>
                        <a:rPr lang="pt-BR" sz="1200" dirty="0">
                          <a:effectLst/>
                          <a:latin typeface="Arial" charset="0"/>
                          <a:ea typeface="Times New Roman" charset="0"/>
                          <a:cs typeface="Times New Roman" charset="0"/>
                        </a:rPr>
                        <a:t>Agonista parcial</a:t>
                      </a:r>
                      <a:endParaRPr lang="es-ES_tradnl" sz="1200" dirty="0">
                        <a:effectLst/>
                        <a:latin typeface="Calibri" charset="0"/>
                        <a:ea typeface="Calibri" charset="0"/>
                        <a:cs typeface="Times New Roman" charset="0"/>
                      </a:endParaRPr>
                    </a:p>
                    <a:p>
                      <a:pPr>
                        <a:lnSpc>
                          <a:spcPct val="150000"/>
                        </a:lnSpc>
                        <a:spcAft>
                          <a:spcPts val="0"/>
                        </a:spcAft>
                      </a:pPr>
                      <a:r>
                        <a:rPr lang="pt-BR" sz="1200" dirty="0">
                          <a:effectLst/>
                          <a:latin typeface="Arial" charset="0"/>
                          <a:ea typeface="Times New Roman" charset="0"/>
                          <a:cs typeface="Times New Roman" charset="0"/>
                        </a:rPr>
                        <a:t>de receptores</a:t>
                      </a:r>
                      <a:r>
                        <a:rPr lang="pt-BR" sz="1200" kern="1200" dirty="0">
                          <a:solidFill>
                            <a:srgbClr val="000000"/>
                          </a:solidFill>
                          <a:effectLst/>
                          <a:latin typeface="Arial" charset="0"/>
                          <a:ea typeface="+mn-ea"/>
                          <a:cs typeface="+mn-cs"/>
                        </a:rPr>
                        <a:t> </a:t>
                      </a:r>
                      <a:r>
                        <a:rPr lang="es-ES" sz="1200" dirty="0">
                          <a:effectLst/>
                          <a:latin typeface="Arial" charset="0"/>
                          <a:ea typeface="Times New Roman" charset="0"/>
                          <a:cs typeface="Times New Roman" charset="0"/>
                        </a:rPr>
                        <a:t>nicotínicos α</a:t>
                      </a:r>
                      <a:r>
                        <a:rPr lang="pt-BR" sz="1200" baseline="-25000" dirty="0">
                          <a:effectLst/>
                          <a:latin typeface="Arial" charset="0"/>
                          <a:ea typeface="Times New Roman" charset="0"/>
                          <a:cs typeface="Times New Roman" charset="0"/>
                        </a:rPr>
                        <a:t>4</a:t>
                      </a:r>
                      <a:r>
                        <a:rPr lang="es-ES" sz="1200" dirty="0">
                          <a:effectLst/>
                          <a:latin typeface="Arial" charset="0"/>
                          <a:ea typeface="Times New Roman" charset="0"/>
                          <a:cs typeface="Times New Roman" charset="0"/>
                        </a:rPr>
                        <a:t>β</a:t>
                      </a:r>
                      <a:r>
                        <a:rPr lang="pt-BR" sz="1200" baseline="-25000" dirty="0">
                          <a:effectLst/>
                          <a:latin typeface="Arial" charset="0"/>
                          <a:ea typeface="Times New Roman" charset="0"/>
                          <a:cs typeface="Times New Roman" charset="0"/>
                        </a:rPr>
                        <a:t>2</a:t>
                      </a:r>
                      <a:endParaRPr lang="es-ES_tradnl" sz="1200" dirty="0">
                        <a:effectLst/>
                        <a:latin typeface="Calibri" charset="0"/>
                        <a:ea typeface="Calibri" charset="0"/>
                        <a:cs typeface="Times New Roman" charset="0"/>
                      </a:endParaRPr>
                    </a:p>
                  </a:txBody>
                  <a:tcPr anchor="ctr">
                    <a:solidFill>
                      <a:srgbClr val="B9B98D">
                        <a:alpha val="53000"/>
                      </a:srgbClr>
                    </a:solidFill>
                  </a:tcPr>
                </a:tc>
                <a:tc>
                  <a:txBody>
                    <a:bodyPr/>
                    <a:lstStyle/>
                    <a:p>
                      <a:pPr>
                        <a:lnSpc>
                          <a:spcPct val="150000"/>
                        </a:lnSpc>
                        <a:spcAft>
                          <a:spcPts val="0"/>
                        </a:spcAft>
                      </a:pPr>
                      <a:r>
                        <a:rPr lang="es-MX" sz="1200" dirty="0">
                          <a:effectLst/>
                          <a:latin typeface="Arial" charset="0"/>
                          <a:ea typeface="Times New Roman" charset="0"/>
                          <a:cs typeface="Times New Roman" charset="0"/>
                        </a:rPr>
                        <a:t>Aumenta la concentración de dopamina en el cerebro. Actúa en locus coeruleus.</a:t>
                      </a:r>
                      <a:endParaRPr lang="es-ES_tradnl" sz="1200" dirty="0">
                        <a:effectLst/>
                        <a:latin typeface="Calibri" charset="0"/>
                        <a:ea typeface="Calibri" charset="0"/>
                        <a:cs typeface="Times New Roman" charset="0"/>
                      </a:endParaRPr>
                    </a:p>
                  </a:txBody>
                  <a:tcPr anchor="ctr">
                    <a:solidFill>
                      <a:srgbClr val="B9B98D">
                        <a:alpha val="53000"/>
                      </a:srgbClr>
                    </a:solidFill>
                  </a:tcPr>
                </a:tc>
                <a:tc>
                  <a:txBody>
                    <a:bodyPr/>
                    <a:lstStyle/>
                    <a:p>
                      <a:pPr>
                        <a:lnSpc>
                          <a:spcPct val="150000"/>
                        </a:lnSpc>
                        <a:spcAft>
                          <a:spcPts val="0"/>
                        </a:spcAft>
                      </a:pPr>
                      <a:r>
                        <a:rPr lang="es-ES" sz="1200" dirty="0">
                          <a:effectLst/>
                          <a:latin typeface="Arial" charset="0"/>
                          <a:ea typeface="Times New Roman" charset="0"/>
                          <a:cs typeface="Times New Roman" charset="0"/>
                        </a:rPr>
                        <a:t>Actúa a nivel de receptores nicotínicos del SNC.</a:t>
                      </a:r>
                      <a:endParaRPr lang="es-ES_tradnl" sz="1200" dirty="0">
                        <a:effectLst/>
                        <a:latin typeface="Calibri" charset="0"/>
                        <a:ea typeface="Calibri" charset="0"/>
                        <a:cs typeface="Times New Roman" charset="0"/>
                      </a:endParaRPr>
                    </a:p>
                  </a:txBody>
                  <a:tcPr anchor="ctr">
                    <a:solidFill>
                      <a:srgbClr val="B9B98D">
                        <a:alpha val="53000"/>
                      </a:srgbClr>
                    </a:solidFill>
                  </a:tcPr>
                </a:tc>
                <a:tc>
                  <a:txBody>
                    <a:bodyPr/>
                    <a:lstStyle/>
                    <a:p>
                      <a:pPr>
                        <a:lnSpc>
                          <a:spcPct val="150000"/>
                        </a:lnSpc>
                        <a:spcAft>
                          <a:spcPts val="0"/>
                        </a:spcAft>
                      </a:pPr>
                      <a:r>
                        <a:rPr lang="es-ES" sz="1200" dirty="0">
                          <a:effectLst/>
                          <a:latin typeface="Arial" charset="0"/>
                          <a:ea typeface="Times New Roman" charset="0"/>
                          <a:cs typeface="Times New Roman" charset="0"/>
                        </a:rPr>
                        <a:t>Actúa a nivel de receptores nicotínicos del SNC.</a:t>
                      </a:r>
                      <a:endParaRPr lang="es-ES_tradnl" sz="1200" dirty="0">
                        <a:effectLst/>
                        <a:latin typeface="Calibri" charset="0"/>
                        <a:ea typeface="Calibri" charset="0"/>
                        <a:cs typeface="Times New Roman" charset="0"/>
                      </a:endParaRPr>
                    </a:p>
                  </a:txBody>
                  <a:tcPr anchor="ctr">
                    <a:solidFill>
                      <a:srgbClr val="B9B98D">
                        <a:alpha val="53000"/>
                      </a:srgbClr>
                    </a:solidFill>
                  </a:tcPr>
                </a:tc>
                <a:extLst>
                  <a:ext uri="{0D108BD9-81ED-4DB2-BD59-A6C34878D82A}">
                    <a16:rowId xmlns:a16="http://schemas.microsoft.com/office/drawing/2014/main" val="10001"/>
                  </a:ext>
                </a:extLst>
              </a:tr>
              <a:tr h="1694202">
                <a:tc>
                  <a:txBody>
                    <a:bodyPr/>
                    <a:lstStyle/>
                    <a:p>
                      <a:pPr algn="ctr">
                        <a:lnSpc>
                          <a:spcPct val="150000"/>
                        </a:lnSpc>
                        <a:spcAft>
                          <a:spcPts val="0"/>
                        </a:spcAft>
                      </a:pPr>
                      <a:r>
                        <a:rPr lang="es-ES" sz="1200" b="1" dirty="0">
                          <a:solidFill>
                            <a:schemeClr val="tx1">
                              <a:lumMod val="75000"/>
                              <a:lumOff val="25000"/>
                            </a:schemeClr>
                          </a:solidFill>
                          <a:effectLst/>
                          <a:latin typeface="Helvetica" charset="0"/>
                          <a:ea typeface="Helvetica" charset="0"/>
                          <a:cs typeface="Helvetica" charset="0"/>
                        </a:rPr>
                        <a:t>Dosis </a:t>
                      </a:r>
                      <a:endParaRPr lang="es-ES_tradnl" sz="1200" b="1" dirty="0">
                        <a:solidFill>
                          <a:schemeClr val="tx1">
                            <a:lumMod val="75000"/>
                            <a:lumOff val="25000"/>
                          </a:schemeClr>
                        </a:solidFill>
                        <a:effectLst/>
                        <a:latin typeface="Helvetica" charset="0"/>
                        <a:ea typeface="Helvetica" charset="0"/>
                        <a:cs typeface="Helvetica" charset="0"/>
                      </a:endParaRPr>
                    </a:p>
                  </a:txBody>
                  <a:tcPr anchor="ctr">
                    <a:solidFill>
                      <a:srgbClr val="F2833E">
                        <a:alpha val="50000"/>
                      </a:srgbClr>
                    </a:solidFill>
                  </a:tcPr>
                </a:tc>
                <a:tc>
                  <a:txBody>
                    <a:bodyPr/>
                    <a:lstStyle/>
                    <a:p>
                      <a:pPr>
                        <a:lnSpc>
                          <a:spcPct val="150000"/>
                        </a:lnSpc>
                        <a:spcAft>
                          <a:spcPts val="0"/>
                        </a:spcAft>
                      </a:pPr>
                      <a:r>
                        <a:rPr lang="es-ES" sz="1200" dirty="0">
                          <a:effectLst/>
                          <a:latin typeface="Arial" charset="0"/>
                          <a:ea typeface="Times New Roman" charset="0"/>
                          <a:cs typeface="Times New Roman" charset="0"/>
                        </a:rPr>
                        <a:t>*Día 1-3 (0.5 mg c/24 </a:t>
                      </a:r>
                      <a:r>
                        <a:rPr lang="es-ES" sz="1200" dirty="0" err="1">
                          <a:effectLst/>
                          <a:latin typeface="Arial" charset="0"/>
                          <a:ea typeface="Times New Roman" charset="0"/>
                          <a:cs typeface="Times New Roman" charset="0"/>
                        </a:rPr>
                        <a:t>hs</a:t>
                      </a:r>
                      <a:r>
                        <a:rPr lang="es-ES" sz="1200" dirty="0">
                          <a:effectLst/>
                          <a:latin typeface="Arial" charset="0"/>
                          <a:ea typeface="Times New Roman" charset="0"/>
                          <a:cs typeface="Times New Roman" charset="0"/>
                        </a:rPr>
                        <a:t>).</a:t>
                      </a:r>
                      <a:endParaRPr lang="es-ES_tradnl" sz="1200" dirty="0">
                        <a:effectLst/>
                        <a:latin typeface="Calibri" charset="0"/>
                        <a:ea typeface="Calibri" charset="0"/>
                        <a:cs typeface="Times New Roman" charset="0"/>
                      </a:endParaRPr>
                    </a:p>
                    <a:p>
                      <a:pPr>
                        <a:lnSpc>
                          <a:spcPct val="150000"/>
                        </a:lnSpc>
                        <a:spcAft>
                          <a:spcPts val="0"/>
                        </a:spcAft>
                      </a:pPr>
                      <a:r>
                        <a:rPr lang="es-ES" sz="1200" dirty="0">
                          <a:effectLst/>
                          <a:latin typeface="Arial" charset="0"/>
                          <a:ea typeface="Times New Roman" charset="0"/>
                          <a:cs typeface="Times New Roman" charset="0"/>
                        </a:rPr>
                        <a:t>*Día 4-7 (0.5 mg c/12 </a:t>
                      </a:r>
                      <a:r>
                        <a:rPr lang="es-ES" sz="1200" dirty="0" err="1">
                          <a:effectLst/>
                          <a:latin typeface="Arial" charset="0"/>
                          <a:ea typeface="Times New Roman" charset="0"/>
                          <a:cs typeface="Times New Roman" charset="0"/>
                        </a:rPr>
                        <a:t>hs</a:t>
                      </a:r>
                      <a:r>
                        <a:rPr lang="es-ES" sz="1200" dirty="0">
                          <a:effectLst/>
                          <a:latin typeface="Arial" charset="0"/>
                          <a:ea typeface="Times New Roman" charset="0"/>
                          <a:cs typeface="Times New Roman" charset="0"/>
                        </a:rPr>
                        <a:t>).</a:t>
                      </a:r>
                      <a:endParaRPr lang="es-ES_tradnl" sz="1200" dirty="0">
                        <a:effectLst/>
                        <a:latin typeface="Calibri" charset="0"/>
                        <a:ea typeface="Calibri" charset="0"/>
                        <a:cs typeface="Times New Roman" charset="0"/>
                      </a:endParaRPr>
                    </a:p>
                    <a:p>
                      <a:pPr>
                        <a:lnSpc>
                          <a:spcPct val="150000"/>
                        </a:lnSpc>
                        <a:spcAft>
                          <a:spcPts val="0"/>
                        </a:spcAft>
                      </a:pPr>
                      <a:r>
                        <a:rPr lang="es-ES" sz="1200" dirty="0">
                          <a:effectLst/>
                          <a:latin typeface="Arial" charset="0"/>
                          <a:ea typeface="Times New Roman" charset="0"/>
                          <a:cs typeface="Times New Roman" charset="0"/>
                        </a:rPr>
                        <a:t>*Día 8-Sem. 12 (1 mg c/12 </a:t>
                      </a:r>
                      <a:r>
                        <a:rPr lang="es-ES" sz="1200" dirty="0" err="1">
                          <a:effectLst/>
                          <a:latin typeface="Arial" charset="0"/>
                          <a:ea typeface="Times New Roman" charset="0"/>
                          <a:cs typeface="Times New Roman" charset="0"/>
                        </a:rPr>
                        <a:t>hs</a:t>
                      </a:r>
                      <a:r>
                        <a:rPr lang="es-ES" sz="1200" dirty="0">
                          <a:effectLst/>
                          <a:latin typeface="Arial" charset="0"/>
                          <a:ea typeface="Times New Roman" charset="0"/>
                          <a:cs typeface="Times New Roman" charset="0"/>
                        </a:rPr>
                        <a:t>).</a:t>
                      </a:r>
                      <a:endParaRPr lang="es-ES_tradnl" sz="1200" dirty="0">
                        <a:effectLst/>
                        <a:latin typeface="Calibri" charset="0"/>
                        <a:ea typeface="Calibri" charset="0"/>
                        <a:cs typeface="Times New Roman" charset="0"/>
                      </a:endParaRPr>
                    </a:p>
                  </a:txBody>
                  <a:tcPr anchor="ctr">
                    <a:solidFill>
                      <a:srgbClr val="F2833E">
                        <a:alpha val="50000"/>
                      </a:srgbClr>
                    </a:solidFill>
                  </a:tcPr>
                </a:tc>
                <a:tc>
                  <a:txBody>
                    <a:bodyPr/>
                    <a:lstStyle/>
                    <a:p>
                      <a:pPr>
                        <a:lnSpc>
                          <a:spcPct val="150000"/>
                        </a:lnSpc>
                        <a:spcAft>
                          <a:spcPts val="0"/>
                        </a:spcAft>
                      </a:pPr>
                      <a:r>
                        <a:rPr lang="es-ES" sz="1200" dirty="0">
                          <a:effectLst/>
                          <a:latin typeface="Arial" charset="0"/>
                          <a:ea typeface="Times New Roman" charset="0"/>
                          <a:cs typeface="Times New Roman" charset="0"/>
                        </a:rPr>
                        <a:t>*</a:t>
                      </a:r>
                      <a:r>
                        <a:rPr lang="es-MX" sz="1200" dirty="0">
                          <a:effectLst/>
                          <a:latin typeface="Arial" charset="0"/>
                          <a:ea typeface="Times New Roman" charset="0"/>
                          <a:cs typeface="Times New Roman" charset="0"/>
                        </a:rPr>
                        <a:t>150 mg/día x 3 días.</a:t>
                      </a:r>
                      <a:endParaRPr lang="es-ES_tradnl" sz="1200" dirty="0">
                        <a:effectLst/>
                        <a:latin typeface="Calibri" charset="0"/>
                        <a:ea typeface="Calibri" charset="0"/>
                        <a:cs typeface="Times New Roman" charset="0"/>
                      </a:endParaRPr>
                    </a:p>
                    <a:p>
                      <a:pPr>
                        <a:lnSpc>
                          <a:spcPct val="150000"/>
                        </a:lnSpc>
                        <a:spcAft>
                          <a:spcPts val="0"/>
                        </a:spcAft>
                      </a:pPr>
                      <a:r>
                        <a:rPr lang="es-MX" sz="1200" dirty="0">
                          <a:effectLst/>
                          <a:latin typeface="Arial" charset="0"/>
                          <a:ea typeface="Times New Roman" charset="0"/>
                          <a:cs typeface="Times New Roman" charset="0"/>
                        </a:rPr>
                        <a:t>*Al 4º día  150mg c/12 hs  por 7-12 sem.</a:t>
                      </a:r>
                      <a:endParaRPr lang="es-ES_tradnl" sz="1200" dirty="0">
                        <a:effectLst/>
                        <a:latin typeface="Calibri" charset="0"/>
                        <a:ea typeface="Calibri" charset="0"/>
                        <a:cs typeface="Times New Roman" charset="0"/>
                      </a:endParaRPr>
                    </a:p>
                  </a:txBody>
                  <a:tcPr anchor="ctr">
                    <a:solidFill>
                      <a:srgbClr val="F2833E">
                        <a:alpha val="50000"/>
                      </a:srgbClr>
                    </a:solidFill>
                  </a:tcPr>
                </a:tc>
                <a:tc>
                  <a:txBody>
                    <a:bodyPr/>
                    <a:lstStyle/>
                    <a:p>
                      <a:pPr>
                        <a:lnSpc>
                          <a:spcPct val="150000"/>
                        </a:lnSpc>
                        <a:spcAft>
                          <a:spcPts val="0"/>
                        </a:spcAft>
                      </a:pPr>
                      <a:r>
                        <a:rPr lang="pt-BR" sz="1200" dirty="0">
                          <a:effectLst/>
                          <a:latin typeface="Arial" charset="0"/>
                          <a:ea typeface="Times New Roman" charset="0"/>
                          <a:cs typeface="Times New Roman" charset="0"/>
                        </a:rPr>
                        <a:t>21 mg </a:t>
                      </a:r>
                      <a:r>
                        <a:rPr lang="pt-BR" sz="1200" dirty="0" err="1">
                          <a:effectLst/>
                          <a:latin typeface="Arial" charset="0"/>
                          <a:ea typeface="Times New Roman" charset="0"/>
                          <a:cs typeface="Times New Roman" charset="0"/>
                        </a:rPr>
                        <a:t>x</a:t>
                      </a:r>
                      <a:r>
                        <a:rPr lang="pt-BR" sz="1200" dirty="0">
                          <a:effectLst/>
                          <a:latin typeface="Arial" charset="0"/>
                          <a:ea typeface="Times New Roman" charset="0"/>
                          <a:cs typeface="Times New Roman" charset="0"/>
                        </a:rPr>
                        <a:t> 4 sem.</a:t>
                      </a:r>
                      <a:endParaRPr lang="es-ES_tradnl" sz="1200" dirty="0">
                        <a:effectLst/>
                        <a:latin typeface="Calibri" charset="0"/>
                        <a:ea typeface="Calibri" charset="0"/>
                        <a:cs typeface="Times New Roman" charset="0"/>
                      </a:endParaRPr>
                    </a:p>
                    <a:p>
                      <a:pPr>
                        <a:lnSpc>
                          <a:spcPct val="150000"/>
                        </a:lnSpc>
                        <a:spcAft>
                          <a:spcPts val="0"/>
                        </a:spcAft>
                      </a:pPr>
                      <a:r>
                        <a:rPr lang="pt-BR" sz="1200" dirty="0">
                          <a:effectLst/>
                          <a:latin typeface="Arial" charset="0"/>
                          <a:ea typeface="Times New Roman" charset="0"/>
                          <a:cs typeface="Times New Roman" charset="0"/>
                        </a:rPr>
                        <a:t>14 mg </a:t>
                      </a:r>
                      <a:r>
                        <a:rPr lang="pt-BR" sz="1200" dirty="0" err="1">
                          <a:effectLst/>
                          <a:latin typeface="Arial" charset="0"/>
                          <a:ea typeface="Times New Roman" charset="0"/>
                          <a:cs typeface="Times New Roman" charset="0"/>
                        </a:rPr>
                        <a:t>x</a:t>
                      </a:r>
                      <a:r>
                        <a:rPr lang="pt-BR" sz="1200" dirty="0">
                          <a:effectLst/>
                          <a:latin typeface="Arial" charset="0"/>
                          <a:ea typeface="Times New Roman" charset="0"/>
                          <a:cs typeface="Times New Roman" charset="0"/>
                        </a:rPr>
                        <a:t> 2 sem.</a:t>
                      </a:r>
                      <a:endParaRPr lang="es-ES_tradnl" sz="1200" dirty="0">
                        <a:effectLst/>
                        <a:latin typeface="Calibri" charset="0"/>
                        <a:ea typeface="Calibri" charset="0"/>
                        <a:cs typeface="Times New Roman" charset="0"/>
                      </a:endParaRPr>
                    </a:p>
                    <a:p>
                      <a:pPr>
                        <a:lnSpc>
                          <a:spcPct val="150000"/>
                        </a:lnSpc>
                        <a:spcAft>
                          <a:spcPts val="0"/>
                        </a:spcAft>
                      </a:pPr>
                      <a:r>
                        <a:rPr lang="es-ES" sz="1200" dirty="0">
                          <a:effectLst/>
                          <a:latin typeface="Arial" charset="0"/>
                          <a:ea typeface="Times New Roman" charset="0"/>
                          <a:cs typeface="Times New Roman" charset="0"/>
                        </a:rPr>
                        <a:t>7 mg x 2 </a:t>
                      </a:r>
                      <a:r>
                        <a:rPr lang="es-ES" sz="1200" dirty="0" err="1">
                          <a:effectLst/>
                          <a:latin typeface="Arial" charset="0"/>
                          <a:ea typeface="Times New Roman" charset="0"/>
                          <a:cs typeface="Times New Roman" charset="0"/>
                        </a:rPr>
                        <a:t>sem</a:t>
                      </a:r>
                      <a:r>
                        <a:rPr lang="es-ES" sz="1200" dirty="0">
                          <a:effectLst/>
                          <a:latin typeface="Arial" charset="0"/>
                          <a:ea typeface="Times New Roman" charset="0"/>
                          <a:cs typeface="Times New Roman" charset="0"/>
                        </a:rPr>
                        <a:t>.</a:t>
                      </a:r>
                      <a:endParaRPr lang="es-ES_tradnl" sz="1200" dirty="0">
                        <a:effectLst/>
                        <a:latin typeface="Calibri" charset="0"/>
                        <a:ea typeface="Calibri" charset="0"/>
                        <a:cs typeface="Times New Roman" charset="0"/>
                      </a:endParaRPr>
                    </a:p>
                  </a:txBody>
                  <a:tcPr anchor="ctr">
                    <a:solidFill>
                      <a:srgbClr val="F2833E">
                        <a:alpha val="50000"/>
                      </a:srgbClr>
                    </a:solidFill>
                  </a:tcPr>
                </a:tc>
                <a:tc>
                  <a:txBody>
                    <a:bodyPr/>
                    <a:lstStyle/>
                    <a:p>
                      <a:pPr>
                        <a:lnSpc>
                          <a:spcPct val="150000"/>
                        </a:lnSpc>
                        <a:spcAft>
                          <a:spcPts val="0"/>
                        </a:spcAft>
                      </a:pPr>
                      <a:r>
                        <a:rPr lang="es-ES" sz="1200" dirty="0">
                          <a:effectLst/>
                          <a:latin typeface="Arial" charset="0"/>
                          <a:ea typeface="Times New Roman" charset="0"/>
                          <a:cs typeface="Times New Roman" charset="0"/>
                        </a:rPr>
                        <a:t>Presentación 4 y 2 mg.</a:t>
                      </a:r>
                      <a:endParaRPr lang="es-ES_tradnl" sz="1200" dirty="0">
                        <a:effectLst/>
                        <a:latin typeface="Calibri" charset="0"/>
                        <a:ea typeface="Calibri" charset="0"/>
                        <a:cs typeface="Times New Roman" charset="0"/>
                      </a:endParaRPr>
                    </a:p>
                    <a:p>
                      <a:pPr>
                        <a:lnSpc>
                          <a:spcPct val="150000"/>
                        </a:lnSpc>
                        <a:spcAft>
                          <a:spcPts val="0"/>
                        </a:spcAft>
                      </a:pPr>
                      <a:r>
                        <a:rPr lang="es-ES" sz="1200" dirty="0">
                          <a:effectLst/>
                          <a:latin typeface="Arial" charset="0"/>
                          <a:ea typeface="Times New Roman" charset="0"/>
                          <a:cs typeface="Times New Roman" charset="0"/>
                        </a:rPr>
                        <a:t>*Hasta 20 </a:t>
                      </a:r>
                      <a:r>
                        <a:rPr lang="es-ES" sz="1200" dirty="0" err="1">
                          <a:effectLst/>
                          <a:latin typeface="Arial" charset="0"/>
                          <a:ea typeface="Times New Roman" charset="0"/>
                          <a:cs typeface="Times New Roman" charset="0"/>
                        </a:rPr>
                        <a:t>tab</a:t>
                      </a:r>
                      <a:r>
                        <a:rPr lang="es-ES" sz="1200" dirty="0">
                          <a:effectLst/>
                          <a:latin typeface="Arial" charset="0"/>
                          <a:ea typeface="Times New Roman" charset="0"/>
                          <a:cs typeface="Times New Roman" charset="0"/>
                        </a:rPr>
                        <a:t>. al día (4 mg)  x  8-12 </a:t>
                      </a:r>
                      <a:r>
                        <a:rPr lang="es-ES" sz="1200" dirty="0" err="1">
                          <a:effectLst/>
                          <a:latin typeface="Arial" charset="0"/>
                          <a:ea typeface="Times New Roman" charset="0"/>
                          <a:cs typeface="Times New Roman" charset="0"/>
                        </a:rPr>
                        <a:t>sem</a:t>
                      </a:r>
                      <a:r>
                        <a:rPr lang="es-ES" sz="1200" dirty="0">
                          <a:effectLst/>
                          <a:latin typeface="Arial" charset="0"/>
                          <a:ea typeface="Times New Roman" charset="0"/>
                          <a:cs typeface="Times New Roman" charset="0"/>
                        </a:rPr>
                        <a:t>.</a:t>
                      </a:r>
                      <a:endParaRPr lang="es-ES_tradnl" sz="1200" dirty="0">
                        <a:effectLst/>
                        <a:latin typeface="Calibri" charset="0"/>
                        <a:ea typeface="Calibri" charset="0"/>
                        <a:cs typeface="Times New Roman" charset="0"/>
                      </a:endParaRPr>
                    </a:p>
                  </a:txBody>
                  <a:tcPr anchor="ctr">
                    <a:solidFill>
                      <a:srgbClr val="F2833E">
                        <a:alpha val="50000"/>
                      </a:srgbClr>
                    </a:solidFill>
                  </a:tcPr>
                </a:tc>
                <a:extLst>
                  <a:ext uri="{0D108BD9-81ED-4DB2-BD59-A6C34878D82A}">
                    <a16:rowId xmlns:a16="http://schemas.microsoft.com/office/drawing/2014/main" val="10002"/>
                  </a:ext>
                </a:extLst>
              </a:tr>
            </a:tbl>
          </a:graphicData>
        </a:graphic>
      </p:graphicFrame>
      <p:sp>
        <p:nvSpPr>
          <p:cNvPr id="11" name="Rectángulo 10"/>
          <p:cNvSpPr/>
          <p:nvPr/>
        </p:nvSpPr>
        <p:spPr>
          <a:xfrm rot="16200000">
            <a:off x="3231492" y="5896828"/>
            <a:ext cx="1419615" cy="276999"/>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TABLA 7</a:t>
            </a:r>
            <a:endParaRPr lang="es-ES" sz="1200" baseline="-25000" dirty="0">
              <a:solidFill>
                <a:srgbClr val="1B9995"/>
              </a:solidFill>
              <a:latin typeface="Helvetica" charset="0"/>
              <a:ea typeface="Helvetica" charset="0"/>
              <a:cs typeface="Helvetica" charset="0"/>
            </a:endParaRPr>
          </a:p>
        </p:txBody>
      </p:sp>
      <p:grpSp>
        <p:nvGrpSpPr>
          <p:cNvPr id="7" name="Agrupar 6"/>
          <p:cNvGrpSpPr/>
          <p:nvPr/>
        </p:nvGrpSpPr>
        <p:grpSpPr>
          <a:xfrm>
            <a:off x="-274300" y="3540109"/>
            <a:ext cx="2051924" cy="1287358"/>
            <a:chOff x="-274300" y="3540109"/>
            <a:chExt cx="2051924" cy="1287358"/>
          </a:xfrm>
        </p:grpSpPr>
        <p:sp>
          <p:nvSpPr>
            <p:cNvPr id="12" name="Rectángulo 11"/>
            <p:cNvSpPr/>
            <p:nvPr/>
          </p:nvSpPr>
          <p:spPr>
            <a:xfrm>
              <a:off x="-274300" y="3981200"/>
              <a:ext cx="2051924" cy="338554"/>
            </a:xfrm>
            <a:prstGeom prst="rect">
              <a:avLst/>
            </a:prstGeom>
          </p:spPr>
          <p:txBody>
            <a:bodyPr wrap="square">
              <a:spAutoFit/>
            </a:bodyPr>
            <a:lstStyle/>
            <a:p>
              <a:pPr algn="ctr"/>
              <a:r>
                <a:rPr lang="es-ES" sz="1600" b="1" dirty="0">
                  <a:solidFill>
                    <a:srgbClr val="005B6D"/>
                  </a:solidFill>
                  <a:latin typeface="Helvetica" charset="0"/>
                  <a:ea typeface="Helvetica" charset="0"/>
                  <a:cs typeface="Helvetica" charset="0"/>
                </a:rPr>
                <a:t>Educación</a:t>
              </a:r>
              <a:endParaRPr lang="es-ES" sz="1600" b="1" dirty="0">
                <a:solidFill>
                  <a:srgbClr val="005B6D"/>
                </a:solidFill>
                <a:effectLst/>
                <a:latin typeface="Helvetica" charset="0"/>
                <a:ea typeface="Helvetica" charset="0"/>
                <a:cs typeface="Helvetica" charset="0"/>
              </a:endParaRPr>
            </a:p>
          </p:txBody>
        </p:sp>
        <p:sp>
          <p:nvSpPr>
            <p:cNvPr id="13" name="Elipse 12"/>
            <p:cNvSpPr/>
            <p:nvPr/>
          </p:nvSpPr>
          <p:spPr>
            <a:xfrm rot="2700000">
              <a:off x="109242" y="3540109"/>
              <a:ext cx="1287358" cy="1287358"/>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3" name="Agrupar 22"/>
          <p:cNvGrpSpPr/>
          <p:nvPr/>
        </p:nvGrpSpPr>
        <p:grpSpPr>
          <a:xfrm>
            <a:off x="577540" y="4707710"/>
            <a:ext cx="2051924" cy="1287358"/>
            <a:chOff x="577540" y="4707710"/>
            <a:chExt cx="2051924" cy="1287358"/>
          </a:xfrm>
        </p:grpSpPr>
        <p:sp>
          <p:nvSpPr>
            <p:cNvPr id="14" name="Rectángulo 13"/>
            <p:cNvSpPr/>
            <p:nvPr/>
          </p:nvSpPr>
          <p:spPr>
            <a:xfrm>
              <a:off x="577540" y="4974626"/>
              <a:ext cx="2051924" cy="584775"/>
            </a:xfrm>
            <a:prstGeom prst="rect">
              <a:avLst/>
            </a:prstGeom>
          </p:spPr>
          <p:txBody>
            <a:bodyPr wrap="square">
              <a:spAutoFit/>
            </a:bodyPr>
            <a:lstStyle/>
            <a:p>
              <a:pPr algn="ctr"/>
              <a:r>
                <a:rPr lang="es-ES" sz="1600" b="1" dirty="0">
                  <a:solidFill>
                    <a:srgbClr val="005B6D"/>
                  </a:solidFill>
                  <a:latin typeface="Helvetica" charset="0"/>
                  <a:ea typeface="Helvetica" charset="0"/>
                  <a:cs typeface="Helvetica" charset="0"/>
                </a:rPr>
                <a:t>Cesación</a:t>
              </a:r>
            </a:p>
            <a:p>
              <a:pPr algn="ctr"/>
              <a:r>
                <a:rPr lang="es-ES" sz="1600" b="1" dirty="0">
                  <a:solidFill>
                    <a:srgbClr val="005B6D"/>
                  </a:solidFill>
                  <a:latin typeface="Helvetica" charset="0"/>
                  <a:ea typeface="Helvetica" charset="0"/>
                  <a:cs typeface="Helvetica" charset="0"/>
                </a:rPr>
                <a:t>d</a:t>
              </a:r>
              <a:r>
                <a:rPr lang="es-ES" sz="1600" b="1" dirty="0">
                  <a:solidFill>
                    <a:srgbClr val="005B6D"/>
                  </a:solidFill>
                  <a:effectLst/>
                  <a:latin typeface="Helvetica" charset="0"/>
                  <a:ea typeface="Helvetica" charset="0"/>
                  <a:cs typeface="Helvetica" charset="0"/>
                </a:rPr>
                <a:t>e tabaco</a:t>
              </a:r>
            </a:p>
          </p:txBody>
        </p:sp>
        <p:sp>
          <p:nvSpPr>
            <p:cNvPr id="15" name="Elipse 14"/>
            <p:cNvSpPr/>
            <p:nvPr/>
          </p:nvSpPr>
          <p:spPr>
            <a:xfrm rot="2700000">
              <a:off x="961082" y="4707710"/>
              <a:ext cx="1287358" cy="1287358"/>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4" name="Agrupar 23"/>
          <p:cNvGrpSpPr/>
          <p:nvPr/>
        </p:nvGrpSpPr>
        <p:grpSpPr>
          <a:xfrm>
            <a:off x="1157183" y="3333275"/>
            <a:ext cx="2051924" cy="1328144"/>
            <a:chOff x="1157183" y="3333275"/>
            <a:chExt cx="2051924" cy="1328144"/>
          </a:xfrm>
        </p:grpSpPr>
        <p:sp>
          <p:nvSpPr>
            <p:cNvPr id="17" name="Rectángulo 16"/>
            <p:cNvSpPr/>
            <p:nvPr/>
          </p:nvSpPr>
          <p:spPr>
            <a:xfrm>
              <a:off x="1157183" y="3794759"/>
              <a:ext cx="2051924" cy="338554"/>
            </a:xfrm>
            <a:prstGeom prst="rect">
              <a:avLst/>
            </a:prstGeom>
          </p:spPr>
          <p:txBody>
            <a:bodyPr wrap="square">
              <a:spAutoFit/>
            </a:bodyPr>
            <a:lstStyle/>
            <a:p>
              <a:pPr algn="ctr"/>
              <a:r>
                <a:rPr lang="es-ES" sz="1600" b="1" dirty="0">
                  <a:solidFill>
                    <a:srgbClr val="005B6D"/>
                  </a:solidFill>
                  <a:latin typeface="Helvetica" charset="0"/>
                  <a:ea typeface="Helvetica" charset="0"/>
                  <a:cs typeface="Helvetica" charset="0"/>
                </a:rPr>
                <a:t>Vacunación</a:t>
              </a:r>
              <a:endParaRPr lang="es-ES" sz="1600" b="1" dirty="0">
                <a:solidFill>
                  <a:srgbClr val="005B6D"/>
                </a:solidFill>
                <a:effectLst/>
                <a:latin typeface="Helvetica" charset="0"/>
                <a:ea typeface="Helvetica" charset="0"/>
                <a:cs typeface="Helvetica" charset="0"/>
              </a:endParaRPr>
            </a:p>
          </p:txBody>
        </p:sp>
        <p:sp>
          <p:nvSpPr>
            <p:cNvPr id="18" name="Elipse 17"/>
            <p:cNvSpPr/>
            <p:nvPr/>
          </p:nvSpPr>
          <p:spPr>
            <a:xfrm rot="2700000">
              <a:off x="1520332" y="3333275"/>
              <a:ext cx="1328144" cy="1328144"/>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5" name="Agrupar 24"/>
          <p:cNvGrpSpPr/>
          <p:nvPr/>
        </p:nvGrpSpPr>
        <p:grpSpPr>
          <a:xfrm>
            <a:off x="2348285" y="3987345"/>
            <a:ext cx="2051924" cy="1328144"/>
            <a:chOff x="2348285" y="3987345"/>
            <a:chExt cx="2051924" cy="1328144"/>
          </a:xfrm>
        </p:grpSpPr>
        <p:sp>
          <p:nvSpPr>
            <p:cNvPr id="19" name="Rectángulo 18"/>
            <p:cNvSpPr/>
            <p:nvPr/>
          </p:nvSpPr>
          <p:spPr>
            <a:xfrm>
              <a:off x="2348285" y="4319754"/>
              <a:ext cx="2051924" cy="584775"/>
            </a:xfrm>
            <a:prstGeom prst="rect">
              <a:avLst/>
            </a:prstGeom>
          </p:spPr>
          <p:txBody>
            <a:bodyPr wrap="square">
              <a:spAutoFit/>
            </a:bodyPr>
            <a:lstStyle/>
            <a:p>
              <a:pPr algn="ctr"/>
              <a:r>
                <a:rPr lang="es-ES" sz="1600" b="1" dirty="0">
                  <a:solidFill>
                    <a:srgbClr val="005B6D"/>
                  </a:solidFill>
                  <a:latin typeface="Helvetica" charset="0"/>
                  <a:ea typeface="Helvetica" charset="0"/>
                  <a:cs typeface="Helvetica" charset="0"/>
                </a:rPr>
                <a:t>Apoyo</a:t>
              </a:r>
            </a:p>
            <a:p>
              <a:pPr algn="ctr"/>
              <a:r>
                <a:rPr lang="es-ES" sz="1600" b="1" dirty="0">
                  <a:solidFill>
                    <a:srgbClr val="005B6D"/>
                  </a:solidFill>
                  <a:effectLst/>
                  <a:latin typeface="Helvetica" charset="0"/>
                  <a:ea typeface="Helvetica" charset="0"/>
                  <a:cs typeface="Helvetica" charset="0"/>
                </a:rPr>
                <a:t>nutricional</a:t>
              </a:r>
            </a:p>
          </p:txBody>
        </p:sp>
        <p:sp>
          <p:nvSpPr>
            <p:cNvPr id="20" name="Elipse 19"/>
            <p:cNvSpPr/>
            <p:nvPr/>
          </p:nvSpPr>
          <p:spPr>
            <a:xfrm rot="2700000">
              <a:off x="2741738" y="3987345"/>
              <a:ext cx="1328144" cy="1328144"/>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6" name="Agrupar 25"/>
          <p:cNvGrpSpPr/>
          <p:nvPr/>
        </p:nvGrpSpPr>
        <p:grpSpPr>
          <a:xfrm>
            <a:off x="1866318" y="5302112"/>
            <a:ext cx="2051924" cy="1328144"/>
            <a:chOff x="1866318" y="5302112"/>
            <a:chExt cx="2051924" cy="1328144"/>
          </a:xfrm>
        </p:grpSpPr>
        <p:sp>
          <p:nvSpPr>
            <p:cNvPr id="21" name="Rectángulo 20"/>
            <p:cNvSpPr/>
            <p:nvPr/>
          </p:nvSpPr>
          <p:spPr>
            <a:xfrm>
              <a:off x="1866318" y="5652063"/>
              <a:ext cx="2051924" cy="584775"/>
            </a:xfrm>
            <a:prstGeom prst="rect">
              <a:avLst/>
            </a:prstGeom>
          </p:spPr>
          <p:txBody>
            <a:bodyPr wrap="square">
              <a:spAutoFit/>
            </a:bodyPr>
            <a:lstStyle/>
            <a:p>
              <a:pPr algn="ctr"/>
              <a:r>
                <a:rPr lang="es-ES" sz="1600" b="1" dirty="0">
                  <a:solidFill>
                    <a:srgbClr val="005B6D"/>
                  </a:solidFill>
                  <a:latin typeface="Helvetica" charset="0"/>
                  <a:ea typeface="Helvetica" charset="0"/>
                  <a:cs typeface="Helvetica" charset="0"/>
                </a:rPr>
                <a:t>Actividad</a:t>
              </a:r>
            </a:p>
            <a:p>
              <a:pPr algn="ctr"/>
              <a:r>
                <a:rPr lang="es-ES" sz="1600" b="1" dirty="0">
                  <a:solidFill>
                    <a:srgbClr val="005B6D"/>
                  </a:solidFill>
                  <a:effectLst/>
                  <a:latin typeface="Helvetica" charset="0"/>
                  <a:ea typeface="Helvetica" charset="0"/>
                  <a:cs typeface="Helvetica" charset="0"/>
                </a:rPr>
                <a:t>física</a:t>
              </a:r>
            </a:p>
          </p:txBody>
        </p:sp>
        <p:sp>
          <p:nvSpPr>
            <p:cNvPr id="22" name="Elipse 21"/>
            <p:cNvSpPr/>
            <p:nvPr/>
          </p:nvSpPr>
          <p:spPr>
            <a:xfrm rot="2700000">
              <a:off x="2229467" y="5302112"/>
              <a:ext cx="1328144" cy="1328144"/>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66887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4</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3015507" cy="646331"/>
          </a:xfrm>
          <a:prstGeom prst="rect">
            <a:avLst/>
          </a:prstGeom>
        </p:spPr>
        <p:txBody>
          <a:bodyPr wrap="square">
            <a:spAutoFit/>
          </a:bodyPr>
          <a:lstStyle/>
          <a:p>
            <a:r>
              <a:rPr lang="es-UY" dirty="0">
                <a:solidFill>
                  <a:srgbClr val="8CBFB5"/>
                </a:solidFill>
                <a:latin typeface="Helvetica" charset="0"/>
                <a:ea typeface="Helvetica" charset="0"/>
                <a:cs typeface="Helvetica" charset="0"/>
              </a:rPr>
              <a:t>TRATAMIENTO DE LA EPOC ESTABLE</a:t>
            </a:r>
          </a:p>
        </p:txBody>
      </p:sp>
      <p:sp>
        <p:nvSpPr>
          <p:cNvPr id="16" name="Rectángulo 15"/>
          <p:cNvSpPr/>
          <p:nvPr/>
        </p:nvSpPr>
        <p:spPr>
          <a:xfrm>
            <a:off x="288266" y="1459804"/>
            <a:ext cx="4515458" cy="1200329"/>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Tratamiento</a:t>
            </a:r>
          </a:p>
          <a:p>
            <a:r>
              <a:rPr lang="es-ES" sz="3600" b="1" dirty="0">
                <a:solidFill>
                  <a:srgbClr val="1B9995"/>
                </a:solidFill>
                <a:latin typeface="Helvetica" charset="0"/>
                <a:ea typeface="Helvetica" charset="0"/>
                <a:cs typeface="Helvetica" charset="0"/>
              </a:rPr>
              <a:t>farmacológico</a:t>
            </a:r>
          </a:p>
        </p:txBody>
      </p:sp>
      <p:sp>
        <p:nvSpPr>
          <p:cNvPr id="38" name="Rectángulo 37"/>
          <p:cNvSpPr/>
          <p:nvPr/>
        </p:nvSpPr>
        <p:spPr>
          <a:xfrm>
            <a:off x="288266" y="3083741"/>
            <a:ext cx="3480163" cy="923330"/>
          </a:xfrm>
          <a:prstGeom prst="rect">
            <a:avLst/>
          </a:prstGeom>
        </p:spPr>
        <p:txBody>
          <a:bodyPr wrap="square">
            <a:spAutoFit/>
          </a:bodyPr>
          <a:lstStyle/>
          <a:p>
            <a:r>
              <a:rPr lang="es-ES" b="1" dirty="0">
                <a:solidFill>
                  <a:srgbClr val="1B9995"/>
                </a:solidFill>
                <a:latin typeface="Helvetica" charset="0"/>
                <a:ea typeface="Helvetica" charset="0"/>
                <a:cs typeface="Helvetica" charset="0"/>
              </a:rPr>
              <a:t>Clases y dosis de la terapia inhalada para el tratamiento de la EPOC</a:t>
            </a:r>
            <a:endParaRPr lang="es-ES" b="1" baseline="-25000" dirty="0">
              <a:solidFill>
                <a:srgbClr val="1B9995"/>
              </a:solidFill>
              <a:latin typeface="Helvetica" charset="0"/>
              <a:ea typeface="Helvetica" charset="0"/>
              <a:cs typeface="Helvetica"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608008922"/>
              </p:ext>
            </p:extLst>
          </p:nvPr>
        </p:nvGraphicFramePr>
        <p:xfrm>
          <a:off x="4297482" y="0"/>
          <a:ext cx="7704017" cy="6955760"/>
        </p:xfrm>
        <a:graphic>
          <a:graphicData uri="http://schemas.openxmlformats.org/drawingml/2006/table">
            <a:tbl>
              <a:tblPr firstRow="1" bandRow="1">
                <a:tableStyleId>{5C22544A-7EE6-4342-B048-85BDC9FD1C3A}</a:tableStyleId>
              </a:tblPr>
              <a:tblGrid>
                <a:gridCol w="2501924">
                  <a:extLst>
                    <a:ext uri="{9D8B030D-6E8A-4147-A177-3AD203B41FA5}">
                      <a16:colId xmlns:a16="http://schemas.microsoft.com/office/drawing/2014/main" val="20000"/>
                    </a:ext>
                  </a:extLst>
                </a:gridCol>
                <a:gridCol w="1961602">
                  <a:extLst>
                    <a:ext uri="{9D8B030D-6E8A-4147-A177-3AD203B41FA5}">
                      <a16:colId xmlns:a16="http://schemas.microsoft.com/office/drawing/2014/main" val="20001"/>
                    </a:ext>
                  </a:extLst>
                </a:gridCol>
                <a:gridCol w="1802943">
                  <a:extLst>
                    <a:ext uri="{9D8B030D-6E8A-4147-A177-3AD203B41FA5}">
                      <a16:colId xmlns:a16="http://schemas.microsoft.com/office/drawing/2014/main" val="20002"/>
                    </a:ext>
                  </a:extLst>
                </a:gridCol>
                <a:gridCol w="1437548">
                  <a:extLst>
                    <a:ext uri="{9D8B030D-6E8A-4147-A177-3AD203B41FA5}">
                      <a16:colId xmlns:a16="http://schemas.microsoft.com/office/drawing/2014/main" val="20003"/>
                    </a:ext>
                  </a:extLst>
                </a:gridCol>
              </a:tblGrid>
              <a:tr h="505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a:solidFill>
                            <a:schemeClr val="bg1"/>
                          </a:solidFill>
                          <a:latin typeface="Helvetica" charset="0"/>
                          <a:ea typeface="Helvetica" charset="0"/>
                          <a:cs typeface="Helvetica" charset="0"/>
                        </a:rPr>
                        <a:t>Tipo</a:t>
                      </a: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a:solidFill>
                            <a:schemeClr val="bg1"/>
                          </a:solidFill>
                          <a:latin typeface="Helvetica" charset="0"/>
                          <a:ea typeface="Helvetica" charset="0"/>
                          <a:cs typeface="Helvetica" charset="0"/>
                        </a:rPr>
                        <a:t>Presentación</a:t>
                      </a:r>
                    </a:p>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a:solidFill>
                            <a:schemeClr val="bg1"/>
                          </a:solidFill>
                          <a:latin typeface="Helvetica" charset="0"/>
                          <a:ea typeface="Helvetica" charset="0"/>
                          <a:cs typeface="Helvetica" charset="0"/>
                        </a:rPr>
                        <a:t>(</a:t>
                      </a:r>
                      <a:r>
                        <a:rPr lang="es-ES" sz="1400" b="1" baseline="0" dirty="0">
                          <a:solidFill>
                            <a:schemeClr val="bg1"/>
                          </a:solidFill>
                          <a:latin typeface="Helvetica" charset="0"/>
                          <a:ea typeface="Helvetica" charset="0"/>
                          <a:cs typeface="Helvetica" charset="0"/>
                        </a:rPr>
                        <a:t>µg por inhalación)</a:t>
                      </a:r>
                      <a:endParaRPr lang="es-ES" sz="1400" b="1" dirty="0">
                        <a:solidFill>
                          <a:schemeClr val="bg1"/>
                        </a:solidFill>
                        <a:latin typeface="Helvetica" charset="0"/>
                        <a:ea typeface="Helvetica" charset="0"/>
                        <a:cs typeface="Helvetica" charset="0"/>
                      </a:endParaRP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a:solidFill>
                            <a:schemeClr val="bg1"/>
                          </a:solidFill>
                          <a:latin typeface="Helvetica" charset="0"/>
                          <a:ea typeface="Helvetica" charset="0"/>
                          <a:cs typeface="Helvetica" charset="0"/>
                        </a:rPr>
                        <a:t>Dosis media (</a:t>
                      </a:r>
                      <a:r>
                        <a:rPr lang="es-ES" sz="1400" b="1" baseline="0" dirty="0">
                          <a:solidFill>
                            <a:schemeClr val="bg1"/>
                          </a:solidFill>
                          <a:latin typeface="Helvetica" charset="0"/>
                          <a:ea typeface="Helvetica" charset="0"/>
                          <a:cs typeface="Helvetica" charset="0"/>
                        </a:rPr>
                        <a:t>µg)</a:t>
                      </a:r>
                      <a:endParaRPr lang="es-ES" sz="1400" b="1" dirty="0">
                        <a:solidFill>
                          <a:schemeClr val="bg1"/>
                        </a:solidFill>
                        <a:latin typeface="Helvetica" charset="0"/>
                        <a:ea typeface="Helvetica" charset="0"/>
                        <a:cs typeface="Helvetica" charset="0"/>
                      </a:endParaRP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a:solidFill>
                            <a:schemeClr val="bg1"/>
                          </a:solidFill>
                          <a:latin typeface="Helvetica" charset="0"/>
                          <a:ea typeface="Helvetica" charset="0"/>
                          <a:cs typeface="Helvetica" charset="0"/>
                        </a:rPr>
                        <a:t>Duración (</a:t>
                      </a:r>
                      <a:r>
                        <a:rPr lang="es-ES" sz="1400" b="1" dirty="0" err="1">
                          <a:solidFill>
                            <a:schemeClr val="bg1"/>
                          </a:solidFill>
                          <a:latin typeface="Helvetica" charset="0"/>
                          <a:ea typeface="Helvetica" charset="0"/>
                          <a:cs typeface="Helvetica" charset="0"/>
                        </a:rPr>
                        <a:t>hs</a:t>
                      </a:r>
                      <a:r>
                        <a:rPr lang="es-ES" sz="1400" b="1" dirty="0">
                          <a:solidFill>
                            <a:schemeClr val="bg1"/>
                          </a:solidFill>
                          <a:latin typeface="Helvetica" charset="0"/>
                          <a:ea typeface="Helvetica" charset="0"/>
                          <a:cs typeface="Helvetica" charset="0"/>
                        </a:rPr>
                        <a:t>)</a:t>
                      </a:r>
                    </a:p>
                  </a:txBody>
                  <a:tcPr anchor="ctr">
                    <a:solidFill>
                      <a:srgbClr val="1B9995"/>
                    </a:solidFill>
                  </a:tcPr>
                </a:tc>
                <a:extLst>
                  <a:ext uri="{0D108BD9-81ED-4DB2-BD59-A6C34878D82A}">
                    <a16:rowId xmlns:a16="http://schemas.microsoft.com/office/drawing/2014/main" val="10000"/>
                  </a:ext>
                </a:extLst>
              </a:tr>
              <a:tr h="323179">
                <a:tc gridSpan="4">
                  <a:txBody>
                    <a:bodyPr/>
                    <a:lstStyle/>
                    <a:p>
                      <a:pPr algn="l">
                        <a:lnSpc>
                          <a:spcPct val="150000"/>
                        </a:lnSpc>
                        <a:spcAft>
                          <a:spcPts val="0"/>
                        </a:spcAft>
                      </a:pPr>
                      <a:r>
                        <a:rPr lang="es-ES" sz="1050" b="1" dirty="0">
                          <a:solidFill>
                            <a:schemeClr val="bg1"/>
                          </a:solidFill>
                          <a:effectLst/>
                          <a:latin typeface="Helvetica" charset="0"/>
                          <a:ea typeface="Helvetica" charset="0"/>
                          <a:cs typeface="Helvetica" charset="0"/>
                        </a:rPr>
                        <a:t>Broncodilatador</a:t>
                      </a:r>
                      <a:r>
                        <a:rPr lang="es-ES" sz="1050" b="1" baseline="0" dirty="0">
                          <a:solidFill>
                            <a:schemeClr val="bg1"/>
                          </a:solidFill>
                          <a:effectLst/>
                          <a:latin typeface="Helvetica" charset="0"/>
                          <a:ea typeface="Helvetica" charset="0"/>
                          <a:cs typeface="Helvetica" charset="0"/>
                        </a:rPr>
                        <a:t> de acción corta</a:t>
                      </a:r>
                      <a:endParaRPr lang="es-ES_tradnl" sz="1050" b="1" dirty="0">
                        <a:solidFill>
                          <a:schemeClr val="bg1"/>
                        </a:solidFill>
                        <a:effectLst/>
                        <a:latin typeface="Helvetica" charset="0"/>
                        <a:ea typeface="Helvetica" charset="0"/>
                        <a:cs typeface="Helvetica" charset="0"/>
                      </a:endParaRPr>
                    </a:p>
                  </a:txBody>
                  <a:tcPr anchor="ctr">
                    <a:solidFill>
                      <a:srgbClr val="1B9995">
                        <a:alpha val="65000"/>
                      </a:srgbClr>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1"/>
                  </a:ext>
                </a:extLst>
              </a:tr>
              <a:tr h="323179">
                <a:tc>
                  <a:txBody>
                    <a:bodyPr/>
                    <a:lstStyle/>
                    <a:p>
                      <a:pPr algn="ctr">
                        <a:lnSpc>
                          <a:spcPct val="150000"/>
                        </a:lnSpc>
                        <a:spcAft>
                          <a:spcPts val="0"/>
                        </a:spcAft>
                      </a:pPr>
                      <a:r>
                        <a:rPr lang="es-ES" sz="1100" b="1" dirty="0">
                          <a:solidFill>
                            <a:schemeClr val="tx1">
                              <a:lumMod val="75000"/>
                              <a:lumOff val="25000"/>
                            </a:schemeClr>
                          </a:solidFill>
                          <a:effectLst/>
                          <a:latin typeface="Helvetica" charset="0"/>
                          <a:ea typeface="Helvetica" charset="0"/>
                          <a:cs typeface="Helvetica" charset="0"/>
                        </a:rPr>
                        <a:t>SALBUTAMOL</a:t>
                      </a:r>
                      <a:endParaRPr lang="es-ES_tradnl" sz="1100" b="1" dirty="0">
                        <a:solidFill>
                          <a:schemeClr val="tx1">
                            <a:lumMod val="75000"/>
                            <a:lumOff val="25000"/>
                          </a:schemeClr>
                        </a:solidFill>
                        <a:effectLst/>
                        <a:latin typeface="Helvetica" charset="0"/>
                        <a:ea typeface="Helvetica" charset="0"/>
                        <a:cs typeface="Helvetica" charset="0"/>
                      </a:endParaRPr>
                    </a:p>
                  </a:txBody>
                  <a:tcPr anchor="ctr">
                    <a:solidFill>
                      <a:srgbClr val="1B9995">
                        <a:alpha val="30000"/>
                      </a:srgbClr>
                    </a:solidFill>
                  </a:tcPr>
                </a:tc>
                <a:tc>
                  <a:txBody>
                    <a:bodyPr/>
                    <a:lstStyle/>
                    <a:p>
                      <a:pPr>
                        <a:lnSpc>
                          <a:spcPct val="150000"/>
                        </a:lnSpc>
                        <a:spcAft>
                          <a:spcPts val="0"/>
                        </a:spcAft>
                      </a:pPr>
                      <a:r>
                        <a:rPr lang="es-ES" sz="1100" dirty="0">
                          <a:solidFill>
                            <a:schemeClr val="tx1">
                              <a:lumMod val="75000"/>
                              <a:lumOff val="25000"/>
                            </a:schemeClr>
                          </a:solidFill>
                          <a:effectLst/>
                          <a:latin typeface="Helvetica" charset="0"/>
                          <a:ea typeface="Helvetica" charset="0"/>
                          <a:cs typeface="Helvetica" charset="0"/>
                        </a:rPr>
                        <a:t>IDM, 100 µg/</a:t>
                      </a:r>
                      <a:r>
                        <a:rPr lang="es-ES" sz="1100" dirty="0" err="1">
                          <a:solidFill>
                            <a:schemeClr val="tx1">
                              <a:lumMod val="75000"/>
                              <a:lumOff val="25000"/>
                            </a:schemeClr>
                          </a:solidFill>
                          <a:effectLst/>
                          <a:latin typeface="Helvetica" charset="0"/>
                          <a:ea typeface="Helvetica" charset="0"/>
                          <a:cs typeface="Helvetica" charset="0"/>
                        </a:rPr>
                        <a:t>inh</a:t>
                      </a:r>
                      <a:endParaRPr lang="es-ES_tradnl" sz="1100" dirty="0">
                        <a:solidFill>
                          <a:schemeClr val="tx1">
                            <a:lumMod val="75000"/>
                            <a:lumOff val="25000"/>
                          </a:schemeClr>
                        </a:solidFill>
                        <a:effectLst/>
                        <a:latin typeface="Helvetica" charset="0"/>
                        <a:ea typeface="Helvetica" charset="0"/>
                        <a:cs typeface="Helvetica" charset="0"/>
                      </a:endParaRPr>
                    </a:p>
                  </a:txBody>
                  <a:tcPr anchor="ctr">
                    <a:solidFill>
                      <a:srgbClr val="1B9995">
                        <a:alpha val="30000"/>
                      </a:srgbClr>
                    </a:solidFill>
                  </a:tcPr>
                </a:tc>
                <a:tc>
                  <a:txBody>
                    <a:bodyPr/>
                    <a:lstStyle/>
                    <a:p>
                      <a:pPr>
                        <a:lnSpc>
                          <a:spcPct val="150000"/>
                        </a:lnSpc>
                        <a:spcAft>
                          <a:spcPts val="0"/>
                        </a:spcAft>
                      </a:pPr>
                      <a:r>
                        <a:rPr lang="es-ES" sz="1100" dirty="0">
                          <a:solidFill>
                            <a:schemeClr val="tx1">
                              <a:lumMod val="75000"/>
                              <a:lumOff val="25000"/>
                            </a:schemeClr>
                          </a:solidFill>
                          <a:effectLst/>
                          <a:latin typeface="Helvetica" charset="0"/>
                          <a:ea typeface="Helvetica" charset="0"/>
                          <a:cs typeface="Helvetica" charset="0"/>
                        </a:rPr>
                        <a:t>200</a:t>
                      </a:r>
                      <a:r>
                        <a:rPr lang="es-ES" sz="1100" baseline="0" dirty="0">
                          <a:solidFill>
                            <a:schemeClr val="tx1">
                              <a:lumMod val="75000"/>
                              <a:lumOff val="25000"/>
                            </a:schemeClr>
                          </a:solidFill>
                          <a:effectLst/>
                          <a:latin typeface="Helvetica" charset="0"/>
                          <a:ea typeface="Helvetica" charset="0"/>
                          <a:cs typeface="Helvetica" charset="0"/>
                        </a:rPr>
                        <a:t> </a:t>
                      </a:r>
                      <a:r>
                        <a:rPr lang="es-ES" sz="1100" dirty="0">
                          <a:solidFill>
                            <a:schemeClr val="tx1">
                              <a:lumMod val="75000"/>
                              <a:lumOff val="25000"/>
                            </a:schemeClr>
                          </a:solidFill>
                          <a:effectLst/>
                          <a:latin typeface="Helvetica" charset="0"/>
                          <a:ea typeface="Helvetica" charset="0"/>
                          <a:cs typeface="Helvetica" charset="0"/>
                        </a:rPr>
                        <a:t>µg</a:t>
                      </a:r>
                      <a:r>
                        <a:rPr lang="es-ES" sz="1100" baseline="0" dirty="0">
                          <a:solidFill>
                            <a:schemeClr val="tx1">
                              <a:lumMod val="75000"/>
                              <a:lumOff val="25000"/>
                            </a:schemeClr>
                          </a:solidFill>
                          <a:effectLst/>
                          <a:latin typeface="Helvetica" charset="0"/>
                          <a:ea typeface="Helvetica" charset="0"/>
                          <a:cs typeface="Helvetica" charset="0"/>
                        </a:rPr>
                        <a:t> c/4-6 </a:t>
                      </a:r>
                      <a:r>
                        <a:rPr lang="es-ES" sz="1100" baseline="0" dirty="0" err="1">
                          <a:solidFill>
                            <a:schemeClr val="tx1">
                              <a:lumMod val="75000"/>
                              <a:lumOff val="25000"/>
                            </a:schemeClr>
                          </a:solidFill>
                          <a:effectLst/>
                          <a:latin typeface="Helvetica" charset="0"/>
                          <a:ea typeface="Helvetica" charset="0"/>
                          <a:cs typeface="Helvetica" charset="0"/>
                        </a:rPr>
                        <a:t>hs</a:t>
                      </a:r>
                      <a:endParaRPr lang="es-ES_tradnl" sz="1100" dirty="0">
                        <a:solidFill>
                          <a:schemeClr val="tx1">
                            <a:lumMod val="75000"/>
                            <a:lumOff val="25000"/>
                          </a:schemeClr>
                        </a:solidFill>
                        <a:effectLst/>
                        <a:latin typeface="Helvetica" charset="0"/>
                        <a:ea typeface="Helvetica" charset="0"/>
                        <a:cs typeface="Helvetica" charset="0"/>
                      </a:endParaRPr>
                    </a:p>
                  </a:txBody>
                  <a:tcPr anchor="ctr">
                    <a:solidFill>
                      <a:srgbClr val="1B9995">
                        <a:alpha val="30000"/>
                      </a:srgbClr>
                    </a:solidFill>
                  </a:tcPr>
                </a:tc>
                <a:tc>
                  <a:txBody>
                    <a:bodyPr/>
                    <a:lstStyle/>
                    <a:p>
                      <a:pPr algn="ctr">
                        <a:lnSpc>
                          <a:spcPct val="150000"/>
                        </a:lnSpc>
                        <a:spcAft>
                          <a:spcPts val="0"/>
                        </a:spcAft>
                      </a:pPr>
                      <a:r>
                        <a:rPr lang="es-ES_tradnl" sz="1100" dirty="0">
                          <a:solidFill>
                            <a:schemeClr val="tx1">
                              <a:lumMod val="75000"/>
                              <a:lumOff val="25000"/>
                            </a:schemeClr>
                          </a:solidFill>
                          <a:effectLst/>
                          <a:latin typeface="Helvetica" charset="0"/>
                          <a:ea typeface="Helvetica" charset="0"/>
                          <a:cs typeface="Helvetica" charset="0"/>
                        </a:rPr>
                        <a:t>4-6</a:t>
                      </a:r>
                    </a:p>
                  </a:txBody>
                  <a:tcPr anchor="ctr">
                    <a:solidFill>
                      <a:srgbClr val="1B9995">
                        <a:alpha val="30000"/>
                      </a:srgbClr>
                    </a:solidFill>
                  </a:tcPr>
                </a:tc>
                <a:extLst>
                  <a:ext uri="{0D108BD9-81ED-4DB2-BD59-A6C34878D82A}">
                    <a16:rowId xmlns:a16="http://schemas.microsoft.com/office/drawing/2014/main" val="10002"/>
                  </a:ext>
                </a:extLst>
              </a:tr>
              <a:tr h="323179">
                <a:tc>
                  <a:txBody>
                    <a:bodyPr/>
                    <a:lstStyle/>
                    <a:p>
                      <a:pPr algn="ctr">
                        <a:lnSpc>
                          <a:spcPct val="150000"/>
                        </a:lnSpc>
                        <a:spcAft>
                          <a:spcPts val="0"/>
                        </a:spcAft>
                      </a:pPr>
                      <a:r>
                        <a:rPr lang="es-ES_tradnl" sz="1100" b="1" dirty="0">
                          <a:solidFill>
                            <a:schemeClr val="tx1">
                              <a:lumMod val="75000"/>
                              <a:lumOff val="25000"/>
                            </a:schemeClr>
                          </a:solidFill>
                          <a:effectLst/>
                          <a:latin typeface="Helvetica" charset="0"/>
                          <a:ea typeface="Helvetica" charset="0"/>
                          <a:cs typeface="Helvetica" charset="0"/>
                        </a:rPr>
                        <a:t>IPRATROPIO</a:t>
                      </a:r>
                    </a:p>
                  </a:txBody>
                  <a:tcPr anchor="ctr">
                    <a:solidFill>
                      <a:srgbClr val="1B9995">
                        <a:alpha val="30000"/>
                      </a:srgbClr>
                    </a:solidFill>
                  </a:tcPr>
                </a:tc>
                <a:tc>
                  <a:txBody>
                    <a:bodyPr/>
                    <a:lstStyle/>
                    <a:p>
                      <a:pPr>
                        <a:lnSpc>
                          <a:spcPct val="150000"/>
                        </a:lnSpc>
                        <a:spcAft>
                          <a:spcPts val="0"/>
                        </a:spcAft>
                      </a:pPr>
                      <a:r>
                        <a:rPr lang="es-ES_tradnl" sz="1100" dirty="0">
                          <a:solidFill>
                            <a:schemeClr val="tx1">
                              <a:lumMod val="75000"/>
                              <a:lumOff val="25000"/>
                            </a:schemeClr>
                          </a:solidFill>
                          <a:effectLst/>
                          <a:latin typeface="Helvetica" charset="0"/>
                          <a:ea typeface="Helvetica" charset="0"/>
                          <a:cs typeface="Helvetica" charset="0"/>
                        </a:rPr>
                        <a:t>IDM, 20 </a:t>
                      </a:r>
                      <a:r>
                        <a:rPr lang="es-ES" sz="1100" dirty="0">
                          <a:solidFill>
                            <a:schemeClr val="tx1">
                              <a:lumMod val="75000"/>
                              <a:lumOff val="25000"/>
                            </a:schemeClr>
                          </a:solidFill>
                          <a:effectLst/>
                          <a:latin typeface="Helvetica" charset="0"/>
                          <a:ea typeface="Helvetica" charset="0"/>
                          <a:cs typeface="Helvetica" charset="0"/>
                        </a:rPr>
                        <a:t>µg/</a:t>
                      </a:r>
                      <a:r>
                        <a:rPr lang="es-ES" sz="1100" dirty="0" err="1">
                          <a:solidFill>
                            <a:schemeClr val="tx1">
                              <a:lumMod val="75000"/>
                              <a:lumOff val="25000"/>
                            </a:schemeClr>
                          </a:solidFill>
                          <a:effectLst/>
                          <a:latin typeface="Helvetica" charset="0"/>
                          <a:ea typeface="Helvetica" charset="0"/>
                          <a:cs typeface="Helvetica" charset="0"/>
                        </a:rPr>
                        <a:t>inh</a:t>
                      </a:r>
                      <a:endParaRPr lang="es-ES_tradnl" sz="1100" dirty="0">
                        <a:solidFill>
                          <a:schemeClr val="tx1">
                            <a:lumMod val="75000"/>
                            <a:lumOff val="25000"/>
                          </a:schemeClr>
                        </a:solidFill>
                        <a:effectLst/>
                        <a:latin typeface="Helvetica" charset="0"/>
                        <a:ea typeface="Helvetica" charset="0"/>
                        <a:cs typeface="Helvetica" charset="0"/>
                      </a:endParaRPr>
                    </a:p>
                  </a:txBody>
                  <a:tcPr anchor="ctr">
                    <a:solidFill>
                      <a:srgbClr val="1B9995">
                        <a:alpha val="30000"/>
                      </a:srgbClr>
                    </a:solidFill>
                  </a:tcPr>
                </a:tc>
                <a:tc>
                  <a:txBody>
                    <a:bodyPr/>
                    <a:lstStyle/>
                    <a:p>
                      <a:r>
                        <a:rPr lang="es-ES_tradnl" sz="1100" dirty="0">
                          <a:solidFill>
                            <a:schemeClr val="tx1">
                              <a:lumMod val="75000"/>
                              <a:lumOff val="25000"/>
                            </a:schemeClr>
                          </a:solidFill>
                          <a:latin typeface="Helvetica" charset="0"/>
                          <a:ea typeface="Helvetica" charset="0"/>
                          <a:cs typeface="Helvetica" charset="0"/>
                        </a:rPr>
                        <a:t>40 </a:t>
                      </a:r>
                      <a:r>
                        <a:rPr lang="es-ES" sz="1100" dirty="0">
                          <a:solidFill>
                            <a:schemeClr val="tx1">
                              <a:lumMod val="75000"/>
                              <a:lumOff val="25000"/>
                            </a:schemeClr>
                          </a:solidFill>
                          <a:effectLst/>
                          <a:latin typeface="Helvetica" charset="0"/>
                          <a:ea typeface="Helvetica" charset="0"/>
                          <a:cs typeface="Helvetica" charset="0"/>
                        </a:rPr>
                        <a:t>µg </a:t>
                      </a:r>
                      <a:r>
                        <a:rPr lang="es-ES" sz="1100" baseline="0" dirty="0">
                          <a:solidFill>
                            <a:schemeClr val="tx1">
                              <a:lumMod val="75000"/>
                              <a:lumOff val="25000"/>
                            </a:schemeClr>
                          </a:solidFill>
                          <a:effectLst/>
                          <a:latin typeface="Helvetica" charset="0"/>
                          <a:ea typeface="Helvetica" charset="0"/>
                          <a:cs typeface="Helvetica" charset="0"/>
                        </a:rPr>
                        <a:t>c/6-8 </a:t>
                      </a:r>
                      <a:r>
                        <a:rPr lang="es-ES" sz="1100" baseline="0" dirty="0" err="1">
                          <a:solidFill>
                            <a:schemeClr val="tx1">
                              <a:lumMod val="75000"/>
                              <a:lumOff val="25000"/>
                            </a:schemeClr>
                          </a:solidFill>
                          <a:effectLst/>
                          <a:latin typeface="Helvetica" charset="0"/>
                          <a:ea typeface="Helvetica" charset="0"/>
                          <a:cs typeface="Helvetica" charset="0"/>
                        </a:rPr>
                        <a:t>hs</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30000"/>
                      </a:srgbClr>
                    </a:solidFill>
                  </a:tcPr>
                </a:tc>
                <a:tc>
                  <a:txBody>
                    <a:bodyPr/>
                    <a:lstStyle/>
                    <a:p>
                      <a:pPr algn="ctr">
                        <a:lnSpc>
                          <a:spcPct val="150000"/>
                        </a:lnSpc>
                        <a:spcAft>
                          <a:spcPts val="0"/>
                        </a:spcAft>
                      </a:pPr>
                      <a:r>
                        <a:rPr lang="es-ES_tradnl" sz="1100" dirty="0">
                          <a:solidFill>
                            <a:schemeClr val="tx1">
                              <a:lumMod val="75000"/>
                              <a:lumOff val="25000"/>
                            </a:schemeClr>
                          </a:solidFill>
                          <a:effectLst/>
                          <a:latin typeface="Helvetica" charset="0"/>
                          <a:ea typeface="Helvetica" charset="0"/>
                          <a:cs typeface="Helvetica" charset="0"/>
                        </a:rPr>
                        <a:t>6-8</a:t>
                      </a:r>
                    </a:p>
                  </a:txBody>
                  <a:tcPr anchor="ctr">
                    <a:solidFill>
                      <a:srgbClr val="1B9995">
                        <a:alpha val="30000"/>
                      </a:srgbClr>
                    </a:solidFill>
                  </a:tcPr>
                </a:tc>
                <a:extLst>
                  <a:ext uri="{0D108BD9-81ED-4DB2-BD59-A6C34878D82A}">
                    <a16:rowId xmlns:a16="http://schemas.microsoft.com/office/drawing/2014/main" val="10003"/>
                  </a:ext>
                </a:extLst>
              </a:tr>
              <a:tr h="323179">
                <a:tc gridSpan="4">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ES" sz="1200" b="1" dirty="0">
                          <a:solidFill>
                            <a:schemeClr val="bg1"/>
                          </a:solidFill>
                          <a:latin typeface="Helvetica" charset="0"/>
                          <a:ea typeface="Helvetica" charset="0"/>
                          <a:cs typeface="Helvetica" charset="0"/>
                        </a:rPr>
                        <a:t>BRONCODILATADOR DE ACCIÓN CORTA</a:t>
                      </a:r>
                      <a:endParaRPr lang="es-ES_tradnl" sz="1200" b="1" dirty="0">
                        <a:solidFill>
                          <a:schemeClr val="bg1"/>
                        </a:solidFill>
                        <a:latin typeface="Helvetica" charset="0"/>
                        <a:ea typeface="Helvetica" charset="0"/>
                        <a:cs typeface="Helvetica" charset="0"/>
                      </a:endParaRPr>
                    </a:p>
                  </a:txBody>
                  <a:tcPr anchor="ctr">
                    <a:solidFill>
                      <a:srgbClr val="1B9995">
                        <a:alpha val="65000"/>
                      </a:srgbClr>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4"/>
                  </a:ext>
                </a:extLst>
              </a:tr>
              <a:tr h="323179">
                <a:tc>
                  <a:txBody>
                    <a:bodyPr/>
                    <a:lstStyle/>
                    <a:p>
                      <a:pPr algn="ctr">
                        <a:lnSpc>
                          <a:spcPct val="150000"/>
                        </a:lnSpc>
                        <a:spcAft>
                          <a:spcPts val="0"/>
                        </a:spcAft>
                      </a:pPr>
                      <a:r>
                        <a:rPr lang="es-ES_tradnl" sz="1100" b="1" dirty="0">
                          <a:solidFill>
                            <a:schemeClr val="tx1">
                              <a:lumMod val="75000"/>
                              <a:lumOff val="25000"/>
                            </a:schemeClr>
                          </a:solidFill>
                          <a:effectLst/>
                          <a:latin typeface="Helvetica" charset="0"/>
                          <a:ea typeface="Helvetica" charset="0"/>
                          <a:cs typeface="Helvetica" charset="0"/>
                        </a:rPr>
                        <a:t>FORMOTEROL</a:t>
                      </a:r>
                    </a:p>
                  </a:txBody>
                  <a:tcPr anchor="ctr">
                    <a:solidFill>
                      <a:srgbClr val="1B9995">
                        <a:alpha val="20000"/>
                      </a:srgbClr>
                    </a:solidFill>
                  </a:tcPr>
                </a:tc>
                <a:tc>
                  <a:txBody>
                    <a:bodyPr/>
                    <a:lstStyle/>
                    <a:p>
                      <a:r>
                        <a:rPr lang="es-ES_tradnl" sz="1100" dirty="0">
                          <a:solidFill>
                            <a:schemeClr val="tx1">
                              <a:lumMod val="75000"/>
                              <a:lumOff val="25000"/>
                            </a:schemeClr>
                          </a:solidFill>
                          <a:latin typeface="Helvetica" charset="0"/>
                          <a:ea typeface="Helvetica" charset="0"/>
                          <a:cs typeface="Helvetica" charset="0"/>
                        </a:rPr>
                        <a:t>IPS, 4.5 </a:t>
                      </a:r>
                      <a:r>
                        <a:rPr lang="es-ES" sz="1100" dirty="0">
                          <a:solidFill>
                            <a:schemeClr val="tx1">
                              <a:lumMod val="75000"/>
                              <a:lumOff val="25000"/>
                            </a:schemeClr>
                          </a:solidFill>
                          <a:latin typeface="Helvetica" charset="0"/>
                          <a:ea typeface="Helvetica" charset="0"/>
                          <a:cs typeface="Helvetica" charset="0"/>
                        </a:rPr>
                        <a:t>-</a:t>
                      </a:r>
                      <a:r>
                        <a:rPr lang="es-ES_tradnl" sz="1100" dirty="0">
                          <a:solidFill>
                            <a:schemeClr val="tx1">
                              <a:lumMod val="75000"/>
                              <a:lumOff val="25000"/>
                            </a:schemeClr>
                          </a:solidFill>
                          <a:latin typeface="Helvetica" charset="0"/>
                          <a:ea typeface="Helvetica" charset="0"/>
                          <a:cs typeface="Helvetica" charset="0"/>
                        </a:rPr>
                        <a:t> 12 µg/</a:t>
                      </a:r>
                      <a:r>
                        <a:rPr lang="es-ES_tradnl" sz="1100" dirty="0" err="1">
                          <a:solidFill>
                            <a:schemeClr val="tx1">
                              <a:lumMod val="75000"/>
                              <a:lumOff val="25000"/>
                            </a:schemeClr>
                          </a:solidFill>
                          <a:latin typeface="Helvetica" charset="0"/>
                          <a:ea typeface="Helvetica" charset="0"/>
                          <a:cs typeface="Helvetica" charset="0"/>
                        </a:rPr>
                        <a:t>inh</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l"/>
                      <a:r>
                        <a:rPr lang="es-ES_tradnl" sz="1100" dirty="0">
                          <a:solidFill>
                            <a:schemeClr val="tx1">
                              <a:lumMod val="75000"/>
                              <a:lumOff val="25000"/>
                            </a:schemeClr>
                          </a:solidFill>
                          <a:latin typeface="Helvetica" charset="0"/>
                          <a:ea typeface="Helvetica" charset="0"/>
                          <a:cs typeface="Helvetica" charset="0"/>
                        </a:rPr>
                        <a:t>9-12 µg c/12 </a:t>
                      </a:r>
                      <a:r>
                        <a:rPr lang="es-ES_tradnl" sz="1100" dirty="0" err="1">
                          <a:solidFill>
                            <a:schemeClr val="tx1">
                              <a:lumMod val="75000"/>
                              <a:lumOff val="25000"/>
                            </a:schemeClr>
                          </a:solidFill>
                          <a:latin typeface="Helvetica" charset="0"/>
                          <a:ea typeface="Helvetica" charset="0"/>
                          <a:cs typeface="Helvetica" charset="0"/>
                        </a:rPr>
                        <a:t>hs</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ctr"/>
                      <a:r>
                        <a:rPr lang="es-ES_tradnl" sz="1100" dirty="0">
                          <a:solidFill>
                            <a:schemeClr val="tx1">
                              <a:lumMod val="75000"/>
                              <a:lumOff val="25000"/>
                            </a:schemeClr>
                          </a:solidFill>
                          <a:latin typeface="Helvetica" charset="0"/>
                          <a:ea typeface="Helvetica" charset="0"/>
                          <a:cs typeface="Helvetica" charset="0"/>
                        </a:rPr>
                        <a:t>+12</a:t>
                      </a:r>
                    </a:p>
                  </a:txBody>
                  <a:tcPr anchor="ctr">
                    <a:solidFill>
                      <a:srgbClr val="1B9995">
                        <a:alpha val="20000"/>
                      </a:srgbClr>
                    </a:solidFill>
                  </a:tcPr>
                </a:tc>
                <a:extLst>
                  <a:ext uri="{0D108BD9-81ED-4DB2-BD59-A6C34878D82A}">
                    <a16:rowId xmlns:a16="http://schemas.microsoft.com/office/drawing/2014/main" val="10005"/>
                  </a:ext>
                </a:extLst>
              </a:tr>
              <a:tr h="323179">
                <a:tc>
                  <a:txBody>
                    <a:bodyPr/>
                    <a:lstStyle/>
                    <a:p>
                      <a:pPr algn="ctr">
                        <a:lnSpc>
                          <a:spcPct val="150000"/>
                        </a:lnSpc>
                        <a:spcAft>
                          <a:spcPts val="0"/>
                        </a:spcAft>
                      </a:pPr>
                      <a:r>
                        <a:rPr lang="es-ES_tradnl" sz="1100" b="1" dirty="0">
                          <a:solidFill>
                            <a:schemeClr val="tx1">
                              <a:lumMod val="75000"/>
                              <a:lumOff val="25000"/>
                            </a:schemeClr>
                          </a:solidFill>
                          <a:effectLst/>
                          <a:latin typeface="Helvetica" charset="0"/>
                          <a:ea typeface="Helvetica" charset="0"/>
                          <a:cs typeface="Helvetica" charset="0"/>
                        </a:rPr>
                        <a:t>SALMETEROL</a:t>
                      </a:r>
                    </a:p>
                  </a:txBody>
                  <a:tcPr anchor="ctr">
                    <a:solidFill>
                      <a:srgbClr val="1B9995">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solidFill>
                            <a:schemeClr val="tx1">
                              <a:lumMod val="75000"/>
                              <a:lumOff val="25000"/>
                            </a:schemeClr>
                          </a:solidFill>
                          <a:latin typeface="Helvetica" charset="0"/>
                          <a:ea typeface="Helvetica" charset="0"/>
                          <a:cs typeface="Helvetica" charset="0"/>
                        </a:rPr>
                        <a:t>IDM, IPS, 25</a:t>
                      </a:r>
                      <a:r>
                        <a:rPr lang="es-ES" sz="1100" baseline="0" dirty="0">
                          <a:solidFill>
                            <a:schemeClr val="tx1">
                              <a:lumMod val="75000"/>
                              <a:lumOff val="25000"/>
                            </a:schemeClr>
                          </a:solidFill>
                          <a:latin typeface="Helvetica" charset="0"/>
                          <a:ea typeface="Helvetica" charset="0"/>
                          <a:cs typeface="Helvetica" charset="0"/>
                        </a:rPr>
                        <a:t> - </a:t>
                      </a:r>
                      <a:r>
                        <a:rPr lang="es-ES" sz="1100" dirty="0">
                          <a:solidFill>
                            <a:schemeClr val="tx1">
                              <a:lumMod val="75000"/>
                              <a:lumOff val="25000"/>
                            </a:schemeClr>
                          </a:solidFill>
                          <a:latin typeface="Helvetica" charset="0"/>
                          <a:ea typeface="Helvetica" charset="0"/>
                          <a:cs typeface="Helvetica" charset="0"/>
                        </a:rPr>
                        <a:t>50</a:t>
                      </a:r>
                      <a:r>
                        <a:rPr lang="es-ES_tradnl" sz="1100" dirty="0">
                          <a:solidFill>
                            <a:schemeClr val="tx1">
                              <a:lumMod val="75000"/>
                              <a:lumOff val="25000"/>
                            </a:schemeClr>
                          </a:solidFill>
                          <a:latin typeface="Helvetica" charset="0"/>
                          <a:ea typeface="Helvetica" charset="0"/>
                          <a:cs typeface="Helvetica" charset="0"/>
                        </a:rPr>
                        <a:t> µg/</a:t>
                      </a:r>
                      <a:r>
                        <a:rPr lang="es-ES_tradnl" sz="1100" dirty="0" err="1">
                          <a:solidFill>
                            <a:schemeClr val="tx1">
                              <a:lumMod val="75000"/>
                              <a:lumOff val="25000"/>
                            </a:schemeClr>
                          </a:solidFill>
                          <a:latin typeface="Helvetica" charset="0"/>
                          <a:ea typeface="Helvetica" charset="0"/>
                          <a:cs typeface="Helvetica" charset="0"/>
                        </a:rPr>
                        <a:t>inh</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l"/>
                      <a:r>
                        <a:rPr lang="es-ES_tradnl" sz="1100" dirty="0">
                          <a:solidFill>
                            <a:schemeClr val="tx1">
                              <a:lumMod val="75000"/>
                              <a:lumOff val="25000"/>
                            </a:schemeClr>
                          </a:solidFill>
                          <a:latin typeface="Helvetica" charset="0"/>
                          <a:ea typeface="Helvetica" charset="0"/>
                          <a:cs typeface="Helvetica" charset="0"/>
                        </a:rPr>
                        <a:t>50 µg c/12 </a:t>
                      </a:r>
                      <a:r>
                        <a:rPr lang="es-ES_tradnl" sz="1100" dirty="0" err="1">
                          <a:solidFill>
                            <a:schemeClr val="tx1">
                              <a:lumMod val="75000"/>
                              <a:lumOff val="25000"/>
                            </a:schemeClr>
                          </a:solidFill>
                          <a:latin typeface="Helvetica" charset="0"/>
                          <a:ea typeface="Helvetica" charset="0"/>
                          <a:cs typeface="Helvetica" charset="0"/>
                        </a:rPr>
                        <a:t>hs</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100">
                          <a:solidFill>
                            <a:schemeClr val="tx1">
                              <a:lumMod val="75000"/>
                              <a:lumOff val="25000"/>
                            </a:schemeClr>
                          </a:solidFill>
                          <a:latin typeface="Helvetica" charset="0"/>
                          <a:ea typeface="Helvetica" charset="0"/>
                          <a:cs typeface="Helvetica" charset="0"/>
                        </a:rPr>
                        <a:t>+12</a:t>
                      </a:r>
                    </a:p>
                  </a:txBody>
                  <a:tcPr anchor="ctr">
                    <a:solidFill>
                      <a:srgbClr val="1B9995">
                        <a:alpha val="20000"/>
                      </a:srgbClr>
                    </a:solidFill>
                  </a:tcPr>
                </a:tc>
                <a:extLst>
                  <a:ext uri="{0D108BD9-81ED-4DB2-BD59-A6C34878D82A}">
                    <a16:rowId xmlns:a16="http://schemas.microsoft.com/office/drawing/2014/main" val="10006"/>
                  </a:ext>
                </a:extLst>
              </a:tr>
              <a:tr h="323179">
                <a:tc>
                  <a:txBody>
                    <a:bodyPr/>
                    <a:lstStyle/>
                    <a:p>
                      <a:pPr algn="ctr">
                        <a:lnSpc>
                          <a:spcPct val="150000"/>
                        </a:lnSpc>
                        <a:spcAft>
                          <a:spcPts val="0"/>
                        </a:spcAft>
                      </a:pPr>
                      <a:r>
                        <a:rPr lang="es-ES_tradnl" sz="1100" b="1" dirty="0">
                          <a:solidFill>
                            <a:schemeClr val="tx1">
                              <a:lumMod val="75000"/>
                              <a:lumOff val="25000"/>
                            </a:schemeClr>
                          </a:solidFill>
                          <a:effectLst/>
                          <a:latin typeface="Helvetica" charset="0"/>
                          <a:ea typeface="Helvetica" charset="0"/>
                          <a:cs typeface="Helvetica" charset="0"/>
                        </a:rPr>
                        <a:t>INDACATEROL</a:t>
                      </a:r>
                    </a:p>
                  </a:txBody>
                  <a:tcPr anchor="ctr">
                    <a:solidFill>
                      <a:srgbClr val="1B9995">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solidFill>
                            <a:schemeClr val="tx1">
                              <a:lumMod val="75000"/>
                              <a:lumOff val="25000"/>
                            </a:schemeClr>
                          </a:solidFill>
                          <a:latin typeface="Helvetica" charset="0"/>
                          <a:ea typeface="Helvetica" charset="0"/>
                          <a:cs typeface="Helvetica" charset="0"/>
                        </a:rPr>
                        <a:t>IPS, 150 </a:t>
                      </a:r>
                      <a:r>
                        <a:rPr lang="es-ES" sz="1100" dirty="0">
                          <a:solidFill>
                            <a:schemeClr val="tx1">
                              <a:lumMod val="75000"/>
                              <a:lumOff val="25000"/>
                            </a:schemeClr>
                          </a:solidFill>
                          <a:latin typeface="Helvetica" charset="0"/>
                          <a:ea typeface="Helvetica" charset="0"/>
                          <a:cs typeface="Helvetica" charset="0"/>
                        </a:rPr>
                        <a:t>-</a:t>
                      </a:r>
                      <a:r>
                        <a:rPr lang="es-ES_tradnl" sz="1100" dirty="0">
                          <a:solidFill>
                            <a:schemeClr val="tx1">
                              <a:lumMod val="75000"/>
                              <a:lumOff val="25000"/>
                            </a:schemeClr>
                          </a:solidFill>
                          <a:latin typeface="Helvetica" charset="0"/>
                          <a:ea typeface="Helvetica" charset="0"/>
                          <a:cs typeface="Helvetica" charset="0"/>
                        </a:rPr>
                        <a:t> 300 µg/</a:t>
                      </a:r>
                      <a:r>
                        <a:rPr lang="es-ES_tradnl" sz="1100" dirty="0" err="1">
                          <a:solidFill>
                            <a:schemeClr val="tx1">
                              <a:lumMod val="75000"/>
                              <a:lumOff val="25000"/>
                            </a:schemeClr>
                          </a:solidFill>
                          <a:latin typeface="Helvetica" charset="0"/>
                          <a:ea typeface="Helvetica" charset="0"/>
                          <a:cs typeface="Helvetica" charset="0"/>
                        </a:rPr>
                        <a:t>inh</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l"/>
                      <a:r>
                        <a:rPr lang="es-ES_tradnl" sz="1100" dirty="0">
                          <a:solidFill>
                            <a:schemeClr val="tx1">
                              <a:lumMod val="75000"/>
                              <a:lumOff val="25000"/>
                            </a:schemeClr>
                          </a:solidFill>
                          <a:latin typeface="Helvetica" charset="0"/>
                          <a:ea typeface="Helvetica" charset="0"/>
                          <a:cs typeface="Helvetica" charset="0"/>
                        </a:rPr>
                        <a:t>150 </a:t>
                      </a:r>
                      <a:r>
                        <a:rPr lang="mr-IN" sz="1100" dirty="0">
                          <a:solidFill>
                            <a:schemeClr val="tx1">
                              <a:lumMod val="75000"/>
                              <a:lumOff val="25000"/>
                            </a:schemeClr>
                          </a:solidFill>
                          <a:latin typeface="Helvetica" charset="0"/>
                          <a:ea typeface="Helvetica" charset="0"/>
                          <a:cs typeface="Helvetica" charset="0"/>
                        </a:rPr>
                        <a:t>–</a:t>
                      </a:r>
                      <a:r>
                        <a:rPr lang="es-ES_tradnl" sz="1100" dirty="0">
                          <a:solidFill>
                            <a:schemeClr val="tx1">
                              <a:lumMod val="75000"/>
                              <a:lumOff val="25000"/>
                            </a:schemeClr>
                          </a:solidFill>
                          <a:latin typeface="Helvetica" charset="0"/>
                          <a:ea typeface="Helvetica" charset="0"/>
                          <a:cs typeface="Helvetica" charset="0"/>
                        </a:rPr>
                        <a:t> 300 µg c/24</a:t>
                      </a:r>
                      <a:r>
                        <a:rPr lang="es-ES_tradnl" sz="1100" baseline="0" dirty="0">
                          <a:solidFill>
                            <a:schemeClr val="tx1">
                              <a:lumMod val="75000"/>
                              <a:lumOff val="25000"/>
                            </a:schemeClr>
                          </a:solidFill>
                          <a:latin typeface="Helvetica" charset="0"/>
                          <a:ea typeface="Helvetica" charset="0"/>
                          <a:cs typeface="Helvetica" charset="0"/>
                        </a:rPr>
                        <a:t> </a:t>
                      </a:r>
                      <a:r>
                        <a:rPr lang="es-ES_tradnl" sz="1100" baseline="0" dirty="0" err="1">
                          <a:solidFill>
                            <a:schemeClr val="tx1">
                              <a:lumMod val="75000"/>
                              <a:lumOff val="25000"/>
                            </a:schemeClr>
                          </a:solidFill>
                          <a:latin typeface="Helvetica" charset="0"/>
                          <a:ea typeface="Helvetica" charset="0"/>
                          <a:cs typeface="Helvetica" charset="0"/>
                        </a:rPr>
                        <a:t>hs</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ctr"/>
                      <a:r>
                        <a:rPr lang="es-ES_tradnl" sz="1100" dirty="0">
                          <a:solidFill>
                            <a:schemeClr val="tx1">
                              <a:lumMod val="75000"/>
                              <a:lumOff val="25000"/>
                            </a:schemeClr>
                          </a:solidFill>
                          <a:latin typeface="Helvetica" charset="0"/>
                          <a:ea typeface="Helvetica" charset="0"/>
                          <a:cs typeface="Helvetica" charset="0"/>
                        </a:rPr>
                        <a:t>+24</a:t>
                      </a:r>
                    </a:p>
                  </a:txBody>
                  <a:tcPr anchor="ctr">
                    <a:solidFill>
                      <a:srgbClr val="1B9995">
                        <a:alpha val="20000"/>
                      </a:srgbClr>
                    </a:solidFill>
                  </a:tcPr>
                </a:tc>
                <a:extLst>
                  <a:ext uri="{0D108BD9-81ED-4DB2-BD59-A6C34878D82A}">
                    <a16:rowId xmlns:a16="http://schemas.microsoft.com/office/drawing/2014/main" val="10007"/>
                  </a:ext>
                </a:extLst>
              </a:tr>
              <a:tr h="323179">
                <a:tc>
                  <a:txBody>
                    <a:bodyPr/>
                    <a:lstStyle/>
                    <a:p>
                      <a:pPr algn="ctr">
                        <a:lnSpc>
                          <a:spcPct val="150000"/>
                        </a:lnSpc>
                        <a:spcAft>
                          <a:spcPts val="0"/>
                        </a:spcAft>
                      </a:pPr>
                      <a:r>
                        <a:rPr lang="es-ES_tradnl" sz="1100" b="1" dirty="0">
                          <a:solidFill>
                            <a:schemeClr val="tx1">
                              <a:lumMod val="75000"/>
                              <a:lumOff val="25000"/>
                            </a:schemeClr>
                          </a:solidFill>
                          <a:effectLst/>
                          <a:latin typeface="Helvetica" charset="0"/>
                          <a:ea typeface="Helvetica" charset="0"/>
                          <a:cs typeface="Helvetica" charset="0"/>
                        </a:rPr>
                        <a:t>OLODATEROL</a:t>
                      </a:r>
                    </a:p>
                  </a:txBody>
                  <a:tcPr anchor="ctr">
                    <a:solidFill>
                      <a:srgbClr val="1B9995">
                        <a:alpha val="20000"/>
                      </a:srgbClr>
                    </a:solidFill>
                  </a:tcPr>
                </a:tc>
                <a:tc>
                  <a:txBody>
                    <a:bodyPr/>
                    <a:lstStyle/>
                    <a:p>
                      <a:r>
                        <a:rPr lang="es-ES_tradnl" sz="1100" dirty="0">
                          <a:solidFill>
                            <a:schemeClr val="tx1">
                              <a:lumMod val="75000"/>
                              <a:lumOff val="25000"/>
                            </a:schemeClr>
                          </a:solidFill>
                          <a:latin typeface="Helvetica" charset="0"/>
                          <a:ea typeface="Helvetica" charset="0"/>
                          <a:cs typeface="Helvetica" charset="0"/>
                        </a:rPr>
                        <a:t>SMI, 2.5 µg/</a:t>
                      </a:r>
                      <a:r>
                        <a:rPr lang="es-ES_tradnl" sz="1100" dirty="0" err="1">
                          <a:solidFill>
                            <a:schemeClr val="tx1">
                              <a:lumMod val="75000"/>
                              <a:lumOff val="25000"/>
                            </a:schemeClr>
                          </a:solidFill>
                          <a:latin typeface="Helvetica" charset="0"/>
                          <a:ea typeface="Helvetica" charset="0"/>
                          <a:cs typeface="Helvetica" charset="0"/>
                        </a:rPr>
                        <a:t>inh</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l"/>
                      <a:r>
                        <a:rPr lang="es-ES_tradnl" sz="1100" dirty="0">
                          <a:solidFill>
                            <a:schemeClr val="tx1">
                              <a:lumMod val="75000"/>
                              <a:lumOff val="25000"/>
                            </a:schemeClr>
                          </a:solidFill>
                          <a:latin typeface="Helvetica" charset="0"/>
                          <a:ea typeface="Helvetica" charset="0"/>
                          <a:cs typeface="Helvetica" charset="0"/>
                        </a:rPr>
                        <a:t>5</a:t>
                      </a:r>
                      <a:r>
                        <a:rPr lang="es-ES_tradnl" sz="1100" baseline="0" dirty="0">
                          <a:solidFill>
                            <a:schemeClr val="tx1">
                              <a:lumMod val="75000"/>
                              <a:lumOff val="25000"/>
                            </a:schemeClr>
                          </a:solidFill>
                          <a:latin typeface="Helvetica" charset="0"/>
                          <a:ea typeface="Helvetica" charset="0"/>
                          <a:cs typeface="Helvetica" charset="0"/>
                        </a:rPr>
                        <a:t> µg c/24 </a:t>
                      </a:r>
                      <a:r>
                        <a:rPr lang="es-ES_tradnl" sz="1100" baseline="0" dirty="0" err="1">
                          <a:solidFill>
                            <a:schemeClr val="tx1">
                              <a:lumMod val="75000"/>
                              <a:lumOff val="25000"/>
                            </a:schemeClr>
                          </a:solidFill>
                          <a:latin typeface="Helvetica" charset="0"/>
                          <a:ea typeface="Helvetica" charset="0"/>
                          <a:cs typeface="Helvetica" charset="0"/>
                        </a:rPr>
                        <a:t>hs</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ct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extLst>
                  <a:ext uri="{0D108BD9-81ED-4DB2-BD59-A6C34878D82A}">
                    <a16:rowId xmlns:a16="http://schemas.microsoft.com/office/drawing/2014/main" val="10008"/>
                  </a:ext>
                </a:extLst>
              </a:tr>
              <a:tr h="401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100" b="1" dirty="0">
                          <a:solidFill>
                            <a:schemeClr val="tx1">
                              <a:lumMod val="75000"/>
                              <a:lumOff val="25000"/>
                            </a:schemeClr>
                          </a:solidFill>
                          <a:latin typeface="Helvetica" charset="0"/>
                          <a:ea typeface="Helvetica" charset="0"/>
                          <a:cs typeface="Helvetica" charset="0"/>
                        </a:rPr>
                        <a:t>TIOTROPIO</a:t>
                      </a:r>
                    </a:p>
                  </a:txBody>
                  <a:tcPr anchor="ctr">
                    <a:solidFill>
                      <a:srgbClr val="1B9995">
                        <a:alpha val="20000"/>
                      </a:srgbClr>
                    </a:solidFill>
                  </a:tcPr>
                </a:tc>
                <a:tc>
                  <a:txBody>
                    <a:bodyPr/>
                    <a:lstStyle/>
                    <a:p>
                      <a:r>
                        <a:rPr lang="es-ES_tradnl" sz="1100" dirty="0">
                          <a:solidFill>
                            <a:schemeClr val="tx1">
                              <a:lumMod val="75000"/>
                              <a:lumOff val="25000"/>
                            </a:schemeClr>
                          </a:solidFill>
                          <a:latin typeface="Helvetica" charset="0"/>
                          <a:ea typeface="Helvetica" charset="0"/>
                          <a:cs typeface="Helvetica" charset="0"/>
                        </a:rPr>
                        <a:t>IPS,18 µg/</a:t>
                      </a:r>
                      <a:r>
                        <a:rPr lang="es-ES_tradnl" sz="1100" dirty="0" err="1">
                          <a:solidFill>
                            <a:schemeClr val="tx1">
                              <a:lumMod val="75000"/>
                              <a:lumOff val="25000"/>
                            </a:schemeClr>
                          </a:solidFill>
                          <a:latin typeface="Helvetica" charset="0"/>
                          <a:ea typeface="Helvetica" charset="0"/>
                          <a:cs typeface="Helvetica" charset="0"/>
                        </a:rPr>
                        <a:t>inh</a:t>
                      </a:r>
                      <a:endParaRPr lang="es-ES_tradnl" sz="1100" dirty="0">
                        <a:solidFill>
                          <a:schemeClr val="tx1">
                            <a:lumMod val="75000"/>
                            <a:lumOff val="25000"/>
                          </a:schemeClr>
                        </a:solidFill>
                        <a:latin typeface="Helvetica" charset="0"/>
                        <a:ea typeface="Helvetica" charset="0"/>
                        <a:cs typeface="Helvetica" charset="0"/>
                      </a:endParaRPr>
                    </a:p>
                    <a:p>
                      <a:r>
                        <a:rPr lang="es-ES_tradnl" sz="1100" dirty="0">
                          <a:solidFill>
                            <a:schemeClr val="tx1">
                              <a:lumMod val="75000"/>
                              <a:lumOff val="25000"/>
                            </a:schemeClr>
                          </a:solidFill>
                          <a:latin typeface="Helvetica" charset="0"/>
                          <a:ea typeface="Helvetica" charset="0"/>
                          <a:cs typeface="Helvetica" charset="0"/>
                        </a:rPr>
                        <a:t>SMI, 2.5 µg/</a:t>
                      </a:r>
                      <a:r>
                        <a:rPr lang="es-ES_tradnl" sz="1100" dirty="0" err="1">
                          <a:solidFill>
                            <a:schemeClr val="tx1">
                              <a:lumMod val="75000"/>
                              <a:lumOff val="25000"/>
                            </a:schemeClr>
                          </a:solidFill>
                          <a:latin typeface="Helvetica" charset="0"/>
                          <a:ea typeface="Helvetica" charset="0"/>
                          <a:cs typeface="Helvetica" charset="0"/>
                        </a:rPr>
                        <a:t>inh</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l"/>
                      <a:r>
                        <a:rPr lang="es-ES_tradnl" sz="1100" dirty="0">
                          <a:solidFill>
                            <a:schemeClr val="tx1">
                              <a:lumMod val="75000"/>
                              <a:lumOff val="25000"/>
                            </a:schemeClr>
                          </a:solidFill>
                          <a:latin typeface="Helvetica" charset="0"/>
                          <a:ea typeface="Helvetica" charset="0"/>
                          <a:cs typeface="Helvetica" charset="0"/>
                        </a:rPr>
                        <a:t>18 µg c/24 </a:t>
                      </a:r>
                      <a:r>
                        <a:rPr lang="es-ES_tradnl" sz="1100" dirty="0" err="1">
                          <a:solidFill>
                            <a:schemeClr val="tx1">
                              <a:lumMod val="75000"/>
                              <a:lumOff val="25000"/>
                            </a:schemeClr>
                          </a:solidFill>
                          <a:latin typeface="Helvetica" charset="0"/>
                          <a:ea typeface="Helvetica" charset="0"/>
                          <a:cs typeface="Helvetica" charset="0"/>
                        </a:rPr>
                        <a:t>hs</a:t>
                      </a:r>
                      <a:endParaRPr lang="es-ES_tradnl" sz="1100" dirty="0">
                        <a:solidFill>
                          <a:schemeClr val="tx1">
                            <a:lumMod val="75000"/>
                            <a:lumOff val="25000"/>
                          </a:schemeClr>
                        </a:solidFill>
                        <a:latin typeface="Helvetica" charset="0"/>
                        <a:ea typeface="Helvetica" charset="0"/>
                        <a:cs typeface="Helvetica" charset="0"/>
                      </a:endParaRPr>
                    </a:p>
                    <a:p>
                      <a:pPr algn="l"/>
                      <a:r>
                        <a:rPr lang="es-ES_tradnl" sz="1100" dirty="0">
                          <a:solidFill>
                            <a:schemeClr val="tx1">
                              <a:lumMod val="75000"/>
                              <a:lumOff val="25000"/>
                            </a:schemeClr>
                          </a:solidFill>
                          <a:latin typeface="Helvetica" charset="0"/>
                          <a:ea typeface="Helvetica" charset="0"/>
                          <a:cs typeface="Helvetica" charset="0"/>
                        </a:rPr>
                        <a:t>5 µg c/24 </a:t>
                      </a:r>
                      <a:r>
                        <a:rPr lang="es-ES_tradnl" sz="1100" dirty="0" err="1">
                          <a:solidFill>
                            <a:schemeClr val="tx1">
                              <a:lumMod val="75000"/>
                              <a:lumOff val="25000"/>
                            </a:schemeClr>
                          </a:solidFill>
                          <a:latin typeface="Helvetica" charset="0"/>
                          <a:ea typeface="Helvetica" charset="0"/>
                          <a:cs typeface="Helvetica" charset="0"/>
                        </a:rPr>
                        <a:t>hs</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ctr"/>
                      <a:r>
                        <a:rPr lang="es-ES_tradnl" sz="1100" dirty="0">
                          <a:solidFill>
                            <a:schemeClr val="tx1">
                              <a:lumMod val="75000"/>
                              <a:lumOff val="25000"/>
                            </a:schemeClr>
                          </a:solidFill>
                          <a:latin typeface="Helvetica" charset="0"/>
                          <a:ea typeface="Helvetica" charset="0"/>
                          <a:cs typeface="Helvetica" charset="0"/>
                        </a:rPr>
                        <a:t>+24 +24</a:t>
                      </a:r>
                    </a:p>
                  </a:txBody>
                  <a:tcPr anchor="ctr">
                    <a:solidFill>
                      <a:srgbClr val="1B9995">
                        <a:alpha val="20000"/>
                      </a:srgbClr>
                    </a:solidFill>
                  </a:tcPr>
                </a:tc>
                <a:extLst>
                  <a:ext uri="{0D108BD9-81ED-4DB2-BD59-A6C34878D82A}">
                    <a16:rowId xmlns:a16="http://schemas.microsoft.com/office/drawing/2014/main" val="10009"/>
                  </a:ext>
                </a:extLst>
              </a:tr>
              <a:tr h="245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100" b="1" dirty="0">
                          <a:solidFill>
                            <a:schemeClr val="tx1">
                              <a:lumMod val="75000"/>
                              <a:lumOff val="25000"/>
                            </a:schemeClr>
                          </a:solidFill>
                          <a:latin typeface="Helvetica" charset="0"/>
                          <a:ea typeface="Helvetica" charset="0"/>
                          <a:cs typeface="Helvetica" charset="0"/>
                        </a:rPr>
                        <a:t>ACLIDINIDIO</a:t>
                      </a:r>
                    </a:p>
                  </a:txBody>
                  <a:tcPr anchor="ctr">
                    <a:solidFill>
                      <a:srgbClr val="1B9995">
                        <a:alpha val="20000"/>
                      </a:srgbClr>
                    </a:solidFill>
                  </a:tcPr>
                </a:tc>
                <a:tc>
                  <a:txBody>
                    <a:bodyPr/>
                    <a:lstStyle/>
                    <a:p>
                      <a:r>
                        <a:rPr lang="es-ES_tradnl" sz="1100" dirty="0">
                          <a:solidFill>
                            <a:schemeClr val="tx1">
                              <a:lumMod val="75000"/>
                              <a:lumOff val="25000"/>
                            </a:schemeClr>
                          </a:solidFill>
                          <a:latin typeface="Helvetica" charset="0"/>
                          <a:ea typeface="Helvetica" charset="0"/>
                          <a:cs typeface="Helvetica" charset="0"/>
                        </a:rPr>
                        <a:t>IDM, 400 µg/</a:t>
                      </a:r>
                      <a:r>
                        <a:rPr lang="es-ES_tradnl" sz="1100" dirty="0" err="1">
                          <a:solidFill>
                            <a:schemeClr val="tx1">
                              <a:lumMod val="75000"/>
                              <a:lumOff val="25000"/>
                            </a:schemeClr>
                          </a:solidFill>
                          <a:latin typeface="Helvetica" charset="0"/>
                          <a:ea typeface="Helvetica" charset="0"/>
                          <a:cs typeface="Helvetica" charset="0"/>
                        </a:rPr>
                        <a:t>inh</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l"/>
                      <a:r>
                        <a:rPr lang="es-ES_tradnl" sz="1100" dirty="0">
                          <a:solidFill>
                            <a:schemeClr val="tx1">
                              <a:lumMod val="75000"/>
                              <a:lumOff val="25000"/>
                            </a:schemeClr>
                          </a:solidFill>
                          <a:latin typeface="Helvetica" charset="0"/>
                          <a:ea typeface="Helvetica" charset="0"/>
                          <a:cs typeface="Helvetica" charset="0"/>
                        </a:rPr>
                        <a:t>400 µg c/12</a:t>
                      </a:r>
                      <a:r>
                        <a:rPr lang="es-ES_tradnl" sz="1100" baseline="0" dirty="0">
                          <a:solidFill>
                            <a:schemeClr val="tx1">
                              <a:lumMod val="75000"/>
                              <a:lumOff val="25000"/>
                            </a:schemeClr>
                          </a:solidFill>
                          <a:latin typeface="Helvetica" charset="0"/>
                          <a:ea typeface="Helvetica" charset="0"/>
                          <a:cs typeface="Helvetica" charset="0"/>
                        </a:rPr>
                        <a:t> </a:t>
                      </a:r>
                      <a:r>
                        <a:rPr lang="es-ES_tradnl" sz="1100" baseline="0" dirty="0" err="1">
                          <a:solidFill>
                            <a:schemeClr val="tx1">
                              <a:lumMod val="75000"/>
                              <a:lumOff val="25000"/>
                            </a:schemeClr>
                          </a:solidFill>
                          <a:latin typeface="Helvetica" charset="0"/>
                          <a:ea typeface="Helvetica" charset="0"/>
                          <a:cs typeface="Helvetica" charset="0"/>
                        </a:rPr>
                        <a:t>hs</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ctr"/>
                      <a:r>
                        <a:rPr lang="es-ES_tradnl" sz="1100" dirty="0">
                          <a:solidFill>
                            <a:schemeClr val="tx1">
                              <a:lumMod val="75000"/>
                              <a:lumOff val="25000"/>
                            </a:schemeClr>
                          </a:solidFill>
                          <a:latin typeface="Helvetica" charset="0"/>
                          <a:ea typeface="Helvetica" charset="0"/>
                          <a:cs typeface="Helvetica" charset="0"/>
                        </a:rPr>
                        <a:t>+12</a:t>
                      </a:r>
                    </a:p>
                  </a:txBody>
                  <a:tcPr anchor="ctr">
                    <a:solidFill>
                      <a:srgbClr val="1B9995">
                        <a:alpha val="20000"/>
                      </a:srgbClr>
                    </a:solidFill>
                  </a:tcPr>
                </a:tc>
                <a:extLst>
                  <a:ext uri="{0D108BD9-81ED-4DB2-BD59-A6C34878D82A}">
                    <a16:rowId xmlns:a16="http://schemas.microsoft.com/office/drawing/2014/main" val="10010"/>
                  </a:ext>
                </a:extLst>
              </a:tr>
              <a:tr h="245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100" b="1" dirty="0">
                          <a:solidFill>
                            <a:schemeClr val="tx1">
                              <a:lumMod val="75000"/>
                              <a:lumOff val="25000"/>
                            </a:schemeClr>
                          </a:solidFill>
                          <a:latin typeface="Helvetica" charset="0"/>
                          <a:ea typeface="Helvetica" charset="0"/>
                          <a:cs typeface="Helvetica" charset="0"/>
                        </a:rPr>
                        <a:t>GLICOPIRRONIO</a:t>
                      </a:r>
                    </a:p>
                  </a:txBody>
                  <a:tcPr anchor="ctr">
                    <a:solidFill>
                      <a:srgbClr val="1B9995">
                        <a:alpha val="20000"/>
                      </a:srgbClr>
                    </a:solidFill>
                  </a:tcPr>
                </a:tc>
                <a:tc>
                  <a:txBody>
                    <a:bodyPr/>
                    <a:lstStyle/>
                    <a:p>
                      <a:r>
                        <a:rPr lang="es-ES_tradnl" sz="1100" dirty="0">
                          <a:solidFill>
                            <a:schemeClr val="tx1">
                              <a:lumMod val="75000"/>
                              <a:lumOff val="25000"/>
                            </a:schemeClr>
                          </a:solidFill>
                          <a:latin typeface="Helvetica" charset="0"/>
                          <a:ea typeface="Helvetica" charset="0"/>
                          <a:cs typeface="Helvetica" charset="0"/>
                        </a:rPr>
                        <a:t>IPS, 50 µg/</a:t>
                      </a:r>
                      <a:r>
                        <a:rPr lang="es-ES_tradnl" sz="1100" dirty="0" err="1">
                          <a:solidFill>
                            <a:schemeClr val="tx1">
                              <a:lumMod val="75000"/>
                              <a:lumOff val="25000"/>
                            </a:schemeClr>
                          </a:solidFill>
                          <a:latin typeface="Helvetica" charset="0"/>
                          <a:ea typeface="Helvetica" charset="0"/>
                          <a:cs typeface="Helvetica" charset="0"/>
                        </a:rPr>
                        <a:t>inh</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l"/>
                      <a:r>
                        <a:rPr lang="es-ES_tradnl" sz="1100" dirty="0">
                          <a:solidFill>
                            <a:schemeClr val="tx1">
                              <a:lumMod val="75000"/>
                              <a:lumOff val="25000"/>
                            </a:schemeClr>
                          </a:solidFill>
                          <a:latin typeface="Helvetica" charset="0"/>
                          <a:ea typeface="Helvetica" charset="0"/>
                          <a:cs typeface="Helvetica" charset="0"/>
                        </a:rPr>
                        <a:t>50 µg c/24 </a:t>
                      </a:r>
                      <a:r>
                        <a:rPr lang="es-ES_tradnl" sz="1100" dirty="0" err="1">
                          <a:solidFill>
                            <a:schemeClr val="tx1">
                              <a:lumMod val="75000"/>
                              <a:lumOff val="25000"/>
                            </a:schemeClr>
                          </a:solidFill>
                          <a:latin typeface="Helvetica" charset="0"/>
                          <a:ea typeface="Helvetica" charset="0"/>
                          <a:cs typeface="Helvetica" charset="0"/>
                        </a:rPr>
                        <a:t>hs</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ctr"/>
                      <a:r>
                        <a:rPr lang="es-ES_tradnl" sz="1100" dirty="0">
                          <a:solidFill>
                            <a:schemeClr val="tx1">
                              <a:lumMod val="75000"/>
                              <a:lumOff val="25000"/>
                            </a:schemeClr>
                          </a:solidFill>
                          <a:latin typeface="Helvetica" charset="0"/>
                          <a:ea typeface="Helvetica" charset="0"/>
                          <a:cs typeface="Helvetica" charset="0"/>
                        </a:rPr>
                        <a:t>+24</a:t>
                      </a:r>
                    </a:p>
                  </a:txBody>
                  <a:tcPr anchor="ctr">
                    <a:solidFill>
                      <a:srgbClr val="1B9995">
                        <a:alpha val="20000"/>
                      </a:srgbClr>
                    </a:solidFill>
                  </a:tcPr>
                </a:tc>
                <a:extLst>
                  <a:ext uri="{0D108BD9-81ED-4DB2-BD59-A6C34878D82A}">
                    <a16:rowId xmlns:a16="http://schemas.microsoft.com/office/drawing/2014/main" val="10011"/>
                  </a:ext>
                </a:extLst>
              </a:tr>
              <a:tr h="245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100" b="1" dirty="0">
                          <a:solidFill>
                            <a:schemeClr val="tx1">
                              <a:lumMod val="75000"/>
                              <a:lumOff val="25000"/>
                            </a:schemeClr>
                          </a:solidFill>
                          <a:latin typeface="Helvetica" charset="0"/>
                          <a:ea typeface="Helvetica" charset="0"/>
                          <a:cs typeface="Helvetica" charset="0"/>
                        </a:rPr>
                        <a:t>UMECLIDINIO</a:t>
                      </a:r>
                    </a:p>
                  </a:txBody>
                  <a:tcPr anchor="ctr">
                    <a:solidFill>
                      <a:srgbClr val="1B9995">
                        <a:alpha val="20000"/>
                      </a:srgbClr>
                    </a:solidFill>
                  </a:tcPr>
                </a:tc>
                <a:tc>
                  <a:txBody>
                    <a:bodyPr/>
                    <a:lstStyle/>
                    <a:p>
                      <a:r>
                        <a:rPr lang="es-ES_tradnl" sz="1100" dirty="0">
                          <a:solidFill>
                            <a:schemeClr val="tx1">
                              <a:lumMod val="75000"/>
                              <a:lumOff val="25000"/>
                            </a:schemeClr>
                          </a:solidFill>
                          <a:latin typeface="Helvetica" charset="0"/>
                          <a:ea typeface="Helvetica" charset="0"/>
                          <a:cs typeface="Helvetica" charset="0"/>
                        </a:rPr>
                        <a:t>IPS, 62.5</a:t>
                      </a:r>
                      <a:r>
                        <a:rPr lang="es-ES_tradnl" sz="1100" baseline="0" dirty="0">
                          <a:solidFill>
                            <a:schemeClr val="tx1">
                              <a:lumMod val="75000"/>
                              <a:lumOff val="25000"/>
                            </a:schemeClr>
                          </a:solidFill>
                          <a:latin typeface="Helvetica" charset="0"/>
                          <a:ea typeface="Helvetica" charset="0"/>
                          <a:cs typeface="Helvetica" charset="0"/>
                        </a:rPr>
                        <a:t> µg/</a:t>
                      </a:r>
                      <a:r>
                        <a:rPr lang="es-ES_tradnl" sz="1100" baseline="0" dirty="0" err="1">
                          <a:solidFill>
                            <a:schemeClr val="tx1">
                              <a:lumMod val="75000"/>
                              <a:lumOff val="25000"/>
                            </a:schemeClr>
                          </a:solidFill>
                          <a:latin typeface="Helvetica" charset="0"/>
                          <a:ea typeface="Helvetica" charset="0"/>
                          <a:cs typeface="Helvetica" charset="0"/>
                        </a:rPr>
                        <a:t>inh</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l"/>
                      <a:r>
                        <a:rPr lang="es-ES_tradnl" sz="1100" dirty="0">
                          <a:solidFill>
                            <a:schemeClr val="tx1">
                              <a:lumMod val="75000"/>
                              <a:lumOff val="25000"/>
                            </a:schemeClr>
                          </a:solidFill>
                          <a:latin typeface="Helvetica" charset="0"/>
                          <a:ea typeface="Helvetica" charset="0"/>
                          <a:cs typeface="Helvetica" charset="0"/>
                        </a:rPr>
                        <a:t>62.5 µg</a:t>
                      </a:r>
                    </a:p>
                  </a:txBody>
                  <a:tcPr anchor="ctr">
                    <a:solidFill>
                      <a:srgbClr val="1B9995">
                        <a:alpha val="20000"/>
                      </a:srgbClr>
                    </a:solidFill>
                  </a:tcPr>
                </a:tc>
                <a:tc>
                  <a:txBody>
                    <a:bodyPr/>
                    <a:lstStyle/>
                    <a:p>
                      <a:pPr algn="ctr"/>
                      <a:r>
                        <a:rPr lang="es-ES_tradnl" sz="1100" dirty="0">
                          <a:solidFill>
                            <a:schemeClr val="tx1">
                              <a:lumMod val="75000"/>
                              <a:lumOff val="25000"/>
                            </a:schemeClr>
                          </a:solidFill>
                          <a:latin typeface="Helvetica" charset="0"/>
                          <a:ea typeface="Helvetica" charset="0"/>
                          <a:cs typeface="Helvetica" charset="0"/>
                        </a:rPr>
                        <a:t>+24</a:t>
                      </a:r>
                    </a:p>
                  </a:txBody>
                  <a:tcPr anchor="ctr">
                    <a:solidFill>
                      <a:srgbClr val="1B9995">
                        <a:alpha val="20000"/>
                      </a:srgbClr>
                    </a:solidFill>
                  </a:tcPr>
                </a:tc>
                <a:extLst>
                  <a:ext uri="{0D108BD9-81ED-4DB2-BD59-A6C34878D82A}">
                    <a16:rowId xmlns:a16="http://schemas.microsoft.com/office/drawing/2014/main" val="10012"/>
                  </a:ext>
                </a:extLst>
              </a:tr>
              <a:tr h="245171">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bg1"/>
                          </a:solidFill>
                          <a:latin typeface="Helvetica" charset="0"/>
                          <a:ea typeface="Helvetica" charset="0"/>
                          <a:cs typeface="Helvetica" charset="0"/>
                        </a:rPr>
                        <a:t>COMBINACIÓN LABA/CI</a:t>
                      </a:r>
                      <a:endParaRPr lang="es-ES_tradnl" sz="1200" b="1" dirty="0">
                        <a:solidFill>
                          <a:schemeClr val="bg1"/>
                        </a:solidFill>
                        <a:latin typeface="Helvetica" charset="0"/>
                        <a:ea typeface="Helvetica" charset="0"/>
                        <a:cs typeface="Helvetica" charset="0"/>
                      </a:endParaRPr>
                    </a:p>
                  </a:txBody>
                  <a:tcPr anchor="ctr">
                    <a:solidFill>
                      <a:srgbClr val="1B9995">
                        <a:alpha val="65000"/>
                      </a:srgbClr>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13"/>
                  </a:ext>
                </a:extLst>
              </a:tr>
              <a:tr h="245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100" b="1" dirty="0">
                          <a:solidFill>
                            <a:schemeClr val="tx1">
                              <a:lumMod val="75000"/>
                              <a:lumOff val="25000"/>
                            </a:schemeClr>
                          </a:solidFill>
                          <a:effectLst/>
                          <a:latin typeface="Helvetica" charset="0"/>
                          <a:ea typeface="Helvetica" charset="0"/>
                          <a:cs typeface="Helvetica" charset="0"/>
                        </a:rPr>
                        <a:t>FORMOTEROL/BUDESO</a:t>
                      </a:r>
                      <a:r>
                        <a:rPr lang="es-ES_tradnl" sz="1100" b="1" dirty="0">
                          <a:solidFill>
                            <a:schemeClr val="tx1">
                              <a:lumMod val="75000"/>
                              <a:lumOff val="25000"/>
                            </a:schemeClr>
                          </a:solidFill>
                          <a:latin typeface="Helvetica" charset="0"/>
                          <a:ea typeface="Helvetica" charset="0"/>
                          <a:cs typeface="Helvetica" charset="0"/>
                        </a:rPr>
                        <a:t>NIDA</a:t>
                      </a:r>
                    </a:p>
                  </a:txBody>
                  <a:tcPr anchor="ctr">
                    <a:solidFill>
                      <a:srgbClr val="1B9995">
                        <a:alpha val="20000"/>
                      </a:srgbClr>
                    </a:solidFill>
                  </a:tcPr>
                </a:tc>
                <a:tc>
                  <a:txBody>
                    <a:bodyPr/>
                    <a:lstStyle/>
                    <a:p>
                      <a:r>
                        <a:rPr lang="es-ES_tradnl" sz="1100" dirty="0">
                          <a:solidFill>
                            <a:schemeClr val="tx1">
                              <a:lumMod val="75000"/>
                              <a:lumOff val="25000"/>
                            </a:schemeClr>
                          </a:solidFill>
                          <a:latin typeface="Helvetica" charset="0"/>
                          <a:ea typeface="Helvetica" charset="0"/>
                          <a:cs typeface="Helvetica" charset="0"/>
                        </a:rPr>
                        <a:t>IPS, 4,5/160 µg/</a:t>
                      </a:r>
                      <a:r>
                        <a:rPr lang="es-ES_tradnl" sz="1100" dirty="0" err="1">
                          <a:solidFill>
                            <a:schemeClr val="tx1">
                              <a:lumMod val="75000"/>
                              <a:lumOff val="25000"/>
                            </a:schemeClr>
                          </a:solidFill>
                          <a:latin typeface="Helvetica" charset="0"/>
                          <a:ea typeface="Helvetica" charset="0"/>
                          <a:cs typeface="Helvetica" charset="0"/>
                        </a:rPr>
                        <a:t>inh</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r>
                        <a:rPr lang="es-ES_tradnl" sz="1100" dirty="0">
                          <a:solidFill>
                            <a:schemeClr val="tx1">
                              <a:lumMod val="75000"/>
                              <a:lumOff val="25000"/>
                            </a:schemeClr>
                          </a:solidFill>
                          <a:latin typeface="Helvetica" charset="0"/>
                          <a:ea typeface="Helvetica" charset="0"/>
                          <a:cs typeface="Helvetica" charset="0"/>
                        </a:rPr>
                        <a:t>IPS, 9/320 µg/24 </a:t>
                      </a:r>
                      <a:r>
                        <a:rPr lang="es-ES_tradnl" sz="1100" dirty="0" err="1">
                          <a:solidFill>
                            <a:schemeClr val="tx1">
                              <a:lumMod val="75000"/>
                              <a:lumOff val="25000"/>
                            </a:schemeClr>
                          </a:solidFill>
                          <a:latin typeface="Helvetica" charset="0"/>
                          <a:ea typeface="Helvetica" charset="0"/>
                          <a:cs typeface="Helvetica" charset="0"/>
                        </a:rPr>
                        <a:t>hs</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ctr"/>
                      <a:r>
                        <a:rPr lang="es-ES_tradnl" sz="1100" dirty="0">
                          <a:solidFill>
                            <a:schemeClr val="tx1">
                              <a:lumMod val="75000"/>
                              <a:lumOff val="25000"/>
                            </a:schemeClr>
                          </a:solidFill>
                          <a:latin typeface="Helvetica" charset="0"/>
                          <a:ea typeface="Helvetica" charset="0"/>
                          <a:cs typeface="Helvetica" charset="0"/>
                        </a:rPr>
                        <a:t>+12</a:t>
                      </a:r>
                    </a:p>
                  </a:txBody>
                  <a:tcPr anchor="ctr">
                    <a:solidFill>
                      <a:srgbClr val="1B9995">
                        <a:alpha val="20000"/>
                      </a:srgbClr>
                    </a:solidFill>
                  </a:tcPr>
                </a:tc>
                <a:extLst>
                  <a:ext uri="{0D108BD9-81ED-4DB2-BD59-A6C34878D82A}">
                    <a16:rowId xmlns:a16="http://schemas.microsoft.com/office/drawing/2014/main" val="10014"/>
                  </a:ext>
                </a:extLst>
              </a:tr>
              <a:tr h="245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100" b="1" dirty="0">
                          <a:solidFill>
                            <a:schemeClr val="tx1">
                              <a:lumMod val="75000"/>
                              <a:lumOff val="25000"/>
                            </a:schemeClr>
                          </a:solidFill>
                          <a:effectLst/>
                          <a:latin typeface="Helvetica" charset="0"/>
                          <a:ea typeface="Helvetica" charset="0"/>
                          <a:cs typeface="Helvetica" charset="0"/>
                        </a:rPr>
                        <a:t>SALMETEROL/FLUTICASONA</a:t>
                      </a:r>
                    </a:p>
                  </a:txBody>
                  <a:tcPr anchor="ctr">
                    <a:solidFill>
                      <a:srgbClr val="1B9995">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solidFill>
                            <a:schemeClr val="tx1">
                              <a:lumMod val="75000"/>
                              <a:lumOff val="25000"/>
                            </a:schemeClr>
                          </a:solidFill>
                          <a:latin typeface="Helvetica" charset="0"/>
                          <a:ea typeface="Helvetica" charset="0"/>
                          <a:cs typeface="Helvetica" charset="0"/>
                        </a:rPr>
                        <a:t>IPS, 50/100 µg/</a:t>
                      </a:r>
                      <a:r>
                        <a:rPr lang="es-ES_tradnl" sz="1100" dirty="0" err="1">
                          <a:solidFill>
                            <a:schemeClr val="tx1">
                              <a:lumMod val="75000"/>
                              <a:lumOff val="25000"/>
                            </a:schemeClr>
                          </a:solidFill>
                          <a:latin typeface="Helvetica" charset="0"/>
                          <a:ea typeface="Helvetica" charset="0"/>
                          <a:cs typeface="Helvetica" charset="0"/>
                        </a:rPr>
                        <a:t>inh</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r>
                        <a:rPr lang="es-ES_tradnl" sz="1100" dirty="0">
                          <a:solidFill>
                            <a:schemeClr val="tx1">
                              <a:lumMod val="75000"/>
                              <a:lumOff val="25000"/>
                            </a:schemeClr>
                          </a:solidFill>
                          <a:latin typeface="Helvetica" charset="0"/>
                          <a:ea typeface="Helvetica" charset="0"/>
                          <a:cs typeface="Helvetica" charset="0"/>
                        </a:rPr>
                        <a:t>50/250 </a:t>
                      </a:r>
                      <a:r>
                        <a:rPr lang="mr-IN" sz="1100" dirty="0">
                          <a:solidFill>
                            <a:schemeClr val="tx1">
                              <a:lumMod val="75000"/>
                              <a:lumOff val="25000"/>
                            </a:schemeClr>
                          </a:solidFill>
                          <a:latin typeface="Helvetica" charset="0"/>
                          <a:ea typeface="Helvetica" charset="0"/>
                          <a:cs typeface="Helvetica" charset="0"/>
                        </a:rPr>
                        <a:t>–</a:t>
                      </a:r>
                      <a:r>
                        <a:rPr lang="es-ES_tradnl" sz="1100" dirty="0">
                          <a:solidFill>
                            <a:schemeClr val="tx1">
                              <a:lumMod val="75000"/>
                              <a:lumOff val="25000"/>
                            </a:schemeClr>
                          </a:solidFill>
                          <a:latin typeface="Helvetica" charset="0"/>
                          <a:ea typeface="Helvetica" charset="0"/>
                          <a:cs typeface="Helvetica" charset="0"/>
                        </a:rPr>
                        <a:t> 500 µg c/12 </a:t>
                      </a:r>
                      <a:r>
                        <a:rPr lang="es-ES_tradnl" sz="1100" dirty="0" err="1">
                          <a:solidFill>
                            <a:schemeClr val="tx1">
                              <a:lumMod val="75000"/>
                              <a:lumOff val="25000"/>
                            </a:schemeClr>
                          </a:solidFill>
                          <a:latin typeface="Helvetica" charset="0"/>
                          <a:ea typeface="Helvetica" charset="0"/>
                          <a:cs typeface="Helvetica" charset="0"/>
                        </a:rPr>
                        <a:t>hs</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ctr"/>
                      <a:r>
                        <a:rPr lang="es-ES_tradnl" sz="1100" dirty="0">
                          <a:solidFill>
                            <a:schemeClr val="tx1">
                              <a:lumMod val="75000"/>
                              <a:lumOff val="25000"/>
                            </a:schemeClr>
                          </a:solidFill>
                          <a:latin typeface="Helvetica" charset="0"/>
                          <a:ea typeface="Helvetica" charset="0"/>
                          <a:cs typeface="Helvetica" charset="0"/>
                        </a:rPr>
                        <a:t>+12</a:t>
                      </a:r>
                    </a:p>
                  </a:txBody>
                  <a:tcPr anchor="ctr">
                    <a:solidFill>
                      <a:srgbClr val="1B9995">
                        <a:alpha val="20000"/>
                      </a:srgbClr>
                    </a:solidFill>
                  </a:tcPr>
                </a:tc>
                <a:extLst>
                  <a:ext uri="{0D108BD9-81ED-4DB2-BD59-A6C34878D82A}">
                    <a16:rowId xmlns:a16="http://schemas.microsoft.com/office/drawing/2014/main" val="10015"/>
                  </a:ext>
                </a:extLst>
              </a:tr>
              <a:tr h="245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100" b="1" dirty="0">
                          <a:solidFill>
                            <a:schemeClr val="tx1">
                              <a:lumMod val="75000"/>
                              <a:lumOff val="25000"/>
                            </a:schemeClr>
                          </a:solidFill>
                          <a:latin typeface="Helvetica" charset="0"/>
                          <a:ea typeface="Helvetica" charset="0"/>
                          <a:cs typeface="Helvetica" charset="0"/>
                        </a:rPr>
                        <a:t>FUROATO </a:t>
                      </a:r>
                      <a:r>
                        <a:rPr lang="es-ES_tradnl" sz="1100" b="1" dirty="0">
                          <a:solidFill>
                            <a:schemeClr val="tx1">
                              <a:lumMod val="75000"/>
                              <a:lumOff val="25000"/>
                            </a:schemeClr>
                          </a:solidFill>
                          <a:effectLst/>
                          <a:latin typeface="Helvetica" charset="0"/>
                          <a:ea typeface="Helvetica" charset="0"/>
                          <a:cs typeface="Helvetica" charset="0"/>
                        </a:rPr>
                        <a:t>FLUTICASONA</a:t>
                      </a:r>
                      <a:r>
                        <a:rPr lang="es-ES_tradnl" sz="1100" b="1" dirty="0">
                          <a:solidFill>
                            <a:schemeClr val="tx1">
                              <a:lumMod val="75000"/>
                              <a:lumOff val="25000"/>
                            </a:schemeClr>
                          </a:solidFill>
                          <a:latin typeface="Helvetica" charset="0"/>
                          <a:ea typeface="Helvetica" charset="0"/>
                          <a:cs typeface="Helvetica" charset="0"/>
                        </a:rPr>
                        <a:t>/VILANTEROL</a:t>
                      </a:r>
                    </a:p>
                  </a:txBody>
                  <a:tcPr anchor="ctr">
                    <a:solidFill>
                      <a:srgbClr val="1B9995">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solidFill>
                            <a:schemeClr val="tx1">
                              <a:lumMod val="75000"/>
                              <a:lumOff val="25000"/>
                            </a:schemeClr>
                          </a:solidFill>
                          <a:latin typeface="Helvetica" charset="0"/>
                          <a:ea typeface="Helvetica" charset="0"/>
                          <a:cs typeface="Helvetica" charset="0"/>
                        </a:rPr>
                        <a:t>IPS, 100/25 µg/</a:t>
                      </a:r>
                      <a:r>
                        <a:rPr lang="es-ES_tradnl" sz="1100" dirty="0" err="1">
                          <a:solidFill>
                            <a:schemeClr val="tx1">
                              <a:lumMod val="75000"/>
                              <a:lumOff val="25000"/>
                            </a:schemeClr>
                          </a:solidFill>
                          <a:latin typeface="Helvetica" charset="0"/>
                          <a:ea typeface="Helvetica" charset="0"/>
                          <a:cs typeface="Helvetica" charset="0"/>
                        </a:rPr>
                        <a:t>inh</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r>
                        <a:rPr lang="es-ES_tradnl" sz="1100" dirty="0">
                          <a:solidFill>
                            <a:schemeClr val="tx1">
                              <a:lumMod val="75000"/>
                              <a:lumOff val="25000"/>
                            </a:schemeClr>
                          </a:solidFill>
                          <a:latin typeface="Helvetica" charset="0"/>
                          <a:ea typeface="Helvetica" charset="0"/>
                          <a:cs typeface="Helvetica" charset="0"/>
                        </a:rPr>
                        <a:t>100/25 µg c/24 </a:t>
                      </a:r>
                      <a:r>
                        <a:rPr lang="es-ES_tradnl" sz="1100" dirty="0" err="1">
                          <a:solidFill>
                            <a:schemeClr val="tx1">
                              <a:lumMod val="75000"/>
                              <a:lumOff val="25000"/>
                            </a:schemeClr>
                          </a:solidFill>
                          <a:latin typeface="Helvetica" charset="0"/>
                          <a:ea typeface="Helvetica" charset="0"/>
                          <a:cs typeface="Helvetica" charset="0"/>
                        </a:rPr>
                        <a:t>hs</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ctr"/>
                      <a:r>
                        <a:rPr lang="es-ES_tradnl" sz="1100" dirty="0">
                          <a:solidFill>
                            <a:schemeClr val="tx1">
                              <a:lumMod val="75000"/>
                              <a:lumOff val="25000"/>
                            </a:schemeClr>
                          </a:solidFill>
                          <a:latin typeface="Helvetica" charset="0"/>
                          <a:ea typeface="Helvetica" charset="0"/>
                          <a:cs typeface="Helvetica" charset="0"/>
                        </a:rPr>
                        <a:t>+24</a:t>
                      </a:r>
                    </a:p>
                  </a:txBody>
                  <a:tcPr anchor="ctr">
                    <a:solidFill>
                      <a:srgbClr val="1B9995">
                        <a:alpha val="20000"/>
                      </a:srgbClr>
                    </a:solidFill>
                  </a:tcPr>
                </a:tc>
                <a:extLst>
                  <a:ext uri="{0D108BD9-81ED-4DB2-BD59-A6C34878D82A}">
                    <a16:rowId xmlns:a16="http://schemas.microsoft.com/office/drawing/2014/main" val="10016"/>
                  </a:ext>
                </a:extLst>
              </a:tr>
              <a:tr h="245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1" dirty="0">
                          <a:solidFill>
                            <a:schemeClr val="bg1"/>
                          </a:solidFill>
                          <a:latin typeface="Helvetica" charset="0"/>
                          <a:ea typeface="Helvetica" charset="0"/>
                          <a:cs typeface="Helvetica" charset="0"/>
                        </a:rPr>
                        <a:t>COMBINACIÓN LAMA + LABA</a:t>
                      </a:r>
                      <a:endParaRPr lang="es-ES_tradnl" sz="1100" b="1" dirty="0">
                        <a:solidFill>
                          <a:schemeClr val="bg1"/>
                        </a:solidFill>
                        <a:latin typeface="Helvetica" charset="0"/>
                        <a:ea typeface="Helvetica" charset="0"/>
                        <a:cs typeface="Helvetica" charset="0"/>
                      </a:endParaRPr>
                    </a:p>
                  </a:txBody>
                  <a:tcPr anchor="ctr">
                    <a:solidFill>
                      <a:srgbClr val="1B9995">
                        <a:alpha val="65000"/>
                      </a:srgbClr>
                    </a:solidFill>
                  </a:tcPr>
                </a:tc>
                <a:tc>
                  <a:txBody>
                    <a:bodyPr/>
                    <a:lstStyle/>
                    <a:p>
                      <a:endParaRPr lang="es-ES_tradnl" sz="1100" dirty="0">
                        <a:latin typeface="Helvetica" charset="0"/>
                        <a:ea typeface="Helvetica" charset="0"/>
                        <a:cs typeface="Helvetica" charset="0"/>
                      </a:endParaRPr>
                    </a:p>
                  </a:txBody>
                  <a:tcPr anchor="ctr">
                    <a:solidFill>
                      <a:srgbClr val="1B9995">
                        <a:alpha val="65000"/>
                      </a:srgbClr>
                    </a:solidFill>
                  </a:tcPr>
                </a:tc>
                <a:tc>
                  <a:txBody>
                    <a:bodyPr/>
                    <a:lstStyle/>
                    <a:p>
                      <a:endParaRPr lang="es-ES_tradnl" sz="1100">
                        <a:latin typeface="Helvetica" charset="0"/>
                        <a:ea typeface="Helvetica" charset="0"/>
                        <a:cs typeface="Helvetica" charset="0"/>
                      </a:endParaRPr>
                    </a:p>
                  </a:txBody>
                  <a:tcPr anchor="ctr">
                    <a:solidFill>
                      <a:srgbClr val="1B9995">
                        <a:alpha val="65000"/>
                      </a:srgbClr>
                    </a:solidFill>
                  </a:tcPr>
                </a:tc>
                <a:tc>
                  <a:txBody>
                    <a:bodyPr/>
                    <a:lstStyle/>
                    <a:p>
                      <a:pPr algn="ct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65000"/>
                      </a:srgbClr>
                    </a:solidFill>
                  </a:tcPr>
                </a:tc>
                <a:extLst>
                  <a:ext uri="{0D108BD9-81ED-4DB2-BD59-A6C34878D82A}">
                    <a16:rowId xmlns:a16="http://schemas.microsoft.com/office/drawing/2014/main" val="10017"/>
                  </a:ext>
                </a:extLst>
              </a:tr>
              <a:tr h="245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100" b="1" dirty="0">
                          <a:solidFill>
                            <a:schemeClr val="tx1">
                              <a:lumMod val="75000"/>
                              <a:lumOff val="25000"/>
                            </a:schemeClr>
                          </a:solidFill>
                          <a:latin typeface="Helvetica" charset="0"/>
                          <a:ea typeface="Helvetica" charset="0"/>
                          <a:cs typeface="Helvetica" charset="0"/>
                        </a:rPr>
                        <a:t>INDACATEROL / GLICOPIRRONIO</a:t>
                      </a:r>
                    </a:p>
                  </a:txBody>
                  <a:tcPr anchor="ctr">
                    <a:solidFill>
                      <a:srgbClr val="1B9995">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solidFill>
                            <a:schemeClr val="tx1">
                              <a:lumMod val="75000"/>
                              <a:lumOff val="25000"/>
                            </a:schemeClr>
                          </a:solidFill>
                          <a:latin typeface="Helvetica" charset="0"/>
                          <a:ea typeface="Helvetica" charset="0"/>
                          <a:cs typeface="Helvetica" charset="0"/>
                        </a:rPr>
                        <a:t>IPS, 4,5/160 µg/</a:t>
                      </a:r>
                      <a:r>
                        <a:rPr lang="es-ES_tradnl" sz="1100" dirty="0" err="1">
                          <a:solidFill>
                            <a:schemeClr val="tx1">
                              <a:lumMod val="75000"/>
                              <a:lumOff val="25000"/>
                            </a:schemeClr>
                          </a:solidFill>
                          <a:latin typeface="Helvetica" charset="0"/>
                          <a:ea typeface="Helvetica" charset="0"/>
                          <a:cs typeface="Helvetica" charset="0"/>
                        </a:rPr>
                        <a:t>inh</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r>
                        <a:rPr lang="es-ES_tradnl" sz="1100" dirty="0">
                          <a:solidFill>
                            <a:schemeClr val="tx1">
                              <a:lumMod val="75000"/>
                              <a:lumOff val="25000"/>
                            </a:schemeClr>
                          </a:solidFill>
                          <a:latin typeface="Helvetica" charset="0"/>
                          <a:ea typeface="Helvetica" charset="0"/>
                          <a:cs typeface="Helvetica" charset="0"/>
                        </a:rPr>
                        <a:t>110/50 µg/24 </a:t>
                      </a:r>
                      <a:r>
                        <a:rPr lang="es-ES_tradnl" sz="1100" dirty="0" err="1">
                          <a:solidFill>
                            <a:schemeClr val="tx1">
                              <a:lumMod val="75000"/>
                              <a:lumOff val="25000"/>
                            </a:schemeClr>
                          </a:solidFill>
                          <a:latin typeface="Helvetica" charset="0"/>
                          <a:ea typeface="Helvetica" charset="0"/>
                          <a:cs typeface="Helvetica" charset="0"/>
                        </a:rPr>
                        <a:t>hs</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ctr"/>
                      <a:r>
                        <a:rPr lang="es-ES_tradnl" sz="1100" dirty="0">
                          <a:solidFill>
                            <a:schemeClr val="tx1">
                              <a:lumMod val="75000"/>
                              <a:lumOff val="25000"/>
                            </a:schemeClr>
                          </a:solidFill>
                          <a:latin typeface="Helvetica" charset="0"/>
                          <a:ea typeface="Helvetica" charset="0"/>
                          <a:cs typeface="Helvetica" charset="0"/>
                        </a:rPr>
                        <a:t>+24</a:t>
                      </a:r>
                    </a:p>
                  </a:txBody>
                  <a:tcPr anchor="ctr">
                    <a:solidFill>
                      <a:srgbClr val="1B9995">
                        <a:alpha val="20000"/>
                      </a:srgbClr>
                    </a:solidFill>
                  </a:tcPr>
                </a:tc>
                <a:extLst>
                  <a:ext uri="{0D108BD9-81ED-4DB2-BD59-A6C34878D82A}">
                    <a16:rowId xmlns:a16="http://schemas.microsoft.com/office/drawing/2014/main" val="10018"/>
                  </a:ext>
                </a:extLst>
              </a:tr>
              <a:tr h="245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100" b="1" dirty="0">
                          <a:solidFill>
                            <a:schemeClr val="tx1">
                              <a:lumMod val="75000"/>
                              <a:lumOff val="25000"/>
                            </a:schemeClr>
                          </a:solidFill>
                          <a:latin typeface="Helvetica" charset="0"/>
                          <a:ea typeface="Helvetica" charset="0"/>
                          <a:cs typeface="Helvetica" charset="0"/>
                        </a:rPr>
                        <a:t>TIOTROPIO / </a:t>
                      </a:r>
                      <a:r>
                        <a:rPr lang="es-ES_tradnl" sz="1100" b="1" dirty="0">
                          <a:solidFill>
                            <a:schemeClr val="tx1">
                              <a:lumMod val="75000"/>
                              <a:lumOff val="25000"/>
                            </a:schemeClr>
                          </a:solidFill>
                          <a:effectLst/>
                          <a:latin typeface="Helvetica" charset="0"/>
                          <a:ea typeface="Helvetica" charset="0"/>
                          <a:cs typeface="Helvetica" charset="0"/>
                        </a:rPr>
                        <a:t>OLODATEROL</a:t>
                      </a:r>
                    </a:p>
                  </a:txBody>
                  <a:tcPr anchor="ctr">
                    <a:solidFill>
                      <a:srgbClr val="1B9995">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solidFill>
                            <a:schemeClr val="tx1">
                              <a:lumMod val="75000"/>
                              <a:lumOff val="25000"/>
                            </a:schemeClr>
                          </a:solidFill>
                          <a:latin typeface="Helvetica" charset="0"/>
                          <a:ea typeface="Helvetica" charset="0"/>
                          <a:cs typeface="Helvetica" charset="0"/>
                        </a:rPr>
                        <a:t>SMI, 2.5/2,5 µg/</a:t>
                      </a:r>
                      <a:r>
                        <a:rPr lang="es-ES_tradnl" sz="1100" dirty="0" err="1">
                          <a:solidFill>
                            <a:schemeClr val="tx1">
                              <a:lumMod val="75000"/>
                              <a:lumOff val="25000"/>
                            </a:schemeClr>
                          </a:solidFill>
                          <a:latin typeface="Helvetica" charset="0"/>
                          <a:ea typeface="Helvetica" charset="0"/>
                          <a:cs typeface="Helvetica" charset="0"/>
                        </a:rPr>
                        <a:t>inh</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r>
                        <a:rPr lang="es-ES_tradnl" sz="1100" dirty="0">
                          <a:solidFill>
                            <a:schemeClr val="tx1">
                              <a:lumMod val="75000"/>
                              <a:lumOff val="25000"/>
                            </a:schemeClr>
                          </a:solidFill>
                          <a:latin typeface="Helvetica" charset="0"/>
                          <a:ea typeface="Helvetica" charset="0"/>
                          <a:cs typeface="Helvetica" charset="0"/>
                        </a:rPr>
                        <a:t>5/5 µg c/24 </a:t>
                      </a:r>
                      <a:r>
                        <a:rPr lang="es-ES_tradnl" sz="1100" dirty="0" err="1">
                          <a:solidFill>
                            <a:schemeClr val="tx1">
                              <a:lumMod val="75000"/>
                              <a:lumOff val="25000"/>
                            </a:schemeClr>
                          </a:solidFill>
                          <a:latin typeface="Helvetica" charset="0"/>
                          <a:ea typeface="Helvetica" charset="0"/>
                          <a:cs typeface="Helvetica" charset="0"/>
                        </a:rPr>
                        <a:t>hs</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ctr"/>
                      <a:r>
                        <a:rPr lang="es-ES_tradnl" sz="1100" dirty="0">
                          <a:solidFill>
                            <a:schemeClr val="tx1">
                              <a:lumMod val="75000"/>
                              <a:lumOff val="25000"/>
                            </a:schemeClr>
                          </a:solidFill>
                          <a:latin typeface="Helvetica" charset="0"/>
                          <a:ea typeface="Helvetica" charset="0"/>
                          <a:cs typeface="Helvetica" charset="0"/>
                        </a:rPr>
                        <a:t>+24</a:t>
                      </a:r>
                    </a:p>
                  </a:txBody>
                  <a:tcPr anchor="ctr">
                    <a:solidFill>
                      <a:srgbClr val="1B9995">
                        <a:alpha val="20000"/>
                      </a:srgbClr>
                    </a:solidFill>
                  </a:tcPr>
                </a:tc>
                <a:extLst>
                  <a:ext uri="{0D108BD9-81ED-4DB2-BD59-A6C34878D82A}">
                    <a16:rowId xmlns:a16="http://schemas.microsoft.com/office/drawing/2014/main" val="10019"/>
                  </a:ext>
                </a:extLst>
              </a:tr>
              <a:tr h="245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100" b="1" dirty="0">
                          <a:solidFill>
                            <a:schemeClr val="tx1">
                              <a:lumMod val="75000"/>
                              <a:lumOff val="25000"/>
                            </a:schemeClr>
                          </a:solidFill>
                          <a:latin typeface="Helvetica" charset="0"/>
                          <a:ea typeface="Helvetica" charset="0"/>
                          <a:cs typeface="Helvetica" charset="0"/>
                        </a:rPr>
                        <a:t>ACLIDINIDIO / </a:t>
                      </a:r>
                      <a:r>
                        <a:rPr lang="es-ES_tradnl" sz="1100" b="1" dirty="0">
                          <a:solidFill>
                            <a:schemeClr val="tx1">
                              <a:lumMod val="75000"/>
                              <a:lumOff val="25000"/>
                            </a:schemeClr>
                          </a:solidFill>
                          <a:effectLst/>
                          <a:latin typeface="Helvetica" charset="0"/>
                          <a:ea typeface="Helvetica" charset="0"/>
                          <a:cs typeface="Helvetica" charset="0"/>
                        </a:rPr>
                        <a:t>FORMOTEROL</a:t>
                      </a:r>
                    </a:p>
                  </a:txBody>
                  <a:tcPr anchor="ctr">
                    <a:solidFill>
                      <a:srgbClr val="1B9995">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solidFill>
                            <a:schemeClr val="tx1">
                              <a:lumMod val="75000"/>
                              <a:lumOff val="25000"/>
                            </a:schemeClr>
                          </a:solidFill>
                          <a:latin typeface="Helvetica" charset="0"/>
                          <a:ea typeface="Helvetica" charset="0"/>
                          <a:cs typeface="Helvetica" charset="0"/>
                        </a:rPr>
                        <a:t>IPS, 340/12 µg/</a:t>
                      </a:r>
                      <a:r>
                        <a:rPr lang="es-ES_tradnl" sz="1100" dirty="0" err="1">
                          <a:solidFill>
                            <a:schemeClr val="tx1">
                              <a:lumMod val="75000"/>
                              <a:lumOff val="25000"/>
                            </a:schemeClr>
                          </a:solidFill>
                          <a:latin typeface="Helvetica" charset="0"/>
                          <a:ea typeface="Helvetica" charset="0"/>
                          <a:cs typeface="Helvetica" charset="0"/>
                        </a:rPr>
                        <a:t>inh</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r>
                        <a:rPr lang="es-ES_tradnl" sz="1100" dirty="0">
                          <a:solidFill>
                            <a:schemeClr val="tx1">
                              <a:lumMod val="75000"/>
                              <a:lumOff val="25000"/>
                            </a:schemeClr>
                          </a:solidFill>
                          <a:latin typeface="Helvetica" charset="0"/>
                          <a:ea typeface="Helvetica" charset="0"/>
                          <a:cs typeface="Helvetica" charset="0"/>
                        </a:rPr>
                        <a:t>340/12</a:t>
                      </a:r>
                      <a:r>
                        <a:rPr lang="es-ES_tradnl" sz="1100" baseline="0" dirty="0">
                          <a:solidFill>
                            <a:schemeClr val="tx1">
                              <a:lumMod val="75000"/>
                              <a:lumOff val="25000"/>
                            </a:schemeClr>
                          </a:solidFill>
                          <a:latin typeface="Helvetica" charset="0"/>
                          <a:ea typeface="Helvetica" charset="0"/>
                          <a:cs typeface="Helvetica" charset="0"/>
                        </a:rPr>
                        <a:t> µg c/12 </a:t>
                      </a:r>
                      <a:r>
                        <a:rPr lang="es-ES_tradnl" sz="1100" baseline="0" dirty="0" err="1">
                          <a:solidFill>
                            <a:schemeClr val="tx1">
                              <a:lumMod val="75000"/>
                              <a:lumOff val="25000"/>
                            </a:schemeClr>
                          </a:solidFill>
                          <a:latin typeface="Helvetica" charset="0"/>
                          <a:ea typeface="Helvetica" charset="0"/>
                          <a:cs typeface="Helvetica" charset="0"/>
                        </a:rPr>
                        <a:t>hs</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ctr"/>
                      <a:r>
                        <a:rPr lang="es-ES_tradnl" sz="1100" dirty="0">
                          <a:solidFill>
                            <a:schemeClr val="tx1">
                              <a:lumMod val="75000"/>
                              <a:lumOff val="25000"/>
                            </a:schemeClr>
                          </a:solidFill>
                          <a:latin typeface="Helvetica" charset="0"/>
                          <a:ea typeface="Helvetica" charset="0"/>
                          <a:cs typeface="Helvetica" charset="0"/>
                        </a:rPr>
                        <a:t>+12</a:t>
                      </a:r>
                    </a:p>
                  </a:txBody>
                  <a:tcPr anchor="ctr">
                    <a:solidFill>
                      <a:srgbClr val="1B9995">
                        <a:alpha val="20000"/>
                      </a:srgbClr>
                    </a:solidFill>
                  </a:tcPr>
                </a:tc>
                <a:extLst>
                  <a:ext uri="{0D108BD9-81ED-4DB2-BD59-A6C34878D82A}">
                    <a16:rowId xmlns:a16="http://schemas.microsoft.com/office/drawing/2014/main" val="10020"/>
                  </a:ext>
                </a:extLst>
              </a:tr>
              <a:tr h="245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100" b="1" dirty="0">
                          <a:solidFill>
                            <a:schemeClr val="tx1">
                              <a:lumMod val="75000"/>
                              <a:lumOff val="25000"/>
                            </a:schemeClr>
                          </a:solidFill>
                          <a:latin typeface="Helvetica" charset="0"/>
                          <a:ea typeface="Helvetica" charset="0"/>
                          <a:cs typeface="Helvetica" charset="0"/>
                        </a:rPr>
                        <a:t>UMECLIDINIO / VILANTEROL</a:t>
                      </a:r>
                    </a:p>
                  </a:txBody>
                  <a:tcPr anchor="ctr">
                    <a:solidFill>
                      <a:srgbClr val="1B9995">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solidFill>
                            <a:schemeClr val="tx1">
                              <a:lumMod val="75000"/>
                              <a:lumOff val="25000"/>
                            </a:schemeClr>
                          </a:solidFill>
                          <a:latin typeface="Helvetica" charset="0"/>
                          <a:ea typeface="Helvetica" charset="0"/>
                          <a:cs typeface="Helvetica" charset="0"/>
                        </a:rPr>
                        <a:t>IPS, 62.5/25 µg/</a:t>
                      </a:r>
                      <a:r>
                        <a:rPr lang="es-ES_tradnl" sz="1100" dirty="0" err="1">
                          <a:solidFill>
                            <a:schemeClr val="tx1">
                              <a:lumMod val="75000"/>
                              <a:lumOff val="25000"/>
                            </a:schemeClr>
                          </a:solidFill>
                          <a:latin typeface="Helvetica" charset="0"/>
                          <a:ea typeface="Helvetica" charset="0"/>
                          <a:cs typeface="Helvetica" charset="0"/>
                        </a:rPr>
                        <a:t>inh</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r>
                        <a:rPr lang="es-ES_tradnl" sz="1100" dirty="0">
                          <a:solidFill>
                            <a:schemeClr val="tx1">
                              <a:lumMod val="75000"/>
                              <a:lumOff val="25000"/>
                            </a:schemeClr>
                          </a:solidFill>
                          <a:latin typeface="Helvetica" charset="0"/>
                          <a:ea typeface="Helvetica" charset="0"/>
                          <a:cs typeface="Helvetica" charset="0"/>
                        </a:rPr>
                        <a:t>62.5/25 µg24 </a:t>
                      </a:r>
                      <a:r>
                        <a:rPr lang="es-ES_tradnl" sz="1100" dirty="0" err="1">
                          <a:solidFill>
                            <a:schemeClr val="tx1">
                              <a:lumMod val="75000"/>
                              <a:lumOff val="25000"/>
                            </a:schemeClr>
                          </a:solidFill>
                          <a:latin typeface="Helvetica" charset="0"/>
                          <a:ea typeface="Helvetica" charset="0"/>
                          <a:cs typeface="Helvetica" charset="0"/>
                        </a:rPr>
                        <a:t>hs</a:t>
                      </a:r>
                      <a:endParaRPr lang="es-ES_tradnl" sz="1100" dirty="0">
                        <a:solidFill>
                          <a:schemeClr val="tx1">
                            <a:lumMod val="75000"/>
                            <a:lumOff val="25000"/>
                          </a:schemeClr>
                        </a:solidFill>
                        <a:latin typeface="Helvetica" charset="0"/>
                        <a:ea typeface="Helvetica" charset="0"/>
                        <a:cs typeface="Helvetica" charset="0"/>
                      </a:endParaRPr>
                    </a:p>
                  </a:txBody>
                  <a:tcPr anchor="ctr">
                    <a:solidFill>
                      <a:srgbClr val="1B9995">
                        <a:alpha val="20000"/>
                      </a:srgbClr>
                    </a:solidFill>
                  </a:tcPr>
                </a:tc>
                <a:tc>
                  <a:txBody>
                    <a:bodyPr/>
                    <a:lstStyle/>
                    <a:p>
                      <a:pPr algn="ctr"/>
                      <a:r>
                        <a:rPr lang="es-ES_tradnl" sz="1100" dirty="0">
                          <a:solidFill>
                            <a:schemeClr val="tx1">
                              <a:lumMod val="75000"/>
                              <a:lumOff val="25000"/>
                            </a:schemeClr>
                          </a:solidFill>
                          <a:latin typeface="Helvetica" charset="0"/>
                          <a:ea typeface="Helvetica" charset="0"/>
                          <a:cs typeface="Helvetica" charset="0"/>
                        </a:rPr>
                        <a:t>+24</a:t>
                      </a:r>
                    </a:p>
                  </a:txBody>
                  <a:tcPr anchor="ctr">
                    <a:solidFill>
                      <a:srgbClr val="1B9995">
                        <a:alpha val="20000"/>
                      </a:srgbClr>
                    </a:solidFill>
                  </a:tcPr>
                </a:tc>
                <a:extLst>
                  <a:ext uri="{0D108BD9-81ED-4DB2-BD59-A6C34878D82A}">
                    <a16:rowId xmlns:a16="http://schemas.microsoft.com/office/drawing/2014/main" val="10021"/>
                  </a:ext>
                </a:extLst>
              </a:tr>
              <a:tr h="124872">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_tradnl" sz="200" b="1" dirty="0">
                        <a:solidFill>
                          <a:schemeClr val="tx1">
                            <a:lumMod val="75000"/>
                            <a:lumOff val="25000"/>
                          </a:schemeClr>
                        </a:solidFill>
                        <a:latin typeface="Helvetica" charset="0"/>
                        <a:ea typeface="Helvetica" charset="0"/>
                        <a:cs typeface="Helvetica" charset="0"/>
                      </a:endParaRPr>
                    </a:p>
                  </a:txBody>
                  <a:tcPr anchor="ctr">
                    <a:solidFill>
                      <a:srgbClr val="1B9995"/>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sz="200" dirty="0">
                        <a:solidFill>
                          <a:schemeClr val="tx1">
                            <a:lumMod val="75000"/>
                            <a:lumOff val="25000"/>
                          </a:schemeClr>
                        </a:solidFill>
                        <a:latin typeface="Helvetica" charset="0"/>
                        <a:ea typeface="Helvetica" charset="0"/>
                        <a:cs typeface="Helvetica" charset="0"/>
                      </a:endParaRPr>
                    </a:p>
                  </a:txBody>
                  <a:tcPr anchor="ctr">
                    <a:solidFill>
                      <a:srgbClr val="1B9995"/>
                    </a:solidFill>
                  </a:tcPr>
                </a:tc>
                <a:tc hMerge="1">
                  <a:txBody>
                    <a:bodyPr/>
                    <a:lstStyle/>
                    <a:p>
                      <a:endParaRPr lang="es-ES_tradnl" sz="200" dirty="0">
                        <a:solidFill>
                          <a:schemeClr val="tx1">
                            <a:lumMod val="75000"/>
                            <a:lumOff val="25000"/>
                          </a:schemeClr>
                        </a:solidFill>
                        <a:latin typeface="Helvetica" charset="0"/>
                        <a:ea typeface="Helvetica" charset="0"/>
                        <a:cs typeface="Helvetica" charset="0"/>
                      </a:endParaRPr>
                    </a:p>
                  </a:txBody>
                  <a:tcPr anchor="ctr">
                    <a:solidFill>
                      <a:srgbClr val="1B9995"/>
                    </a:solidFill>
                  </a:tcPr>
                </a:tc>
                <a:tc hMerge="1">
                  <a:txBody>
                    <a:bodyPr/>
                    <a:lstStyle/>
                    <a:p>
                      <a:pPr algn="ctr"/>
                      <a:endParaRPr lang="es-ES_tradnl" sz="200" dirty="0">
                        <a:solidFill>
                          <a:schemeClr val="tx1">
                            <a:lumMod val="75000"/>
                            <a:lumOff val="25000"/>
                          </a:schemeClr>
                        </a:solidFill>
                        <a:latin typeface="Helvetica" charset="0"/>
                        <a:ea typeface="Helvetica" charset="0"/>
                        <a:cs typeface="Helvetica" charset="0"/>
                      </a:endParaRPr>
                    </a:p>
                  </a:txBody>
                  <a:tcPr anchor="ctr">
                    <a:solidFill>
                      <a:srgbClr val="1B9995"/>
                    </a:solidFill>
                  </a:tcPr>
                </a:tc>
                <a:extLst>
                  <a:ext uri="{0D108BD9-81ED-4DB2-BD59-A6C34878D82A}">
                    <a16:rowId xmlns:a16="http://schemas.microsoft.com/office/drawing/2014/main" val="10022"/>
                  </a:ext>
                </a:extLst>
              </a:tr>
            </a:tbl>
          </a:graphicData>
        </a:graphic>
      </p:graphicFrame>
      <p:sp>
        <p:nvSpPr>
          <p:cNvPr id="11" name="Rectángulo 10"/>
          <p:cNvSpPr/>
          <p:nvPr/>
        </p:nvSpPr>
        <p:spPr>
          <a:xfrm rot="16200000">
            <a:off x="3520375" y="986908"/>
            <a:ext cx="1419615" cy="276999"/>
          </a:xfrm>
          <a:prstGeom prst="rect">
            <a:avLst/>
          </a:prstGeom>
        </p:spPr>
        <p:txBody>
          <a:bodyPr wrap="square">
            <a:spAutoFit/>
          </a:bodyPr>
          <a:lstStyle/>
          <a:p>
            <a:r>
              <a:rPr lang="es-ES" sz="1200">
                <a:solidFill>
                  <a:srgbClr val="1B9995"/>
                </a:solidFill>
                <a:latin typeface="Helvetica" charset="0"/>
                <a:ea typeface="Helvetica" charset="0"/>
                <a:cs typeface="Helvetica" charset="0"/>
              </a:rPr>
              <a:t>TABLA 8</a:t>
            </a:r>
            <a:endParaRPr lang="es-ES" sz="1200" baseline="-25000" dirty="0">
              <a:solidFill>
                <a:srgbClr val="1B9995"/>
              </a:solidFill>
              <a:latin typeface="Helvetica" charset="0"/>
              <a:ea typeface="Helvetica" charset="0"/>
              <a:cs typeface="Helvetica" charset="0"/>
            </a:endParaRPr>
          </a:p>
        </p:txBody>
      </p:sp>
    </p:spTree>
    <p:extLst>
      <p:ext uri="{BB962C8B-B14F-4D97-AF65-F5344CB8AC3E}">
        <p14:creationId xmlns:p14="http://schemas.microsoft.com/office/powerpoint/2010/main" val="1668614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4</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43437"/>
            <a:ext cx="4322658" cy="369332"/>
          </a:xfrm>
          <a:prstGeom prst="rect">
            <a:avLst/>
          </a:prstGeom>
        </p:spPr>
        <p:txBody>
          <a:bodyPr wrap="none">
            <a:spAutoFit/>
          </a:bodyPr>
          <a:lstStyle/>
          <a:p>
            <a:r>
              <a:rPr lang="es-UY" dirty="0">
                <a:solidFill>
                  <a:srgbClr val="8CBFB5"/>
                </a:solidFill>
                <a:latin typeface="Helvetica" charset="0"/>
                <a:ea typeface="Helvetica" charset="0"/>
                <a:cs typeface="Helvetica" charset="0"/>
              </a:rPr>
              <a:t>TRATAMIENTO DE LA EPOC ESTABLE</a:t>
            </a:r>
          </a:p>
        </p:txBody>
      </p:sp>
      <p:sp>
        <p:nvSpPr>
          <p:cNvPr id="15" name="Rectángulo 14"/>
          <p:cNvSpPr/>
          <p:nvPr/>
        </p:nvSpPr>
        <p:spPr>
          <a:xfrm>
            <a:off x="813043" y="965760"/>
            <a:ext cx="10526122" cy="1569660"/>
          </a:xfrm>
          <a:prstGeom prst="rect">
            <a:avLst/>
          </a:prstGeom>
        </p:spPr>
        <p:txBody>
          <a:bodyPr wrap="square">
            <a:spAutoFit/>
          </a:bodyPr>
          <a:lstStyle/>
          <a:p>
            <a:pPr algn="ctr"/>
            <a:r>
              <a:rPr lang="es-ES" sz="3200" b="1" dirty="0">
                <a:solidFill>
                  <a:srgbClr val="1B9995"/>
                </a:solidFill>
                <a:latin typeface="Helvetica" charset="0"/>
                <a:ea typeface="Helvetica" charset="0"/>
                <a:cs typeface="Helvetica" charset="0"/>
              </a:rPr>
              <a:t>¿Los broncodilatadores de acción larga (LABA o LAMA) son más efectivos que los de acción corta (SABA o SAMA) en pacientes con EPOC leve?</a:t>
            </a:r>
          </a:p>
        </p:txBody>
      </p:sp>
      <p:sp>
        <p:nvSpPr>
          <p:cNvPr id="7" name="Elipse 6">
            <a:extLst>
              <a:ext uri="{FF2B5EF4-FFF2-40B4-BE49-F238E27FC236}">
                <a16:creationId xmlns:a16="http://schemas.microsoft.com/office/drawing/2014/main" id="{AC9A642F-9871-4D7E-A05B-819F68CF26A7}"/>
              </a:ext>
            </a:extLst>
          </p:cNvPr>
          <p:cNvSpPr/>
          <p:nvPr/>
        </p:nvSpPr>
        <p:spPr>
          <a:xfrm>
            <a:off x="486229" y="1792400"/>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a:extLst>
              <a:ext uri="{FF2B5EF4-FFF2-40B4-BE49-F238E27FC236}">
                <a16:creationId xmlns:a16="http://schemas.microsoft.com/office/drawing/2014/main" id="{202105D1-B3D1-4EDE-A287-5CBE86607AAD}"/>
              </a:ext>
            </a:extLst>
          </p:cNvPr>
          <p:cNvSpPr/>
          <p:nvPr/>
        </p:nvSpPr>
        <p:spPr>
          <a:xfrm>
            <a:off x="-90765" y="3604661"/>
            <a:ext cx="2656667" cy="369332"/>
          </a:xfrm>
          <a:prstGeom prst="rect">
            <a:avLst/>
          </a:prstGeom>
        </p:spPr>
        <p:txBody>
          <a:bodyPr wrap="square">
            <a:spAutoFit/>
          </a:bodyPr>
          <a:lstStyle/>
          <a:p>
            <a:pPr algn="r"/>
            <a:r>
              <a:rPr lang="es-ES" b="1" dirty="0">
                <a:solidFill>
                  <a:srgbClr val="1B9995"/>
                </a:solidFill>
                <a:latin typeface="Helvetica" charset="0"/>
                <a:ea typeface="Helvetica" charset="0"/>
                <a:cs typeface="Helvetica" charset="0"/>
              </a:rPr>
              <a:t>JUSTIFICACIÓN</a:t>
            </a:r>
          </a:p>
        </p:txBody>
      </p:sp>
      <p:sp>
        <p:nvSpPr>
          <p:cNvPr id="3" name="Rectángulo 2">
            <a:extLst>
              <a:ext uri="{FF2B5EF4-FFF2-40B4-BE49-F238E27FC236}">
                <a16:creationId xmlns:a16="http://schemas.microsoft.com/office/drawing/2014/main" id="{1FB7242E-F0DC-468B-B1BF-6632AFB8C51E}"/>
              </a:ext>
            </a:extLst>
          </p:cNvPr>
          <p:cNvSpPr/>
          <p:nvPr/>
        </p:nvSpPr>
        <p:spPr>
          <a:xfrm>
            <a:off x="406521" y="5597566"/>
            <a:ext cx="3300904" cy="369332"/>
          </a:xfrm>
          <a:prstGeom prst="rect">
            <a:avLst/>
          </a:prstGeom>
        </p:spPr>
        <p:txBody>
          <a:bodyPr wrap="none">
            <a:spAutoFit/>
          </a:bodyPr>
          <a:lstStyle/>
          <a:p>
            <a:pPr algn="r"/>
            <a:r>
              <a:rPr lang="es-ES" b="1" dirty="0">
                <a:solidFill>
                  <a:srgbClr val="1B9995"/>
                </a:solidFill>
                <a:latin typeface="Helvetica" charset="0"/>
                <a:ea typeface="Helvetica" charset="0"/>
                <a:cs typeface="Helvetica" charset="0"/>
              </a:rPr>
              <a:t>SELECCIÓN DE BÚSQUEDA</a:t>
            </a:r>
          </a:p>
        </p:txBody>
      </p:sp>
      <p:sp>
        <p:nvSpPr>
          <p:cNvPr id="9" name="Rectángulo 8">
            <a:extLst>
              <a:ext uri="{FF2B5EF4-FFF2-40B4-BE49-F238E27FC236}">
                <a16:creationId xmlns:a16="http://schemas.microsoft.com/office/drawing/2014/main" id="{38389672-2915-4BB0-83E3-D7BB1116EEEA}"/>
              </a:ext>
            </a:extLst>
          </p:cNvPr>
          <p:cNvSpPr/>
          <p:nvPr/>
        </p:nvSpPr>
        <p:spPr>
          <a:xfrm>
            <a:off x="3168640" y="3325651"/>
            <a:ext cx="8003782" cy="1569660"/>
          </a:xfrm>
          <a:prstGeom prst="rect">
            <a:avLst/>
          </a:prstGeom>
        </p:spPr>
        <p:txBody>
          <a:bodyPr wrap="square">
            <a:spAutoFit/>
          </a:bodyPr>
          <a:lstStyle/>
          <a:p>
            <a:r>
              <a:rPr lang="es-UY" sz="2400" dirty="0">
                <a:latin typeface="Helvetica" panose="020B0604020202020204" pitchFamily="34" charset="0"/>
                <a:cs typeface="Helvetica" panose="020B0604020202020204" pitchFamily="34" charset="0"/>
              </a:rPr>
              <a:t>En EPOC leve usualmente se recomienda el uso de cualquier broncodilatador. Se analiza si se justifica usar un broncodilatador de acción prolongada en lugar de acción corta en estos pacientes</a:t>
            </a:r>
          </a:p>
        </p:txBody>
      </p:sp>
      <p:sp>
        <p:nvSpPr>
          <p:cNvPr id="12" name="Rectángulo 11">
            <a:extLst>
              <a:ext uri="{FF2B5EF4-FFF2-40B4-BE49-F238E27FC236}">
                <a16:creationId xmlns:a16="http://schemas.microsoft.com/office/drawing/2014/main" id="{FDBB612B-9BA7-4CFF-9BF2-2F909518AD78}"/>
              </a:ext>
            </a:extLst>
          </p:cNvPr>
          <p:cNvSpPr/>
          <p:nvPr/>
        </p:nvSpPr>
        <p:spPr>
          <a:xfrm>
            <a:off x="4122531" y="5505233"/>
            <a:ext cx="7662948" cy="830997"/>
          </a:xfrm>
          <a:prstGeom prst="rect">
            <a:avLst/>
          </a:prstGeom>
        </p:spPr>
        <p:txBody>
          <a:bodyPr wrap="square">
            <a:spAutoFit/>
          </a:bodyPr>
          <a:lstStyle/>
          <a:p>
            <a:r>
              <a:rPr lang="es-UY" sz="2400" dirty="0">
                <a:latin typeface="Helvetica" panose="020B0604020202020204" pitchFamily="34" charset="0"/>
                <a:cs typeface="Helvetica" panose="020B0604020202020204" pitchFamily="34" charset="0"/>
              </a:rPr>
              <a:t>Se capturaron 485 referencias, seleccionando 2 revisiones sistemáticas  para responder la pregunta </a:t>
            </a:r>
          </a:p>
        </p:txBody>
      </p:sp>
    </p:spTree>
    <p:extLst>
      <p:ext uri="{BB962C8B-B14F-4D97-AF65-F5344CB8AC3E}">
        <p14:creationId xmlns:p14="http://schemas.microsoft.com/office/powerpoint/2010/main" val="71077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4</a:t>
            </a:r>
          </a:p>
        </p:txBody>
      </p:sp>
      <p:sp>
        <p:nvSpPr>
          <p:cNvPr id="7" name="Rectángulo 6"/>
          <p:cNvSpPr/>
          <p:nvPr/>
        </p:nvSpPr>
        <p:spPr>
          <a:xfrm>
            <a:off x="2825580" y="2073653"/>
            <a:ext cx="9037252" cy="1636198"/>
          </a:xfrm>
          <a:prstGeom prst="rect">
            <a:avLst/>
          </a:prstGeom>
          <a:noFill/>
          <a:ln w="28575">
            <a:solidFill>
              <a:srgbClr val="005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9" name="Agrupar 8"/>
          <p:cNvGrpSpPr/>
          <p:nvPr/>
        </p:nvGrpSpPr>
        <p:grpSpPr>
          <a:xfrm>
            <a:off x="235999" y="4549861"/>
            <a:ext cx="11720001" cy="1169842"/>
            <a:chOff x="288265" y="4549861"/>
            <a:chExt cx="11720001" cy="1169842"/>
          </a:xfrm>
        </p:grpSpPr>
        <p:sp>
          <p:nvSpPr>
            <p:cNvPr id="33" name="Rectángulo 32"/>
            <p:cNvSpPr/>
            <p:nvPr/>
          </p:nvSpPr>
          <p:spPr>
            <a:xfrm>
              <a:off x="288265" y="5064847"/>
              <a:ext cx="2880819" cy="646331"/>
            </a:xfrm>
            <a:prstGeom prst="rect">
              <a:avLst/>
            </a:prstGeom>
          </p:spPr>
          <p:txBody>
            <a:bodyPr wrap="square">
              <a:spAutoFit/>
            </a:bodyPr>
            <a:lstStyle/>
            <a:p>
              <a:r>
                <a:rPr lang="es-ES" b="1" dirty="0">
                  <a:solidFill>
                    <a:srgbClr val="F2833E"/>
                  </a:solidFill>
                  <a:latin typeface="Helvetica" charset="0"/>
                  <a:ea typeface="Helvetica" charset="0"/>
                  <a:cs typeface="Helvetica" charset="0"/>
                </a:rPr>
                <a:t>CONCLUSIONES Y RECOMENDACIONES </a:t>
              </a:r>
            </a:p>
          </p:txBody>
        </p:sp>
        <p:sp>
          <p:nvSpPr>
            <p:cNvPr id="36" name="Rectángulo 35"/>
            <p:cNvSpPr/>
            <p:nvPr/>
          </p:nvSpPr>
          <p:spPr>
            <a:xfrm>
              <a:off x="3044283" y="4697235"/>
              <a:ext cx="8890714" cy="646331"/>
            </a:xfrm>
            <a:prstGeom prst="rect">
              <a:avLst/>
            </a:prstGeom>
          </p:spPr>
          <p:txBody>
            <a:bodyPr wrap="square">
              <a:spAutoFit/>
            </a:bodyPr>
            <a:lstStyle/>
            <a:p>
              <a:r>
                <a:rPr lang="es-UY" b="1" dirty="0">
                  <a:solidFill>
                    <a:srgbClr val="F2833E"/>
                  </a:solidFill>
                  <a:latin typeface="Helvetica" charset="0"/>
                  <a:ea typeface="Helvetica" charset="0"/>
                  <a:cs typeface="Helvetica" charset="0"/>
                </a:rPr>
                <a:t>Evidencia ALTA y Recomendación FUERTE </a:t>
              </a:r>
              <a:r>
                <a:rPr lang="es-UY" b="1" dirty="0">
                  <a:solidFill>
                    <a:srgbClr val="005B6D"/>
                  </a:solidFill>
                  <a:latin typeface="Helvetica" charset="0"/>
                  <a:ea typeface="Helvetica" charset="0"/>
                  <a:cs typeface="Helvetica" charset="0"/>
                </a:rPr>
                <a:t>para el uso de </a:t>
              </a:r>
              <a:r>
                <a:rPr lang="es-UY" b="1" dirty="0" err="1">
                  <a:solidFill>
                    <a:srgbClr val="005B6D"/>
                  </a:solidFill>
                  <a:latin typeface="Helvetica" charset="0"/>
                  <a:ea typeface="Helvetica" charset="0"/>
                  <a:cs typeface="Helvetica" charset="0"/>
                </a:rPr>
                <a:t>tiotropio</a:t>
              </a:r>
              <a:r>
                <a:rPr lang="es-UY" b="1" dirty="0">
                  <a:solidFill>
                    <a:srgbClr val="005B6D"/>
                  </a:solidFill>
                  <a:latin typeface="Helvetica" charset="0"/>
                  <a:ea typeface="Helvetica" charset="0"/>
                  <a:cs typeface="Helvetica" charset="0"/>
                </a:rPr>
                <a:t> sobre </a:t>
              </a:r>
              <a:r>
                <a:rPr lang="es-UY" b="1" dirty="0" err="1">
                  <a:solidFill>
                    <a:srgbClr val="005B6D"/>
                  </a:solidFill>
                  <a:latin typeface="Helvetica" charset="0"/>
                  <a:ea typeface="Helvetica" charset="0"/>
                  <a:cs typeface="Helvetica" charset="0"/>
                </a:rPr>
                <a:t>LABAs</a:t>
              </a:r>
              <a:r>
                <a:rPr lang="es-UY" b="1" dirty="0">
                  <a:solidFill>
                    <a:srgbClr val="005B6D"/>
                  </a:solidFill>
                  <a:latin typeface="Helvetica" charset="0"/>
                  <a:ea typeface="Helvetica" charset="0"/>
                  <a:cs typeface="Helvetica" charset="0"/>
                </a:rPr>
                <a:t> en pacientes con exacerbaciones frecuentes.</a:t>
              </a:r>
              <a:endParaRPr lang="es-ES_tradnl" dirty="0">
                <a:solidFill>
                  <a:srgbClr val="005B6D"/>
                </a:solidFill>
                <a:latin typeface="Helvetica" charset="0"/>
                <a:ea typeface="Helvetica" charset="0"/>
                <a:cs typeface="Helvetica" charset="0"/>
              </a:endParaRPr>
            </a:p>
          </p:txBody>
        </p:sp>
        <p:sp>
          <p:nvSpPr>
            <p:cNvPr id="38" name="Rectángulo 37"/>
            <p:cNvSpPr/>
            <p:nvPr/>
          </p:nvSpPr>
          <p:spPr>
            <a:xfrm>
              <a:off x="2971014" y="4549861"/>
              <a:ext cx="9037252" cy="1169842"/>
            </a:xfrm>
            <a:prstGeom prst="rect">
              <a:avLst/>
            </a:prstGeom>
            <a:noFill/>
            <a:ln w="28575">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8" name="Rectángulo 7">
            <a:extLst>
              <a:ext uri="{FF2B5EF4-FFF2-40B4-BE49-F238E27FC236}">
                <a16:creationId xmlns:a16="http://schemas.microsoft.com/office/drawing/2014/main" id="{F1E69A0B-C1A3-468D-A3E1-946523A423AB}"/>
              </a:ext>
            </a:extLst>
          </p:cNvPr>
          <p:cNvSpPr/>
          <p:nvPr/>
        </p:nvSpPr>
        <p:spPr>
          <a:xfrm>
            <a:off x="329168" y="2258354"/>
            <a:ext cx="2520331" cy="646331"/>
          </a:xfrm>
          <a:prstGeom prst="rect">
            <a:avLst/>
          </a:prstGeom>
        </p:spPr>
        <p:txBody>
          <a:bodyPr wrap="square">
            <a:spAutoFit/>
          </a:bodyPr>
          <a:lstStyle/>
          <a:p>
            <a:r>
              <a:rPr lang="es-UY" b="1" dirty="0">
                <a:solidFill>
                  <a:srgbClr val="005B6D"/>
                </a:solidFill>
                <a:latin typeface="Helvetica" panose="020B0604020202020204" pitchFamily="34" charset="0"/>
                <a:cs typeface="Helvetica" panose="020B0604020202020204" pitchFamily="34" charset="0"/>
              </a:rPr>
              <a:t>RESUMEN DE LA</a:t>
            </a:r>
          </a:p>
          <a:p>
            <a:r>
              <a:rPr lang="es-UY" b="1" dirty="0">
                <a:solidFill>
                  <a:srgbClr val="005B6D"/>
                </a:solidFill>
                <a:latin typeface="Helvetica" panose="020B0604020202020204" pitchFamily="34" charset="0"/>
                <a:cs typeface="Helvetica" panose="020B0604020202020204" pitchFamily="34" charset="0"/>
              </a:rPr>
              <a:t>EVIDENCIA</a:t>
            </a:r>
          </a:p>
        </p:txBody>
      </p:sp>
      <p:sp>
        <p:nvSpPr>
          <p:cNvPr id="10" name="Rectángulo 9">
            <a:extLst>
              <a:ext uri="{FF2B5EF4-FFF2-40B4-BE49-F238E27FC236}">
                <a16:creationId xmlns:a16="http://schemas.microsoft.com/office/drawing/2014/main" id="{638AD17F-8002-4262-AEDF-65B872E5DEE4}"/>
              </a:ext>
            </a:extLst>
          </p:cNvPr>
          <p:cNvSpPr/>
          <p:nvPr/>
        </p:nvSpPr>
        <p:spPr>
          <a:xfrm>
            <a:off x="1589333" y="326015"/>
            <a:ext cx="7320781" cy="369332"/>
          </a:xfrm>
          <a:prstGeom prst="rect">
            <a:avLst/>
          </a:prstGeom>
        </p:spPr>
        <p:txBody>
          <a:bodyPr wrap="square">
            <a:spAutoFit/>
          </a:bodyPr>
          <a:lstStyle/>
          <a:p>
            <a:endParaRPr lang="es-UY" dirty="0"/>
          </a:p>
        </p:txBody>
      </p:sp>
      <p:sp>
        <p:nvSpPr>
          <p:cNvPr id="3" name="Rectángulo 2">
            <a:extLst>
              <a:ext uri="{FF2B5EF4-FFF2-40B4-BE49-F238E27FC236}">
                <a16:creationId xmlns:a16="http://schemas.microsoft.com/office/drawing/2014/main" id="{999AD1CB-9567-4C68-82BA-FEBD59D33657}"/>
              </a:ext>
            </a:extLst>
          </p:cNvPr>
          <p:cNvSpPr/>
          <p:nvPr/>
        </p:nvSpPr>
        <p:spPr>
          <a:xfrm>
            <a:off x="1067069" y="125613"/>
            <a:ext cx="8089994" cy="923330"/>
          </a:xfrm>
          <a:prstGeom prst="rect">
            <a:avLst/>
          </a:prstGeom>
        </p:spPr>
        <p:txBody>
          <a:bodyPr wrap="square">
            <a:spAutoFit/>
          </a:bodyPr>
          <a:lstStyle/>
          <a:p>
            <a:r>
              <a:rPr lang="es-UY" b="1" dirty="0">
                <a:solidFill>
                  <a:srgbClr val="005B6D"/>
                </a:solidFill>
                <a:latin typeface="Helvetica" panose="020B0604020202020204" pitchFamily="34" charset="0"/>
                <a:cs typeface="Helvetica" panose="020B0604020202020204" pitchFamily="34" charset="0"/>
              </a:rPr>
              <a:t>¿LOS BRONCODILATADORES DE ACCIÓN LARGA (LABA O LAMA) SON MÁS EFECTIVOS QUE LOS DE ACCIÓN CORTA (SABA O SAMA) EN PACIENTES CON EPOC LEVE?</a:t>
            </a:r>
          </a:p>
        </p:txBody>
      </p:sp>
      <p:sp>
        <p:nvSpPr>
          <p:cNvPr id="12" name="Rectángulo 11">
            <a:extLst>
              <a:ext uri="{FF2B5EF4-FFF2-40B4-BE49-F238E27FC236}">
                <a16:creationId xmlns:a16="http://schemas.microsoft.com/office/drawing/2014/main" id="{8FE9C965-3673-42D8-A4D7-92D8B7658780}"/>
              </a:ext>
            </a:extLst>
          </p:cNvPr>
          <p:cNvSpPr/>
          <p:nvPr/>
        </p:nvSpPr>
        <p:spPr>
          <a:xfrm>
            <a:off x="3044283" y="2278344"/>
            <a:ext cx="8512629" cy="1200329"/>
          </a:xfrm>
          <a:prstGeom prst="rect">
            <a:avLst/>
          </a:prstGeom>
        </p:spPr>
        <p:txBody>
          <a:bodyPr wrap="square">
            <a:spAutoFit/>
          </a:bodyPr>
          <a:lstStyle/>
          <a:p>
            <a:r>
              <a:rPr lang="es-UY" dirty="0">
                <a:latin typeface="Helvetica" panose="020B0604020202020204" pitchFamily="34" charset="0"/>
                <a:cs typeface="Helvetica" panose="020B0604020202020204" pitchFamily="34" charset="0"/>
              </a:rPr>
              <a:t>No hay estudios en obstrucción leve.</a:t>
            </a:r>
          </a:p>
          <a:p>
            <a:r>
              <a:rPr lang="es-UY" dirty="0">
                <a:latin typeface="Helvetica" panose="020B0604020202020204" pitchFamily="34" charset="0"/>
                <a:cs typeface="Helvetica" panose="020B0604020202020204" pitchFamily="34" charset="0"/>
              </a:rPr>
              <a:t>Los estudios capturados son en pacientes con obstrucción moderada-grave. </a:t>
            </a:r>
          </a:p>
          <a:p>
            <a:r>
              <a:rPr lang="es-UY" dirty="0" err="1">
                <a:latin typeface="Helvetica" panose="020B0604020202020204" pitchFamily="34" charset="0"/>
                <a:cs typeface="Helvetica" panose="020B0604020202020204" pitchFamily="34" charset="0"/>
              </a:rPr>
              <a:t>Tiotropio</a:t>
            </a:r>
            <a:r>
              <a:rPr lang="es-UY" dirty="0">
                <a:latin typeface="Helvetica" panose="020B0604020202020204" pitchFamily="34" charset="0"/>
                <a:cs typeface="Helvetica" panose="020B0604020202020204" pitchFamily="34" charset="0"/>
              </a:rPr>
              <a:t> vs ipratropio : </a:t>
            </a:r>
            <a:r>
              <a:rPr lang="es-UY" dirty="0" err="1">
                <a:latin typeface="Helvetica" panose="020B0604020202020204" pitchFamily="34" charset="0"/>
                <a:cs typeface="Helvetica" panose="020B0604020202020204" pitchFamily="34" charset="0"/>
              </a:rPr>
              <a:t>Tiotropio</a:t>
            </a:r>
            <a:r>
              <a:rPr lang="es-UY" dirty="0">
                <a:latin typeface="Helvetica" panose="020B0604020202020204" pitchFamily="34" charset="0"/>
                <a:cs typeface="Helvetica" panose="020B0604020202020204" pitchFamily="34" charset="0"/>
              </a:rPr>
              <a:t> mostró mayores beneficios en función pulmonar, disnea, exacerbaciones y calidad de vida con mejor perfil de seguridad.</a:t>
            </a:r>
          </a:p>
        </p:txBody>
      </p:sp>
      <p:sp>
        <p:nvSpPr>
          <p:cNvPr id="13" name="Rectángulo 12">
            <a:extLst>
              <a:ext uri="{FF2B5EF4-FFF2-40B4-BE49-F238E27FC236}">
                <a16:creationId xmlns:a16="http://schemas.microsoft.com/office/drawing/2014/main" id="{E85F636F-9D74-403B-BA1D-D507FF507BC1}"/>
              </a:ext>
            </a:extLst>
          </p:cNvPr>
          <p:cNvSpPr/>
          <p:nvPr/>
        </p:nvSpPr>
        <p:spPr>
          <a:xfrm>
            <a:off x="235003" y="1361261"/>
            <a:ext cx="9732557" cy="584775"/>
          </a:xfrm>
          <a:prstGeom prst="rect">
            <a:avLst/>
          </a:prstGeom>
        </p:spPr>
        <p:txBody>
          <a:bodyPr wrap="square">
            <a:spAutoFit/>
          </a:bodyPr>
          <a:lstStyle/>
          <a:p>
            <a:r>
              <a:rPr lang="es-ES" sz="3200" b="1" dirty="0">
                <a:solidFill>
                  <a:srgbClr val="8CBFB5"/>
                </a:solidFill>
                <a:latin typeface="Helvetica" charset="0"/>
                <a:ea typeface="Helvetica" charset="0"/>
                <a:cs typeface="Helvetica" charset="0"/>
              </a:rPr>
              <a:t>Conclusiones y recomendaciones</a:t>
            </a:r>
          </a:p>
        </p:txBody>
      </p:sp>
    </p:spTree>
    <p:extLst>
      <p:ext uri="{BB962C8B-B14F-4D97-AF65-F5344CB8AC3E}">
        <p14:creationId xmlns:p14="http://schemas.microsoft.com/office/powerpoint/2010/main" val="138057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4</a:t>
            </a:r>
          </a:p>
        </p:txBody>
      </p:sp>
      <p:sp>
        <p:nvSpPr>
          <p:cNvPr id="6" name="Rectángulo 5"/>
          <p:cNvSpPr/>
          <p:nvPr/>
        </p:nvSpPr>
        <p:spPr>
          <a:xfrm>
            <a:off x="752922" y="112865"/>
            <a:ext cx="4489371" cy="646331"/>
          </a:xfrm>
          <a:prstGeom prst="rect">
            <a:avLst/>
          </a:prstGeom>
        </p:spPr>
        <p:txBody>
          <a:bodyPr wrap="none">
            <a:spAutoFit/>
          </a:bodyPr>
          <a:lstStyle/>
          <a:p>
            <a:r>
              <a:rPr lang="es-UY" dirty="0">
                <a:solidFill>
                  <a:srgbClr val="8CBFB5"/>
                </a:solidFill>
                <a:latin typeface="Helvetica" charset="0"/>
                <a:ea typeface="Helvetica" charset="0"/>
                <a:cs typeface="Helvetica" charset="0"/>
              </a:rPr>
              <a:t>TRATAMIENTO DE LA EPOC ESTABLE</a:t>
            </a:r>
          </a:p>
          <a:p>
            <a:endParaRPr lang="es-ES" dirty="0">
              <a:solidFill>
                <a:srgbClr val="8CBFB5"/>
              </a:solidFill>
              <a:latin typeface="Helvetica" charset="0"/>
              <a:ea typeface="Helvetica" charset="0"/>
              <a:cs typeface="Helvetica" charset="0"/>
            </a:endParaRPr>
          </a:p>
        </p:txBody>
      </p:sp>
      <p:sp>
        <p:nvSpPr>
          <p:cNvPr id="16" name="Rectángulo 15"/>
          <p:cNvSpPr/>
          <p:nvPr/>
        </p:nvSpPr>
        <p:spPr>
          <a:xfrm>
            <a:off x="288266" y="1459804"/>
            <a:ext cx="4515458"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Terapia Doble:</a:t>
            </a:r>
          </a:p>
        </p:txBody>
      </p:sp>
      <p:sp>
        <p:nvSpPr>
          <p:cNvPr id="10" name="Rectángulo 9"/>
          <p:cNvSpPr/>
          <p:nvPr/>
        </p:nvSpPr>
        <p:spPr>
          <a:xfrm>
            <a:off x="288266" y="2148364"/>
            <a:ext cx="5558573" cy="923330"/>
          </a:xfrm>
          <a:prstGeom prst="rect">
            <a:avLst/>
          </a:prstGeom>
        </p:spPr>
        <p:txBody>
          <a:bodyPr wrap="none">
            <a:spAutoFit/>
          </a:bodyPr>
          <a:lstStyle/>
          <a:p>
            <a:r>
              <a:rPr lang="es-ES" b="1" dirty="0">
                <a:solidFill>
                  <a:srgbClr val="97CCC2"/>
                </a:solidFill>
                <a:latin typeface="Helvetica" charset="0"/>
                <a:ea typeface="Helvetica" charset="0"/>
                <a:cs typeface="Helvetica" charset="0"/>
              </a:rPr>
              <a:t>ASOCIACIÓN DE DOS BRONCODILATADORES</a:t>
            </a:r>
          </a:p>
          <a:p>
            <a:r>
              <a:rPr lang="es-ES" b="1" dirty="0">
                <a:solidFill>
                  <a:srgbClr val="97CCC2"/>
                </a:solidFill>
                <a:latin typeface="Helvetica" charset="0"/>
                <a:ea typeface="Helvetica" charset="0"/>
                <a:cs typeface="Helvetica" charset="0"/>
              </a:rPr>
              <a:t>DE ACCIÓN PROLONGADA O DE UN LABA CON </a:t>
            </a:r>
          </a:p>
          <a:p>
            <a:r>
              <a:rPr lang="es-ES" b="1" dirty="0">
                <a:solidFill>
                  <a:srgbClr val="97CCC2"/>
                </a:solidFill>
                <a:latin typeface="Helvetica" charset="0"/>
                <a:ea typeface="Helvetica" charset="0"/>
                <a:cs typeface="Helvetica" charset="0"/>
              </a:rPr>
              <a:t>CORTICOSTEROIDES INHALADOS</a:t>
            </a:r>
          </a:p>
        </p:txBody>
      </p:sp>
      <p:sp>
        <p:nvSpPr>
          <p:cNvPr id="2" name="Rectángulo 1"/>
          <p:cNvSpPr/>
          <p:nvPr/>
        </p:nvSpPr>
        <p:spPr>
          <a:xfrm>
            <a:off x="5274976" y="3113923"/>
            <a:ext cx="6554166" cy="646331"/>
          </a:xfrm>
          <a:prstGeom prst="rect">
            <a:avLst/>
          </a:prstGeom>
        </p:spPr>
        <p:txBody>
          <a:bodyPr wrap="square">
            <a:spAutoFit/>
          </a:bodyPr>
          <a:lstStyle/>
          <a:p>
            <a:r>
              <a:rPr lang="es-ES" b="1" dirty="0">
                <a:solidFill>
                  <a:schemeClr val="tx1">
                    <a:lumMod val="75000"/>
                    <a:lumOff val="25000"/>
                  </a:schemeClr>
                </a:solidFill>
                <a:latin typeface="Helvetica" charset="0"/>
                <a:ea typeface="Helvetica" charset="0"/>
                <a:cs typeface="Helvetica" charset="0"/>
              </a:rPr>
              <a:t>Asociación de dos broncodilatadores de acción prolongada con diferente modo de acción (LABA/LAMA): </a:t>
            </a:r>
            <a:endParaRPr lang="es-ES_tradnl" dirty="0">
              <a:solidFill>
                <a:schemeClr val="tx1">
                  <a:lumMod val="75000"/>
                  <a:lumOff val="25000"/>
                </a:schemeClr>
              </a:solidFill>
              <a:latin typeface="Helvetica" charset="0"/>
              <a:ea typeface="Helvetica" charset="0"/>
              <a:cs typeface="Helvetica" charset="0"/>
            </a:endParaRPr>
          </a:p>
        </p:txBody>
      </p:sp>
      <p:sp>
        <p:nvSpPr>
          <p:cNvPr id="3" name="Rectángulo 2"/>
          <p:cNvSpPr/>
          <p:nvPr/>
        </p:nvSpPr>
        <p:spPr>
          <a:xfrm>
            <a:off x="4511083" y="2856942"/>
            <a:ext cx="1039067" cy="1015663"/>
          </a:xfrm>
          <a:prstGeom prst="rect">
            <a:avLst/>
          </a:prstGeom>
        </p:spPr>
        <p:txBody>
          <a:bodyPr wrap="none">
            <a:spAutoFit/>
          </a:bodyPr>
          <a:lstStyle/>
          <a:p>
            <a:r>
              <a:rPr lang="es-ES" sz="6000" b="1" dirty="0">
                <a:solidFill>
                  <a:srgbClr val="F2833E"/>
                </a:solidFill>
                <a:latin typeface="Helvetica" charset="0"/>
                <a:ea typeface="Helvetica" charset="0"/>
                <a:cs typeface="Helvetica" charset="0"/>
              </a:rPr>
              <a:t>a. </a:t>
            </a:r>
            <a:endParaRPr lang="es-ES_tradnl" sz="6000" dirty="0">
              <a:solidFill>
                <a:srgbClr val="F2833E"/>
              </a:solidFill>
            </a:endParaRPr>
          </a:p>
        </p:txBody>
      </p:sp>
      <p:sp>
        <p:nvSpPr>
          <p:cNvPr id="13" name="Rectángulo 12"/>
          <p:cNvSpPr/>
          <p:nvPr/>
        </p:nvSpPr>
        <p:spPr>
          <a:xfrm>
            <a:off x="5274976" y="4309333"/>
            <a:ext cx="5930052" cy="646331"/>
          </a:xfrm>
          <a:prstGeom prst="rect">
            <a:avLst/>
          </a:prstGeom>
        </p:spPr>
        <p:txBody>
          <a:bodyPr wrap="square">
            <a:spAutoFit/>
          </a:bodyPr>
          <a:lstStyle/>
          <a:p>
            <a:r>
              <a:rPr lang="es-ES" b="1" dirty="0">
                <a:solidFill>
                  <a:schemeClr val="tx1">
                    <a:lumMod val="75000"/>
                    <a:lumOff val="25000"/>
                  </a:schemeClr>
                </a:solidFill>
                <a:latin typeface="Helvetica" charset="0"/>
                <a:ea typeface="Helvetica" charset="0"/>
                <a:cs typeface="Helvetica" charset="0"/>
              </a:rPr>
              <a:t>Asociación de un LABA con </a:t>
            </a:r>
            <a:r>
              <a:rPr lang="es-ES" b="1" dirty="0" err="1">
                <a:solidFill>
                  <a:schemeClr val="tx1">
                    <a:lumMod val="75000"/>
                    <a:lumOff val="25000"/>
                  </a:schemeClr>
                </a:solidFill>
                <a:latin typeface="Helvetica" charset="0"/>
                <a:ea typeface="Helvetica" charset="0"/>
                <a:cs typeface="Helvetica" charset="0"/>
              </a:rPr>
              <a:t>corticosteroides</a:t>
            </a:r>
            <a:r>
              <a:rPr lang="es-ES" b="1" dirty="0">
                <a:solidFill>
                  <a:schemeClr val="tx1">
                    <a:lumMod val="75000"/>
                    <a:lumOff val="25000"/>
                  </a:schemeClr>
                </a:solidFill>
                <a:latin typeface="Helvetica" charset="0"/>
                <a:ea typeface="Helvetica" charset="0"/>
                <a:cs typeface="Helvetica" charset="0"/>
              </a:rPr>
              <a:t> inhalados (LABA/CI)</a:t>
            </a:r>
            <a:endParaRPr lang="es-ES_tradnl" dirty="0">
              <a:solidFill>
                <a:schemeClr val="tx1">
                  <a:lumMod val="75000"/>
                  <a:lumOff val="25000"/>
                </a:schemeClr>
              </a:solidFill>
              <a:latin typeface="Helvetica" charset="0"/>
              <a:ea typeface="Helvetica" charset="0"/>
              <a:cs typeface="Helvetica" charset="0"/>
            </a:endParaRPr>
          </a:p>
        </p:txBody>
      </p:sp>
      <p:sp>
        <p:nvSpPr>
          <p:cNvPr id="14" name="Rectángulo 13"/>
          <p:cNvSpPr/>
          <p:nvPr/>
        </p:nvSpPr>
        <p:spPr>
          <a:xfrm>
            <a:off x="4511083" y="4052098"/>
            <a:ext cx="1080745" cy="1015663"/>
          </a:xfrm>
          <a:prstGeom prst="rect">
            <a:avLst/>
          </a:prstGeom>
        </p:spPr>
        <p:txBody>
          <a:bodyPr wrap="none">
            <a:spAutoFit/>
          </a:bodyPr>
          <a:lstStyle/>
          <a:p>
            <a:r>
              <a:rPr lang="es-ES" sz="6000" b="1" dirty="0">
                <a:solidFill>
                  <a:srgbClr val="F2833E"/>
                </a:solidFill>
                <a:latin typeface="Helvetica" charset="0"/>
                <a:ea typeface="Helvetica" charset="0"/>
                <a:cs typeface="Helvetica" charset="0"/>
              </a:rPr>
              <a:t>b. </a:t>
            </a:r>
            <a:endParaRPr lang="es-ES_tradnl" sz="6000" dirty="0">
              <a:solidFill>
                <a:srgbClr val="F2833E"/>
              </a:solidFill>
            </a:endParaRPr>
          </a:p>
        </p:txBody>
      </p:sp>
    </p:spTree>
    <p:extLst>
      <p:ext uri="{BB962C8B-B14F-4D97-AF65-F5344CB8AC3E}">
        <p14:creationId xmlns:p14="http://schemas.microsoft.com/office/powerpoint/2010/main" val="503942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4</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43437"/>
            <a:ext cx="4322658" cy="369332"/>
          </a:xfrm>
          <a:prstGeom prst="rect">
            <a:avLst/>
          </a:prstGeom>
        </p:spPr>
        <p:txBody>
          <a:bodyPr wrap="none">
            <a:spAutoFit/>
          </a:bodyPr>
          <a:lstStyle/>
          <a:p>
            <a:r>
              <a:rPr lang="es-UY" dirty="0">
                <a:solidFill>
                  <a:srgbClr val="8CBFB5"/>
                </a:solidFill>
                <a:latin typeface="Helvetica" charset="0"/>
                <a:ea typeface="Helvetica" charset="0"/>
                <a:cs typeface="Helvetica" charset="0"/>
              </a:rPr>
              <a:t>TRATAMIENTO DE LA EPOC ESTABLE</a:t>
            </a:r>
          </a:p>
        </p:txBody>
      </p:sp>
      <p:sp>
        <p:nvSpPr>
          <p:cNvPr id="15" name="Rectángulo 14"/>
          <p:cNvSpPr/>
          <p:nvPr/>
        </p:nvSpPr>
        <p:spPr>
          <a:xfrm>
            <a:off x="1745344" y="1089217"/>
            <a:ext cx="9186566" cy="1384995"/>
          </a:xfrm>
          <a:prstGeom prst="rect">
            <a:avLst/>
          </a:prstGeom>
        </p:spPr>
        <p:txBody>
          <a:bodyPr wrap="square">
            <a:spAutoFit/>
          </a:bodyPr>
          <a:lstStyle/>
          <a:p>
            <a:pPr algn="ctr"/>
            <a:r>
              <a:rPr lang="es-UY" sz="2800" b="1" dirty="0">
                <a:solidFill>
                  <a:srgbClr val="1B9995"/>
                </a:solidFill>
                <a:latin typeface="Helvetica" charset="0"/>
                <a:ea typeface="Helvetica" charset="0"/>
                <a:cs typeface="Helvetica" charset="0"/>
              </a:rPr>
              <a:t>¿La asociación LABA más CIS proporciona mayores beneficios que la monoterapia con LAMA o la doble terapia broncodilatadora con LABA más LAMA?</a:t>
            </a:r>
            <a:endParaRPr lang="es-ES" sz="2800" b="1" dirty="0">
              <a:solidFill>
                <a:srgbClr val="1B9995"/>
              </a:solidFill>
              <a:latin typeface="Helvetica" charset="0"/>
              <a:ea typeface="Helvetica" charset="0"/>
              <a:cs typeface="Helvetica" charset="0"/>
            </a:endParaRPr>
          </a:p>
        </p:txBody>
      </p:sp>
      <p:sp>
        <p:nvSpPr>
          <p:cNvPr id="7" name="Elipse 6">
            <a:extLst>
              <a:ext uri="{FF2B5EF4-FFF2-40B4-BE49-F238E27FC236}">
                <a16:creationId xmlns:a16="http://schemas.microsoft.com/office/drawing/2014/main" id="{AC9A642F-9871-4D7E-A05B-819F68CF26A7}"/>
              </a:ext>
            </a:extLst>
          </p:cNvPr>
          <p:cNvSpPr/>
          <p:nvPr/>
        </p:nvSpPr>
        <p:spPr>
          <a:xfrm>
            <a:off x="565694" y="1610341"/>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a:extLst>
              <a:ext uri="{FF2B5EF4-FFF2-40B4-BE49-F238E27FC236}">
                <a16:creationId xmlns:a16="http://schemas.microsoft.com/office/drawing/2014/main" id="{202105D1-B3D1-4EDE-A287-5CBE86607AAD}"/>
              </a:ext>
            </a:extLst>
          </p:cNvPr>
          <p:cNvSpPr/>
          <p:nvPr/>
        </p:nvSpPr>
        <p:spPr>
          <a:xfrm>
            <a:off x="-90765" y="3604661"/>
            <a:ext cx="2656667" cy="369332"/>
          </a:xfrm>
          <a:prstGeom prst="rect">
            <a:avLst/>
          </a:prstGeom>
        </p:spPr>
        <p:txBody>
          <a:bodyPr wrap="square">
            <a:spAutoFit/>
          </a:bodyPr>
          <a:lstStyle/>
          <a:p>
            <a:pPr algn="r"/>
            <a:r>
              <a:rPr lang="es-ES" b="1" dirty="0">
                <a:solidFill>
                  <a:srgbClr val="1B9995"/>
                </a:solidFill>
                <a:latin typeface="Helvetica" charset="0"/>
                <a:ea typeface="Helvetica" charset="0"/>
                <a:cs typeface="Helvetica" charset="0"/>
              </a:rPr>
              <a:t>JUSTIFICACIÓN</a:t>
            </a:r>
          </a:p>
        </p:txBody>
      </p:sp>
      <p:sp>
        <p:nvSpPr>
          <p:cNvPr id="3" name="Rectángulo 2">
            <a:extLst>
              <a:ext uri="{FF2B5EF4-FFF2-40B4-BE49-F238E27FC236}">
                <a16:creationId xmlns:a16="http://schemas.microsoft.com/office/drawing/2014/main" id="{1FB7242E-F0DC-468B-B1BF-6632AFB8C51E}"/>
              </a:ext>
            </a:extLst>
          </p:cNvPr>
          <p:cNvSpPr/>
          <p:nvPr/>
        </p:nvSpPr>
        <p:spPr>
          <a:xfrm>
            <a:off x="406521" y="5597566"/>
            <a:ext cx="3300904" cy="369332"/>
          </a:xfrm>
          <a:prstGeom prst="rect">
            <a:avLst/>
          </a:prstGeom>
        </p:spPr>
        <p:txBody>
          <a:bodyPr wrap="none">
            <a:spAutoFit/>
          </a:bodyPr>
          <a:lstStyle/>
          <a:p>
            <a:pPr algn="r"/>
            <a:r>
              <a:rPr lang="es-ES" b="1" dirty="0">
                <a:solidFill>
                  <a:srgbClr val="1B9995"/>
                </a:solidFill>
                <a:latin typeface="Helvetica" charset="0"/>
                <a:ea typeface="Helvetica" charset="0"/>
                <a:cs typeface="Helvetica" charset="0"/>
              </a:rPr>
              <a:t>SELECCIÓN DE BÚSQUEDA</a:t>
            </a:r>
          </a:p>
        </p:txBody>
      </p:sp>
      <p:sp>
        <p:nvSpPr>
          <p:cNvPr id="12" name="Rectángulo 11">
            <a:extLst>
              <a:ext uri="{FF2B5EF4-FFF2-40B4-BE49-F238E27FC236}">
                <a16:creationId xmlns:a16="http://schemas.microsoft.com/office/drawing/2014/main" id="{FDBB612B-9BA7-4CFF-9BF2-2F909518AD78}"/>
              </a:ext>
            </a:extLst>
          </p:cNvPr>
          <p:cNvSpPr/>
          <p:nvPr/>
        </p:nvSpPr>
        <p:spPr>
          <a:xfrm>
            <a:off x="4122531" y="5353284"/>
            <a:ext cx="7662948" cy="830997"/>
          </a:xfrm>
          <a:prstGeom prst="rect">
            <a:avLst/>
          </a:prstGeom>
        </p:spPr>
        <p:txBody>
          <a:bodyPr wrap="square">
            <a:spAutoFit/>
          </a:bodyPr>
          <a:lstStyle/>
          <a:p>
            <a:r>
              <a:rPr lang="es-UY" sz="2400" dirty="0">
                <a:latin typeface="Helvetica" panose="020B0604020202020204" pitchFamily="34" charset="0"/>
                <a:cs typeface="Helvetica" panose="020B0604020202020204" pitchFamily="34" charset="0"/>
              </a:rPr>
              <a:t>Se capturaron 238 referencias, seleccionando 5 revisiones sistemáticas  para responder la pregunta </a:t>
            </a:r>
          </a:p>
        </p:txBody>
      </p:sp>
      <p:sp>
        <p:nvSpPr>
          <p:cNvPr id="13" name="Rectángulo 12">
            <a:extLst>
              <a:ext uri="{FF2B5EF4-FFF2-40B4-BE49-F238E27FC236}">
                <a16:creationId xmlns:a16="http://schemas.microsoft.com/office/drawing/2014/main" id="{52869C88-F216-4BFC-9A26-175E9AF04887}"/>
              </a:ext>
            </a:extLst>
          </p:cNvPr>
          <p:cNvSpPr/>
          <p:nvPr/>
        </p:nvSpPr>
        <p:spPr>
          <a:xfrm>
            <a:off x="3390900" y="3167324"/>
            <a:ext cx="8107680" cy="1200329"/>
          </a:xfrm>
          <a:prstGeom prst="rect">
            <a:avLst/>
          </a:prstGeom>
        </p:spPr>
        <p:txBody>
          <a:bodyPr wrap="square">
            <a:spAutoFit/>
          </a:bodyPr>
          <a:lstStyle/>
          <a:p>
            <a:r>
              <a:rPr lang="es-UY" sz="2400" dirty="0">
                <a:latin typeface="Helvetica" panose="020B0604020202020204" pitchFamily="34" charset="0"/>
                <a:cs typeface="Helvetica" panose="020B0604020202020204" pitchFamily="34" charset="0"/>
              </a:rPr>
              <a:t>Al disponer de estas opciones terapéuticas surge entonces la pregunta si existen diferencias en términos de eficacia y seguridad entre estos tratamientos.</a:t>
            </a:r>
          </a:p>
        </p:txBody>
      </p:sp>
    </p:spTree>
    <p:extLst>
      <p:ext uri="{BB962C8B-B14F-4D97-AF65-F5344CB8AC3E}">
        <p14:creationId xmlns:p14="http://schemas.microsoft.com/office/powerpoint/2010/main" val="27292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2"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4</a:t>
            </a:r>
          </a:p>
        </p:txBody>
      </p:sp>
      <p:sp>
        <p:nvSpPr>
          <p:cNvPr id="7" name="Rectángulo 6"/>
          <p:cNvSpPr/>
          <p:nvPr/>
        </p:nvSpPr>
        <p:spPr>
          <a:xfrm>
            <a:off x="2528199" y="1669947"/>
            <a:ext cx="9037252" cy="1759053"/>
          </a:xfrm>
          <a:prstGeom prst="rect">
            <a:avLst/>
          </a:prstGeom>
          <a:noFill/>
          <a:ln w="28575">
            <a:solidFill>
              <a:srgbClr val="005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9" name="Agrupar 8"/>
          <p:cNvGrpSpPr/>
          <p:nvPr/>
        </p:nvGrpSpPr>
        <p:grpSpPr>
          <a:xfrm>
            <a:off x="235999" y="3678260"/>
            <a:ext cx="11720001" cy="2773854"/>
            <a:chOff x="288265" y="4549861"/>
            <a:chExt cx="11720001" cy="1169842"/>
          </a:xfrm>
        </p:grpSpPr>
        <p:sp>
          <p:nvSpPr>
            <p:cNvPr id="33" name="Rectángulo 32"/>
            <p:cNvSpPr/>
            <p:nvPr/>
          </p:nvSpPr>
          <p:spPr>
            <a:xfrm>
              <a:off x="288265" y="5064847"/>
              <a:ext cx="2880819" cy="646331"/>
            </a:xfrm>
            <a:prstGeom prst="rect">
              <a:avLst/>
            </a:prstGeom>
          </p:spPr>
          <p:txBody>
            <a:bodyPr wrap="square">
              <a:spAutoFit/>
            </a:bodyPr>
            <a:lstStyle/>
            <a:p>
              <a:r>
                <a:rPr lang="es-ES" b="1" dirty="0">
                  <a:solidFill>
                    <a:srgbClr val="F2833E"/>
                  </a:solidFill>
                  <a:latin typeface="Helvetica" charset="0"/>
                  <a:ea typeface="Helvetica" charset="0"/>
                  <a:cs typeface="Helvetica" charset="0"/>
                </a:rPr>
                <a:t>CONCLUSIONES Y RECOMENDACIONES </a:t>
              </a:r>
            </a:p>
          </p:txBody>
        </p:sp>
        <p:sp>
          <p:nvSpPr>
            <p:cNvPr id="38" name="Rectángulo 37"/>
            <p:cNvSpPr/>
            <p:nvPr/>
          </p:nvSpPr>
          <p:spPr>
            <a:xfrm>
              <a:off x="2971014" y="4549861"/>
              <a:ext cx="9037252" cy="1169842"/>
            </a:xfrm>
            <a:prstGeom prst="rect">
              <a:avLst/>
            </a:prstGeom>
            <a:noFill/>
            <a:ln w="28575">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8" name="Rectángulo 7">
            <a:extLst>
              <a:ext uri="{FF2B5EF4-FFF2-40B4-BE49-F238E27FC236}">
                <a16:creationId xmlns:a16="http://schemas.microsoft.com/office/drawing/2014/main" id="{F1E69A0B-C1A3-468D-A3E1-946523A423AB}"/>
              </a:ext>
            </a:extLst>
          </p:cNvPr>
          <p:cNvSpPr/>
          <p:nvPr/>
        </p:nvSpPr>
        <p:spPr>
          <a:xfrm>
            <a:off x="329168" y="2258354"/>
            <a:ext cx="2520331" cy="646331"/>
          </a:xfrm>
          <a:prstGeom prst="rect">
            <a:avLst/>
          </a:prstGeom>
        </p:spPr>
        <p:txBody>
          <a:bodyPr wrap="square">
            <a:spAutoFit/>
          </a:bodyPr>
          <a:lstStyle/>
          <a:p>
            <a:r>
              <a:rPr lang="es-UY" b="1" dirty="0">
                <a:solidFill>
                  <a:srgbClr val="005B6D"/>
                </a:solidFill>
                <a:latin typeface="Helvetica" panose="020B0604020202020204" pitchFamily="34" charset="0"/>
                <a:cs typeface="Helvetica" panose="020B0604020202020204" pitchFamily="34" charset="0"/>
              </a:rPr>
              <a:t>RESUMEN DE LA</a:t>
            </a:r>
          </a:p>
          <a:p>
            <a:r>
              <a:rPr lang="es-UY" b="1" dirty="0">
                <a:solidFill>
                  <a:srgbClr val="005B6D"/>
                </a:solidFill>
                <a:latin typeface="Helvetica" panose="020B0604020202020204" pitchFamily="34" charset="0"/>
                <a:cs typeface="Helvetica" panose="020B0604020202020204" pitchFamily="34" charset="0"/>
              </a:rPr>
              <a:t>EVIDENCIA</a:t>
            </a:r>
          </a:p>
        </p:txBody>
      </p:sp>
      <p:sp>
        <p:nvSpPr>
          <p:cNvPr id="10" name="Rectángulo 9">
            <a:extLst>
              <a:ext uri="{FF2B5EF4-FFF2-40B4-BE49-F238E27FC236}">
                <a16:creationId xmlns:a16="http://schemas.microsoft.com/office/drawing/2014/main" id="{638AD17F-8002-4262-AEDF-65B872E5DEE4}"/>
              </a:ext>
            </a:extLst>
          </p:cNvPr>
          <p:cNvSpPr/>
          <p:nvPr/>
        </p:nvSpPr>
        <p:spPr>
          <a:xfrm>
            <a:off x="1589333" y="326015"/>
            <a:ext cx="7320781" cy="369332"/>
          </a:xfrm>
          <a:prstGeom prst="rect">
            <a:avLst/>
          </a:prstGeom>
        </p:spPr>
        <p:txBody>
          <a:bodyPr wrap="square">
            <a:spAutoFit/>
          </a:bodyPr>
          <a:lstStyle/>
          <a:p>
            <a:endParaRPr lang="es-UY" dirty="0"/>
          </a:p>
        </p:txBody>
      </p:sp>
      <p:sp>
        <p:nvSpPr>
          <p:cNvPr id="3" name="Rectángulo 2">
            <a:extLst>
              <a:ext uri="{FF2B5EF4-FFF2-40B4-BE49-F238E27FC236}">
                <a16:creationId xmlns:a16="http://schemas.microsoft.com/office/drawing/2014/main" id="{999AD1CB-9567-4C68-82BA-FEBD59D33657}"/>
              </a:ext>
            </a:extLst>
          </p:cNvPr>
          <p:cNvSpPr/>
          <p:nvPr/>
        </p:nvSpPr>
        <p:spPr>
          <a:xfrm>
            <a:off x="1427601" y="123979"/>
            <a:ext cx="8739871" cy="1200329"/>
          </a:xfrm>
          <a:prstGeom prst="rect">
            <a:avLst/>
          </a:prstGeom>
        </p:spPr>
        <p:txBody>
          <a:bodyPr wrap="square">
            <a:spAutoFit/>
          </a:bodyPr>
          <a:lstStyle/>
          <a:p>
            <a:r>
              <a:rPr lang="es-UY" b="1" dirty="0">
                <a:solidFill>
                  <a:srgbClr val="005B6D"/>
                </a:solidFill>
                <a:latin typeface="Helvetica" panose="020B0604020202020204" pitchFamily="34" charset="0"/>
                <a:cs typeface="Helvetica" panose="020B0604020202020204" pitchFamily="34" charset="0"/>
              </a:rPr>
              <a:t>¿LA ASOCIACIÓN LABA MÁS CIS PROPORCIONA MAYORES BENEFICIOS QUE LA MONOTERAPIA CON LAMA O LA DOBLE TERAPIA BRONCODILATADORA CON LABA MÁS LAMA?</a:t>
            </a:r>
          </a:p>
          <a:p>
            <a:endParaRPr lang="es-UY" dirty="0">
              <a:solidFill>
                <a:srgbClr val="005B6D"/>
              </a:solidFill>
              <a:latin typeface="Helvetica" panose="020B0604020202020204" pitchFamily="34" charset="0"/>
              <a:cs typeface="Helvetica" panose="020B0604020202020204" pitchFamily="34" charset="0"/>
            </a:endParaRPr>
          </a:p>
        </p:txBody>
      </p:sp>
      <p:sp>
        <p:nvSpPr>
          <p:cNvPr id="12" name="Rectángulo 11">
            <a:extLst>
              <a:ext uri="{FF2B5EF4-FFF2-40B4-BE49-F238E27FC236}">
                <a16:creationId xmlns:a16="http://schemas.microsoft.com/office/drawing/2014/main" id="{8FE9C965-3673-42D8-A4D7-92D8B7658780}"/>
              </a:ext>
            </a:extLst>
          </p:cNvPr>
          <p:cNvSpPr/>
          <p:nvPr/>
        </p:nvSpPr>
        <p:spPr>
          <a:xfrm>
            <a:off x="2720296" y="1810809"/>
            <a:ext cx="8512629" cy="1477328"/>
          </a:xfrm>
          <a:prstGeom prst="rect">
            <a:avLst/>
          </a:prstGeom>
        </p:spPr>
        <p:txBody>
          <a:bodyPr wrap="square">
            <a:spAutoFit/>
          </a:bodyPr>
          <a:lstStyle/>
          <a:p>
            <a:r>
              <a:rPr lang="es-UY" dirty="0">
                <a:latin typeface="Helvetica" panose="020B0604020202020204" pitchFamily="34" charset="0"/>
                <a:cs typeface="Helvetica" panose="020B0604020202020204" pitchFamily="34" charset="0"/>
              </a:rPr>
              <a:t>En EPOC moderada-grave, </a:t>
            </a:r>
            <a:r>
              <a:rPr lang="es-UY" dirty="0" err="1">
                <a:latin typeface="Helvetica" panose="020B0604020202020204" pitchFamily="34" charset="0"/>
                <a:cs typeface="Helvetica" panose="020B0604020202020204" pitchFamily="34" charset="0"/>
              </a:rPr>
              <a:t>tiotropio</a:t>
            </a:r>
            <a:r>
              <a:rPr lang="es-UY" dirty="0">
                <a:latin typeface="Helvetica" panose="020B0604020202020204" pitchFamily="34" charset="0"/>
                <a:cs typeface="Helvetica" panose="020B0604020202020204" pitchFamily="34" charset="0"/>
              </a:rPr>
              <a:t> y fluticasona/</a:t>
            </a:r>
            <a:r>
              <a:rPr lang="es-UY" dirty="0" err="1">
                <a:latin typeface="Helvetica" panose="020B0604020202020204" pitchFamily="34" charset="0"/>
                <a:cs typeface="Helvetica" panose="020B0604020202020204" pitchFamily="34" charset="0"/>
              </a:rPr>
              <a:t>salmeterol</a:t>
            </a:r>
            <a:r>
              <a:rPr lang="es-UY" dirty="0">
                <a:latin typeface="Helvetica" panose="020B0604020202020204" pitchFamily="34" charset="0"/>
                <a:cs typeface="Helvetica" panose="020B0604020202020204" pitchFamily="34" charset="0"/>
              </a:rPr>
              <a:t> son similares. LABA/LAMA tiene mayores beneficios sobre función pulmonar y riesgo de exacerbaciones comparada con fluticasona/</a:t>
            </a:r>
            <a:r>
              <a:rPr lang="es-UY" dirty="0" err="1">
                <a:latin typeface="Helvetica" panose="020B0604020202020204" pitchFamily="34" charset="0"/>
                <a:cs typeface="Helvetica" panose="020B0604020202020204" pitchFamily="34" charset="0"/>
              </a:rPr>
              <a:t>salmeterol</a:t>
            </a:r>
            <a:r>
              <a:rPr lang="es-UY" dirty="0">
                <a:latin typeface="Helvetica" panose="020B0604020202020204" pitchFamily="34" charset="0"/>
                <a:cs typeface="Helvetica" panose="020B0604020202020204" pitchFamily="34" charset="0"/>
              </a:rPr>
              <a:t>. </a:t>
            </a:r>
          </a:p>
          <a:p>
            <a:r>
              <a:rPr lang="es-UY" dirty="0">
                <a:latin typeface="Helvetica" panose="020B0604020202020204" pitchFamily="34" charset="0"/>
                <a:cs typeface="Helvetica" panose="020B0604020202020204" pitchFamily="34" charset="0"/>
              </a:rPr>
              <a:t>En seguridad, existe evidencia de mayor riesgo de neumonía con fluticasona/</a:t>
            </a:r>
            <a:r>
              <a:rPr lang="es-UY" dirty="0" err="1">
                <a:latin typeface="Helvetica" panose="020B0604020202020204" pitchFamily="34" charset="0"/>
                <a:cs typeface="Helvetica" panose="020B0604020202020204" pitchFamily="34" charset="0"/>
              </a:rPr>
              <a:t>salmeterol</a:t>
            </a:r>
            <a:r>
              <a:rPr lang="es-UY" dirty="0">
                <a:latin typeface="Helvetica" panose="020B0604020202020204" pitchFamily="34" charset="0"/>
                <a:cs typeface="Helvetica" panose="020B0604020202020204" pitchFamily="34" charset="0"/>
              </a:rPr>
              <a:t> vs. </a:t>
            </a:r>
            <a:r>
              <a:rPr lang="es-UY" dirty="0" err="1">
                <a:latin typeface="Helvetica" panose="020B0604020202020204" pitchFamily="34" charset="0"/>
                <a:cs typeface="Helvetica" panose="020B0604020202020204" pitchFamily="34" charset="0"/>
              </a:rPr>
              <a:t>tiotropio</a:t>
            </a:r>
            <a:r>
              <a:rPr lang="es-UY" dirty="0">
                <a:latin typeface="Helvetica" panose="020B0604020202020204" pitchFamily="34" charset="0"/>
                <a:cs typeface="Helvetica" panose="020B0604020202020204" pitchFamily="34" charset="0"/>
              </a:rPr>
              <a:t> y LABA/LAMA.</a:t>
            </a:r>
          </a:p>
        </p:txBody>
      </p:sp>
      <p:sp>
        <p:nvSpPr>
          <p:cNvPr id="2" name="Rectángulo 1">
            <a:extLst>
              <a:ext uri="{FF2B5EF4-FFF2-40B4-BE49-F238E27FC236}">
                <a16:creationId xmlns:a16="http://schemas.microsoft.com/office/drawing/2014/main" id="{C9D8D52B-B64C-4C33-8544-DAB193DA5DD8}"/>
              </a:ext>
            </a:extLst>
          </p:cNvPr>
          <p:cNvSpPr/>
          <p:nvPr/>
        </p:nvSpPr>
        <p:spPr>
          <a:xfrm>
            <a:off x="3080061" y="3929112"/>
            <a:ext cx="8714626" cy="2308324"/>
          </a:xfrm>
          <a:prstGeom prst="rect">
            <a:avLst/>
          </a:prstGeom>
        </p:spPr>
        <p:txBody>
          <a:bodyPr wrap="square">
            <a:spAutoFit/>
          </a:bodyPr>
          <a:lstStyle/>
          <a:p>
            <a:r>
              <a:rPr lang="es-UY" b="1" dirty="0">
                <a:solidFill>
                  <a:srgbClr val="F2833E"/>
                </a:solidFill>
              </a:rPr>
              <a:t>Evidencia ALTA </a:t>
            </a:r>
            <a:r>
              <a:rPr lang="es-UY" dirty="0"/>
              <a:t>para el uso de </a:t>
            </a:r>
            <a:r>
              <a:rPr lang="es-UY" dirty="0" err="1"/>
              <a:t>tiotropio</a:t>
            </a:r>
            <a:r>
              <a:rPr lang="es-UY" dirty="0"/>
              <a:t> o LABA/CIS en términos de disnea, función pulmonar, calidad de vida, frecuencia de exacerbaciones y hospitalizaciones en pacientes con EPOC moderada-grave. </a:t>
            </a:r>
          </a:p>
          <a:p>
            <a:r>
              <a:rPr lang="es-UY" b="1" dirty="0">
                <a:solidFill>
                  <a:srgbClr val="F2833E"/>
                </a:solidFill>
              </a:rPr>
              <a:t>Recomendación FUERTE </a:t>
            </a:r>
            <a:r>
              <a:rPr lang="es-UY" dirty="0"/>
              <a:t>para preferir </a:t>
            </a:r>
            <a:r>
              <a:rPr lang="es-UY" dirty="0" err="1"/>
              <a:t>tiotropio</a:t>
            </a:r>
            <a:r>
              <a:rPr lang="es-UY" dirty="0"/>
              <a:t> sobre fluticasona/</a:t>
            </a:r>
            <a:r>
              <a:rPr lang="es-UY" dirty="0" err="1"/>
              <a:t>salmeterol</a:t>
            </a:r>
            <a:r>
              <a:rPr lang="es-UY" dirty="0"/>
              <a:t>, por riesgo aumentado de neumonía.</a:t>
            </a:r>
          </a:p>
          <a:p>
            <a:r>
              <a:rPr lang="es-UY" b="1" dirty="0">
                <a:solidFill>
                  <a:srgbClr val="F2833E"/>
                </a:solidFill>
              </a:rPr>
              <a:t>Evidencia ALTA y recomendación FUERTE </a:t>
            </a:r>
            <a:r>
              <a:rPr lang="es-UY" dirty="0"/>
              <a:t>para uso de LABA/LAMA sobre LABA/ICS (fluticasona/</a:t>
            </a:r>
            <a:r>
              <a:rPr lang="es-UY" dirty="0" err="1"/>
              <a:t>salmeterol</a:t>
            </a:r>
            <a:r>
              <a:rPr lang="es-UY" dirty="0"/>
              <a:t>), para mejorar función pulmonar y frecuencia de exacerbaciones, con menor riesgo de neumonías en pacientes con EPOC moderada-muy grave.</a:t>
            </a:r>
          </a:p>
        </p:txBody>
      </p:sp>
      <p:sp>
        <p:nvSpPr>
          <p:cNvPr id="13" name="Rectángulo 12">
            <a:extLst>
              <a:ext uri="{FF2B5EF4-FFF2-40B4-BE49-F238E27FC236}">
                <a16:creationId xmlns:a16="http://schemas.microsoft.com/office/drawing/2014/main" id="{1D96552D-4406-499D-9571-51695CFA3395}"/>
              </a:ext>
            </a:extLst>
          </p:cNvPr>
          <p:cNvSpPr/>
          <p:nvPr/>
        </p:nvSpPr>
        <p:spPr>
          <a:xfrm>
            <a:off x="235999" y="1070635"/>
            <a:ext cx="9732557" cy="523220"/>
          </a:xfrm>
          <a:prstGeom prst="rect">
            <a:avLst/>
          </a:prstGeom>
        </p:spPr>
        <p:txBody>
          <a:bodyPr wrap="square">
            <a:spAutoFit/>
          </a:bodyPr>
          <a:lstStyle/>
          <a:p>
            <a:r>
              <a:rPr lang="es-ES" sz="2800" b="1" dirty="0">
                <a:solidFill>
                  <a:srgbClr val="8CBFB5"/>
                </a:solidFill>
                <a:latin typeface="Helvetica" charset="0"/>
                <a:ea typeface="Helvetica" charset="0"/>
                <a:cs typeface="Helvetica" charset="0"/>
              </a:rPr>
              <a:t>Conclusiones y recomendaciones</a:t>
            </a:r>
          </a:p>
        </p:txBody>
      </p:sp>
    </p:spTree>
    <p:extLst>
      <p:ext uri="{BB962C8B-B14F-4D97-AF65-F5344CB8AC3E}">
        <p14:creationId xmlns:p14="http://schemas.microsoft.com/office/powerpoint/2010/main" val="9547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4</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43437"/>
            <a:ext cx="4322658" cy="369332"/>
          </a:xfrm>
          <a:prstGeom prst="rect">
            <a:avLst/>
          </a:prstGeom>
        </p:spPr>
        <p:txBody>
          <a:bodyPr wrap="none">
            <a:spAutoFit/>
          </a:bodyPr>
          <a:lstStyle/>
          <a:p>
            <a:r>
              <a:rPr lang="es-UY" dirty="0">
                <a:solidFill>
                  <a:srgbClr val="8CBFB5"/>
                </a:solidFill>
                <a:latin typeface="Helvetica" charset="0"/>
                <a:ea typeface="Helvetica" charset="0"/>
                <a:cs typeface="Helvetica" charset="0"/>
              </a:rPr>
              <a:t>TRATAMIENTO DE LA EPOC ESTABLE</a:t>
            </a:r>
          </a:p>
        </p:txBody>
      </p:sp>
      <p:sp>
        <p:nvSpPr>
          <p:cNvPr id="7" name="Elipse 6">
            <a:extLst>
              <a:ext uri="{FF2B5EF4-FFF2-40B4-BE49-F238E27FC236}">
                <a16:creationId xmlns:a16="http://schemas.microsoft.com/office/drawing/2014/main" id="{AC9A642F-9871-4D7E-A05B-819F68CF26A7}"/>
              </a:ext>
            </a:extLst>
          </p:cNvPr>
          <p:cNvSpPr/>
          <p:nvPr/>
        </p:nvSpPr>
        <p:spPr>
          <a:xfrm>
            <a:off x="565694" y="1610341"/>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a:extLst>
              <a:ext uri="{FF2B5EF4-FFF2-40B4-BE49-F238E27FC236}">
                <a16:creationId xmlns:a16="http://schemas.microsoft.com/office/drawing/2014/main" id="{202105D1-B3D1-4EDE-A287-5CBE86607AAD}"/>
              </a:ext>
            </a:extLst>
          </p:cNvPr>
          <p:cNvSpPr/>
          <p:nvPr/>
        </p:nvSpPr>
        <p:spPr>
          <a:xfrm>
            <a:off x="-90765" y="3604661"/>
            <a:ext cx="2656667" cy="369332"/>
          </a:xfrm>
          <a:prstGeom prst="rect">
            <a:avLst/>
          </a:prstGeom>
        </p:spPr>
        <p:txBody>
          <a:bodyPr wrap="square">
            <a:spAutoFit/>
          </a:bodyPr>
          <a:lstStyle/>
          <a:p>
            <a:pPr algn="r"/>
            <a:r>
              <a:rPr lang="es-ES" b="1" dirty="0">
                <a:solidFill>
                  <a:srgbClr val="1B9995"/>
                </a:solidFill>
                <a:latin typeface="Helvetica" charset="0"/>
                <a:ea typeface="Helvetica" charset="0"/>
                <a:cs typeface="Helvetica" charset="0"/>
              </a:rPr>
              <a:t>JUSTIFICACIÓN</a:t>
            </a:r>
          </a:p>
        </p:txBody>
      </p:sp>
      <p:sp>
        <p:nvSpPr>
          <p:cNvPr id="3" name="Rectángulo 2">
            <a:extLst>
              <a:ext uri="{FF2B5EF4-FFF2-40B4-BE49-F238E27FC236}">
                <a16:creationId xmlns:a16="http://schemas.microsoft.com/office/drawing/2014/main" id="{1FB7242E-F0DC-468B-B1BF-6632AFB8C51E}"/>
              </a:ext>
            </a:extLst>
          </p:cNvPr>
          <p:cNvSpPr/>
          <p:nvPr/>
        </p:nvSpPr>
        <p:spPr>
          <a:xfrm>
            <a:off x="406521" y="5597566"/>
            <a:ext cx="3300904" cy="369332"/>
          </a:xfrm>
          <a:prstGeom prst="rect">
            <a:avLst/>
          </a:prstGeom>
        </p:spPr>
        <p:txBody>
          <a:bodyPr wrap="none">
            <a:spAutoFit/>
          </a:bodyPr>
          <a:lstStyle/>
          <a:p>
            <a:pPr algn="r"/>
            <a:r>
              <a:rPr lang="es-ES" b="1" dirty="0">
                <a:solidFill>
                  <a:srgbClr val="1B9995"/>
                </a:solidFill>
                <a:latin typeface="Helvetica" charset="0"/>
                <a:ea typeface="Helvetica" charset="0"/>
                <a:cs typeface="Helvetica" charset="0"/>
              </a:rPr>
              <a:t>SELECCIÓN DE BÚSQUEDA</a:t>
            </a:r>
          </a:p>
        </p:txBody>
      </p:sp>
      <p:sp>
        <p:nvSpPr>
          <p:cNvPr id="12" name="Rectángulo 11">
            <a:extLst>
              <a:ext uri="{FF2B5EF4-FFF2-40B4-BE49-F238E27FC236}">
                <a16:creationId xmlns:a16="http://schemas.microsoft.com/office/drawing/2014/main" id="{FDBB612B-9BA7-4CFF-9BF2-2F909518AD78}"/>
              </a:ext>
            </a:extLst>
          </p:cNvPr>
          <p:cNvSpPr/>
          <p:nvPr/>
        </p:nvSpPr>
        <p:spPr>
          <a:xfrm>
            <a:off x="4122531" y="5353284"/>
            <a:ext cx="7662948" cy="1015663"/>
          </a:xfrm>
          <a:prstGeom prst="rect">
            <a:avLst/>
          </a:prstGeom>
        </p:spPr>
        <p:txBody>
          <a:bodyPr wrap="square">
            <a:spAutoFit/>
          </a:bodyPr>
          <a:lstStyle/>
          <a:p>
            <a:r>
              <a:rPr lang="es-UY" sz="2000" dirty="0">
                <a:latin typeface="Helvetica" panose="020B0604020202020204" pitchFamily="34" charset="0"/>
                <a:cs typeface="Helvetica" panose="020B0604020202020204" pitchFamily="34" charset="0"/>
              </a:rPr>
              <a:t>Se capturaron 193 referencias, seleccionando 2 revisiones sistemáticas y 5 ensayos clínicos aleatorizados para responder la pregunta </a:t>
            </a:r>
          </a:p>
        </p:txBody>
      </p:sp>
      <p:sp>
        <p:nvSpPr>
          <p:cNvPr id="2" name="Rectángulo 1">
            <a:extLst>
              <a:ext uri="{FF2B5EF4-FFF2-40B4-BE49-F238E27FC236}">
                <a16:creationId xmlns:a16="http://schemas.microsoft.com/office/drawing/2014/main" id="{A84BA22B-663D-45BA-85FE-A551AE2E6DC1}"/>
              </a:ext>
            </a:extLst>
          </p:cNvPr>
          <p:cNvSpPr/>
          <p:nvPr/>
        </p:nvSpPr>
        <p:spPr>
          <a:xfrm>
            <a:off x="1344930" y="1012739"/>
            <a:ext cx="9850894" cy="1569660"/>
          </a:xfrm>
          <a:prstGeom prst="rect">
            <a:avLst/>
          </a:prstGeom>
        </p:spPr>
        <p:txBody>
          <a:bodyPr wrap="square">
            <a:spAutoFit/>
          </a:bodyPr>
          <a:lstStyle/>
          <a:p>
            <a:r>
              <a:rPr lang="es-UY" sz="2400" b="1" dirty="0">
                <a:solidFill>
                  <a:srgbClr val="005B6D"/>
                </a:solidFill>
                <a:latin typeface="Helvetica" panose="020B0604020202020204" pitchFamily="34" charset="0"/>
                <a:cs typeface="Helvetica" panose="020B0604020202020204" pitchFamily="34" charset="0"/>
              </a:rPr>
              <a:t>¿La asociación LABA más LAMA más CIS (terapia triple) proporciona mayores beneficios comparada con monoterapia con LAMA, la terapia combinada (LABA/CIS) o la doble terapia broncodilatadora (LABA/LAMA) en pacientes con EPOC</a:t>
            </a:r>
            <a:r>
              <a:rPr lang="es-UY" sz="2000" b="1" dirty="0">
                <a:solidFill>
                  <a:srgbClr val="005B6D"/>
                </a:solidFill>
                <a:latin typeface="Helvetica" panose="020B0604020202020204" pitchFamily="34" charset="0"/>
                <a:cs typeface="Helvetica" panose="020B0604020202020204" pitchFamily="34" charset="0"/>
              </a:rPr>
              <a:t>? </a:t>
            </a:r>
          </a:p>
        </p:txBody>
      </p:sp>
      <p:sp>
        <p:nvSpPr>
          <p:cNvPr id="9" name="Rectángulo 8">
            <a:extLst>
              <a:ext uri="{FF2B5EF4-FFF2-40B4-BE49-F238E27FC236}">
                <a16:creationId xmlns:a16="http://schemas.microsoft.com/office/drawing/2014/main" id="{F6387326-0D23-48F0-BB1C-0D503C5BBB99}"/>
              </a:ext>
            </a:extLst>
          </p:cNvPr>
          <p:cNvSpPr/>
          <p:nvPr/>
        </p:nvSpPr>
        <p:spPr>
          <a:xfrm>
            <a:off x="3158784" y="2891482"/>
            <a:ext cx="7662948" cy="1631216"/>
          </a:xfrm>
          <a:prstGeom prst="rect">
            <a:avLst/>
          </a:prstGeom>
        </p:spPr>
        <p:txBody>
          <a:bodyPr wrap="square">
            <a:spAutoFit/>
          </a:bodyPr>
          <a:lstStyle/>
          <a:p>
            <a:r>
              <a:rPr lang="es-UY" sz="2000" dirty="0">
                <a:latin typeface="Helvetica" panose="020B0604020202020204" pitchFamily="34" charset="0"/>
                <a:cs typeface="Helvetica" panose="020B0604020202020204" pitchFamily="34" charset="0"/>
              </a:rPr>
              <a:t>Persiste la controversia sobre el perfil de eficacia y seguridad de la triple terapia en combinación de dosis fija o combinando diferentes dispositivos comparado con la monoterapia con LAMA, terapia combinada (LAMA/CIS) o doble terapia broncodilatadora (LABA/LAMA).</a:t>
            </a:r>
          </a:p>
        </p:txBody>
      </p:sp>
    </p:spTree>
    <p:extLst>
      <p:ext uri="{BB962C8B-B14F-4D97-AF65-F5344CB8AC3E}">
        <p14:creationId xmlns:p14="http://schemas.microsoft.com/office/powerpoint/2010/main" val="771547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4</a:t>
            </a:r>
          </a:p>
        </p:txBody>
      </p:sp>
      <p:sp>
        <p:nvSpPr>
          <p:cNvPr id="7" name="Rectángulo 6"/>
          <p:cNvSpPr/>
          <p:nvPr/>
        </p:nvSpPr>
        <p:spPr>
          <a:xfrm>
            <a:off x="2651760" y="1669947"/>
            <a:ext cx="9286953" cy="4459004"/>
          </a:xfrm>
          <a:prstGeom prst="rect">
            <a:avLst/>
          </a:prstGeom>
          <a:noFill/>
          <a:ln w="28575">
            <a:solidFill>
              <a:srgbClr val="005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a:extLst>
              <a:ext uri="{FF2B5EF4-FFF2-40B4-BE49-F238E27FC236}">
                <a16:creationId xmlns:a16="http://schemas.microsoft.com/office/drawing/2014/main" id="{F1E69A0B-C1A3-468D-A3E1-946523A423AB}"/>
              </a:ext>
            </a:extLst>
          </p:cNvPr>
          <p:cNvSpPr/>
          <p:nvPr/>
        </p:nvSpPr>
        <p:spPr>
          <a:xfrm>
            <a:off x="329168" y="2258354"/>
            <a:ext cx="2520331" cy="707886"/>
          </a:xfrm>
          <a:prstGeom prst="rect">
            <a:avLst/>
          </a:prstGeom>
        </p:spPr>
        <p:txBody>
          <a:bodyPr wrap="square">
            <a:spAutoFit/>
          </a:bodyPr>
          <a:lstStyle/>
          <a:p>
            <a:r>
              <a:rPr lang="es-UY" sz="2000" b="1" dirty="0">
                <a:solidFill>
                  <a:srgbClr val="005B6D"/>
                </a:solidFill>
                <a:latin typeface="Helvetica" panose="020B0604020202020204" pitchFamily="34" charset="0"/>
                <a:cs typeface="Helvetica" panose="020B0604020202020204" pitchFamily="34" charset="0"/>
              </a:rPr>
              <a:t>RESUMEN DE LA</a:t>
            </a:r>
          </a:p>
          <a:p>
            <a:r>
              <a:rPr lang="es-UY" sz="2000" b="1" dirty="0">
                <a:solidFill>
                  <a:srgbClr val="005B6D"/>
                </a:solidFill>
                <a:latin typeface="Helvetica" panose="020B0604020202020204" pitchFamily="34" charset="0"/>
                <a:cs typeface="Helvetica" panose="020B0604020202020204" pitchFamily="34" charset="0"/>
              </a:rPr>
              <a:t>EVIDENCIA</a:t>
            </a:r>
          </a:p>
        </p:txBody>
      </p:sp>
      <p:sp>
        <p:nvSpPr>
          <p:cNvPr id="10" name="Rectángulo 9">
            <a:extLst>
              <a:ext uri="{FF2B5EF4-FFF2-40B4-BE49-F238E27FC236}">
                <a16:creationId xmlns:a16="http://schemas.microsoft.com/office/drawing/2014/main" id="{638AD17F-8002-4262-AEDF-65B872E5DEE4}"/>
              </a:ext>
            </a:extLst>
          </p:cNvPr>
          <p:cNvSpPr/>
          <p:nvPr/>
        </p:nvSpPr>
        <p:spPr>
          <a:xfrm>
            <a:off x="1589333" y="326015"/>
            <a:ext cx="7320781" cy="369332"/>
          </a:xfrm>
          <a:prstGeom prst="rect">
            <a:avLst/>
          </a:prstGeom>
        </p:spPr>
        <p:txBody>
          <a:bodyPr wrap="square">
            <a:spAutoFit/>
          </a:bodyPr>
          <a:lstStyle/>
          <a:p>
            <a:endParaRPr lang="es-UY" dirty="0"/>
          </a:p>
        </p:txBody>
      </p:sp>
      <p:sp>
        <p:nvSpPr>
          <p:cNvPr id="3" name="Rectángulo 2">
            <a:extLst>
              <a:ext uri="{FF2B5EF4-FFF2-40B4-BE49-F238E27FC236}">
                <a16:creationId xmlns:a16="http://schemas.microsoft.com/office/drawing/2014/main" id="{999AD1CB-9567-4C68-82BA-FEBD59D33657}"/>
              </a:ext>
            </a:extLst>
          </p:cNvPr>
          <p:cNvSpPr/>
          <p:nvPr/>
        </p:nvSpPr>
        <p:spPr>
          <a:xfrm>
            <a:off x="1238030" y="220358"/>
            <a:ext cx="8739871" cy="1292662"/>
          </a:xfrm>
          <a:prstGeom prst="rect">
            <a:avLst/>
          </a:prstGeom>
        </p:spPr>
        <p:txBody>
          <a:bodyPr wrap="square">
            <a:spAutoFit/>
          </a:bodyPr>
          <a:lstStyle/>
          <a:p>
            <a:r>
              <a:rPr lang="es-UY" sz="2000" b="1" dirty="0">
                <a:solidFill>
                  <a:srgbClr val="005B6D"/>
                </a:solidFill>
                <a:latin typeface="Helvetica" panose="020B0604020202020204" pitchFamily="34" charset="0"/>
                <a:cs typeface="Helvetica" panose="020B0604020202020204" pitchFamily="34" charset="0"/>
              </a:rPr>
              <a:t>¿LA ASOCIACIÓN LABA MÁS CIS PROPORCIONA MAYORES BENEFICIOS QUE LA MONOTERAPIA CON LAMA O LA DOBLE TERAPIA BRONCODILATADORA CON LABA MÁS LAMA?</a:t>
            </a:r>
          </a:p>
          <a:p>
            <a:endParaRPr lang="es-UY" dirty="0">
              <a:solidFill>
                <a:srgbClr val="005B6D"/>
              </a:solidFill>
              <a:latin typeface="Helvetica" panose="020B0604020202020204" pitchFamily="34" charset="0"/>
              <a:cs typeface="Helvetica" panose="020B0604020202020204" pitchFamily="34" charset="0"/>
            </a:endParaRPr>
          </a:p>
        </p:txBody>
      </p:sp>
      <p:sp>
        <p:nvSpPr>
          <p:cNvPr id="2" name="Rectángulo 1">
            <a:extLst>
              <a:ext uri="{FF2B5EF4-FFF2-40B4-BE49-F238E27FC236}">
                <a16:creationId xmlns:a16="http://schemas.microsoft.com/office/drawing/2014/main" id="{C9D8D52B-B64C-4C33-8544-DAB193DA5DD8}"/>
              </a:ext>
            </a:extLst>
          </p:cNvPr>
          <p:cNvSpPr/>
          <p:nvPr/>
        </p:nvSpPr>
        <p:spPr>
          <a:xfrm>
            <a:off x="3080061" y="3929112"/>
            <a:ext cx="8714626" cy="369332"/>
          </a:xfrm>
          <a:prstGeom prst="rect">
            <a:avLst/>
          </a:prstGeom>
        </p:spPr>
        <p:txBody>
          <a:bodyPr wrap="square">
            <a:spAutoFit/>
          </a:bodyPr>
          <a:lstStyle/>
          <a:p>
            <a:r>
              <a:rPr lang="es-UY" dirty="0"/>
              <a:t>.</a:t>
            </a:r>
          </a:p>
        </p:txBody>
      </p:sp>
      <p:sp>
        <p:nvSpPr>
          <p:cNvPr id="6" name="Rectángulo 5">
            <a:extLst>
              <a:ext uri="{FF2B5EF4-FFF2-40B4-BE49-F238E27FC236}">
                <a16:creationId xmlns:a16="http://schemas.microsoft.com/office/drawing/2014/main" id="{740CEEC4-9C03-40D5-92D5-E7F7CC0F5D2B}"/>
              </a:ext>
            </a:extLst>
          </p:cNvPr>
          <p:cNvSpPr/>
          <p:nvPr/>
        </p:nvSpPr>
        <p:spPr>
          <a:xfrm>
            <a:off x="2849499" y="1805243"/>
            <a:ext cx="8811336" cy="3970318"/>
          </a:xfrm>
          <a:prstGeom prst="rect">
            <a:avLst/>
          </a:prstGeom>
        </p:spPr>
        <p:txBody>
          <a:bodyPr wrap="square">
            <a:spAutoFit/>
          </a:bodyPr>
          <a:lstStyle/>
          <a:p>
            <a:r>
              <a:rPr lang="es-UY" sz="2800" dirty="0">
                <a:solidFill>
                  <a:srgbClr val="005B6D"/>
                </a:solidFill>
              </a:rPr>
              <a:t>En EPOC sintomáticos con obstrucción grave-muy grave e historia de exacerbaciones, en términos de eficacia, la triple terapia muestra mayores beneficios sobre función pulmonar, calidad de vida y riesgo de exacerbaciones vs. </a:t>
            </a:r>
            <a:r>
              <a:rPr lang="es-UY" sz="2800" dirty="0" err="1">
                <a:solidFill>
                  <a:srgbClr val="005B6D"/>
                </a:solidFill>
              </a:rPr>
              <a:t>tiotropio</a:t>
            </a:r>
            <a:r>
              <a:rPr lang="es-UY" sz="2800" dirty="0">
                <a:solidFill>
                  <a:srgbClr val="005B6D"/>
                </a:solidFill>
              </a:rPr>
              <a:t> y LABA/CIS. </a:t>
            </a:r>
          </a:p>
          <a:p>
            <a:r>
              <a:rPr lang="es-UY" sz="2800" dirty="0">
                <a:solidFill>
                  <a:srgbClr val="005B6D"/>
                </a:solidFill>
              </a:rPr>
              <a:t>La triple terapia comparada con LABA/LAMA muestra mayores beneficios sobre el riesgo de exacerbaciones moderadas-graves. </a:t>
            </a:r>
          </a:p>
          <a:p>
            <a:r>
              <a:rPr lang="es-UY" sz="2800" dirty="0">
                <a:solidFill>
                  <a:srgbClr val="005B6D"/>
                </a:solidFill>
              </a:rPr>
              <a:t>El riesgo de neumonía es mayor en las terapias con CIS. </a:t>
            </a:r>
          </a:p>
        </p:txBody>
      </p:sp>
    </p:spTree>
    <p:extLst>
      <p:ext uri="{BB962C8B-B14F-4D97-AF65-F5344CB8AC3E}">
        <p14:creationId xmlns:p14="http://schemas.microsoft.com/office/powerpoint/2010/main" val="3844880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4</a:t>
            </a:r>
          </a:p>
        </p:txBody>
      </p:sp>
      <p:grpSp>
        <p:nvGrpSpPr>
          <p:cNvPr id="9" name="Agrupar 8"/>
          <p:cNvGrpSpPr/>
          <p:nvPr/>
        </p:nvGrpSpPr>
        <p:grpSpPr>
          <a:xfrm>
            <a:off x="235999" y="2125980"/>
            <a:ext cx="11720001" cy="4326133"/>
            <a:chOff x="288265" y="4549861"/>
            <a:chExt cx="11720001" cy="1169842"/>
          </a:xfrm>
        </p:grpSpPr>
        <p:sp>
          <p:nvSpPr>
            <p:cNvPr id="33" name="Rectángulo 32"/>
            <p:cNvSpPr/>
            <p:nvPr/>
          </p:nvSpPr>
          <p:spPr>
            <a:xfrm>
              <a:off x="288265" y="5064847"/>
              <a:ext cx="2880819" cy="646331"/>
            </a:xfrm>
            <a:prstGeom prst="rect">
              <a:avLst/>
            </a:prstGeom>
          </p:spPr>
          <p:txBody>
            <a:bodyPr wrap="square">
              <a:spAutoFit/>
            </a:bodyPr>
            <a:lstStyle/>
            <a:p>
              <a:r>
                <a:rPr lang="es-ES" b="1" dirty="0">
                  <a:solidFill>
                    <a:srgbClr val="F2833E"/>
                  </a:solidFill>
                  <a:latin typeface="Helvetica" charset="0"/>
                  <a:ea typeface="Helvetica" charset="0"/>
                  <a:cs typeface="Helvetica" charset="0"/>
                </a:rPr>
                <a:t>CONCLUSIONES Y RECOMENDACIONES </a:t>
              </a:r>
            </a:p>
          </p:txBody>
        </p:sp>
        <p:sp>
          <p:nvSpPr>
            <p:cNvPr id="38" name="Rectángulo 37"/>
            <p:cNvSpPr/>
            <p:nvPr/>
          </p:nvSpPr>
          <p:spPr>
            <a:xfrm>
              <a:off x="2971014" y="4549861"/>
              <a:ext cx="9037252" cy="1169842"/>
            </a:xfrm>
            <a:prstGeom prst="rect">
              <a:avLst/>
            </a:prstGeom>
            <a:noFill/>
            <a:ln w="28575">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0" name="Rectángulo 9">
            <a:extLst>
              <a:ext uri="{FF2B5EF4-FFF2-40B4-BE49-F238E27FC236}">
                <a16:creationId xmlns:a16="http://schemas.microsoft.com/office/drawing/2014/main" id="{638AD17F-8002-4262-AEDF-65B872E5DEE4}"/>
              </a:ext>
            </a:extLst>
          </p:cNvPr>
          <p:cNvSpPr/>
          <p:nvPr/>
        </p:nvSpPr>
        <p:spPr>
          <a:xfrm>
            <a:off x="1589333" y="326015"/>
            <a:ext cx="7320781" cy="369332"/>
          </a:xfrm>
          <a:prstGeom prst="rect">
            <a:avLst/>
          </a:prstGeom>
        </p:spPr>
        <p:txBody>
          <a:bodyPr wrap="square">
            <a:spAutoFit/>
          </a:bodyPr>
          <a:lstStyle/>
          <a:p>
            <a:endParaRPr lang="es-UY" dirty="0"/>
          </a:p>
        </p:txBody>
      </p:sp>
      <p:sp>
        <p:nvSpPr>
          <p:cNvPr id="3" name="Rectángulo 2">
            <a:extLst>
              <a:ext uri="{FF2B5EF4-FFF2-40B4-BE49-F238E27FC236}">
                <a16:creationId xmlns:a16="http://schemas.microsoft.com/office/drawing/2014/main" id="{999AD1CB-9567-4C68-82BA-FEBD59D33657}"/>
              </a:ext>
            </a:extLst>
          </p:cNvPr>
          <p:cNvSpPr/>
          <p:nvPr/>
        </p:nvSpPr>
        <p:spPr>
          <a:xfrm>
            <a:off x="1438752" y="380918"/>
            <a:ext cx="8739871" cy="1200329"/>
          </a:xfrm>
          <a:prstGeom prst="rect">
            <a:avLst/>
          </a:prstGeom>
        </p:spPr>
        <p:txBody>
          <a:bodyPr wrap="square">
            <a:spAutoFit/>
          </a:bodyPr>
          <a:lstStyle/>
          <a:p>
            <a:r>
              <a:rPr lang="es-UY" b="1" dirty="0">
                <a:solidFill>
                  <a:srgbClr val="005B6D"/>
                </a:solidFill>
                <a:latin typeface="Helvetica" panose="020B0604020202020204" pitchFamily="34" charset="0"/>
                <a:cs typeface="Helvetica" panose="020B0604020202020204" pitchFamily="34" charset="0"/>
              </a:rPr>
              <a:t>¿LA ASOCIACIÓN LABA MÁS CIS PROPORCIONA MAYORES BENEFICIOS QUE LA MONOTERAPIA CON LAMA O LA DOBLE TERAPIA BRONCODILATADORA CON LABA MÁS LAMA?</a:t>
            </a:r>
          </a:p>
          <a:p>
            <a:endParaRPr lang="es-UY" dirty="0">
              <a:solidFill>
                <a:srgbClr val="005B6D"/>
              </a:solidFill>
              <a:latin typeface="Helvetica" panose="020B0604020202020204" pitchFamily="34" charset="0"/>
              <a:cs typeface="Helvetica" panose="020B0604020202020204" pitchFamily="34" charset="0"/>
            </a:endParaRPr>
          </a:p>
        </p:txBody>
      </p:sp>
      <p:sp>
        <p:nvSpPr>
          <p:cNvPr id="11" name="Rectángulo 10">
            <a:extLst>
              <a:ext uri="{FF2B5EF4-FFF2-40B4-BE49-F238E27FC236}">
                <a16:creationId xmlns:a16="http://schemas.microsoft.com/office/drawing/2014/main" id="{6D620E21-78C5-4292-BFD8-E70823B9DCF8}"/>
              </a:ext>
            </a:extLst>
          </p:cNvPr>
          <p:cNvSpPr/>
          <p:nvPr/>
        </p:nvSpPr>
        <p:spPr>
          <a:xfrm>
            <a:off x="3116818" y="2453543"/>
            <a:ext cx="8336280" cy="3890489"/>
          </a:xfrm>
          <a:prstGeom prst="rect">
            <a:avLst/>
          </a:prstGeom>
        </p:spPr>
        <p:txBody>
          <a:bodyPr wrap="square">
            <a:spAutoFit/>
          </a:bodyPr>
          <a:lstStyle/>
          <a:p>
            <a:pPr algn="just" fontAlgn="base">
              <a:lnSpc>
                <a:spcPct val="150000"/>
              </a:lnSpc>
              <a:spcAft>
                <a:spcPts val="800"/>
              </a:spcAft>
            </a:pPr>
            <a:r>
              <a:rPr lang="es-ES" sz="2800" b="1" dirty="0">
                <a:solidFill>
                  <a:srgbClr val="F2833E"/>
                </a:solidFill>
                <a:latin typeface="Helvetica" panose="020B0604020202020204" pitchFamily="34" charset="0"/>
                <a:ea typeface="Times New Roman" panose="02020603050405020304" pitchFamily="18" charset="0"/>
                <a:cs typeface="Helvetica" panose="020B0604020202020204" pitchFamily="34" charset="0"/>
              </a:rPr>
              <a:t>Evidencia ALTA y recomendación FUERTE</a:t>
            </a:r>
            <a:r>
              <a:rPr lang="es-ES" sz="2800" dirty="0">
                <a:solidFill>
                  <a:srgbClr val="F2833E"/>
                </a:solidFill>
                <a:latin typeface="Helvetica" panose="020B0604020202020204" pitchFamily="34" charset="0"/>
                <a:ea typeface="Times New Roman" panose="02020603050405020304" pitchFamily="18" charset="0"/>
                <a:cs typeface="Helvetica" panose="020B0604020202020204" pitchFamily="34" charset="0"/>
              </a:rPr>
              <a:t> </a:t>
            </a:r>
            <a:r>
              <a:rPr lang="es-ES" sz="2800"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para uso de triple terapia en pacientes con EPOC sintomáticos con obstrucción grave-muy grave y riesgo de exacerbaciones, para mejorar función pulmonar, calidad de vida y disminuir riesgo de exacerbaciones.</a:t>
            </a:r>
            <a:endParaRPr lang="es-UY" sz="2800"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12" name="Rectángulo 11">
            <a:extLst>
              <a:ext uri="{FF2B5EF4-FFF2-40B4-BE49-F238E27FC236}">
                <a16:creationId xmlns:a16="http://schemas.microsoft.com/office/drawing/2014/main" id="{F711E491-A838-444D-97DB-BB7B336583B2}"/>
              </a:ext>
            </a:extLst>
          </p:cNvPr>
          <p:cNvSpPr/>
          <p:nvPr/>
        </p:nvSpPr>
        <p:spPr>
          <a:xfrm>
            <a:off x="132148" y="1369634"/>
            <a:ext cx="9732557" cy="584775"/>
          </a:xfrm>
          <a:prstGeom prst="rect">
            <a:avLst/>
          </a:prstGeom>
        </p:spPr>
        <p:txBody>
          <a:bodyPr wrap="square">
            <a:spAutoFit/>
          </a:bodyPr>
          <a:lstStyle/>
          <a:p>
            <a:r>
              <a:rPr lang="es-ES" sz="3200" b="1" dirty="0">
                <a:solidFill>
                  <a:srgbClr val="8CBFB5"/>
                </a:solidFill>
                <a:latin typeface="Helvetica" charset="0"/>
                <a:ea typeface="Helvetica" charset="0"/>
                <a:cs typeface="Helvetica" charset="0"/>
              </a:rPr>
              <a:t>Conclusiones y recomendaciones</a:t>
            </a:r>
          </a:p>
        </p:txBody>
      </p:sp>
    </p:spTree>
    <p:extLst>
      <p:ext uri="{BB962C8B-B14F-4D97-AF65-F5344CB8AC3E}">
        <p14:creationId xmlns:p14="http://schemas.microsoft.com/office/powerpoint/2010/main" val="285354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ángulo 44"/>
          <p:cNvSpPr/>
          <p:nvPr/>
        </p:nvSpPr>
        <p:spPr>
          <a:xfrm>
            <a:off x="0" y="3614802"/>
            <a:ext cx="6096000" cy="2321882"/>
          </a:xfrm>
          <a:prstGeom prst="rect">
            <a:avLst/>
          </a:prstGeom>
          <a:solidFill>
            <a:srgbClr val="97CCC2">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B9B98D"/>
              </a:solidFill>
            </a:endParaRPr>
          </a:p>
        </p:txBody>
      </p:sp>
      <p:sp>
        <p:nvSpPr>
          <p:cNvPr id="44" name="Rectángulo 43"/>
          <p:cNvSpPr/>
          <p:nvPr/>
        </p:nvSpPr>
        <p:spPr>
          <a:xfrm>
            <a:off x="0" y="1006147"/>
            <a:ext cx="6096000" cy="2608654"/>
          </a:xfrm>
          <a:prstGeom prst="rect">
            <a:avLst/>
          </a:prstGeom>
          <a:solidFill>
            <a:srgbClr val="B9B98D">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B9B98D"/>
              </a:solidFill>
            </a:endParaRPr>
          </a:p>
        </p:txBody>
      </p:sp>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39" name="Rectángulo 38"/>
          <p:cNvSpPr/>
          <p:nvPr/>
        </p:nvSpPr>
        <p:spPr>
          <a:xfrm>
            <a:off x="1016118" y="1276904"/>
            <a:ext cx="4107422" cy="1200329"/>
          </a:xfrm>
          <a:prstGeom prst="rect">
            <a:avLst/>
          </a:prstGeom>
        </p:spPr>
        <p:txBody>
          <a:bodyPr wrap="square">
            <a:spAutoFit/>
          </a:bodyPr>
          <a:lstStyle/>
          <a:p>
            <a:pPr algn="ctr"/>
            <a:r>
              <a:rPr lang="es-ES" sz="2400" b="1" dirty="0">
                <a:solidFill>
                  <a:srgbClr val="1B9995"/>
                </a:solidFill>
                <a:latin typeface="Helvetica" charset="0"/>
                <a:ea typeface="Helvetica" charset="0"/>
                <a:cs typeface="Helvetica" charset="0"/>
              </a:rPr>
              <a:t>Estructura de la guía</a:t>
            </a:r>
          </a:p>
          <a:p>
            <a:pPr algn="ctr"/>
            <a:r>
              <a:rPr lang="es-ES" sz="2400" b="1" dirty="0">
                <a:solidFill>
                  <a:srgbClr val="1B9995"/>
                </a:solidFill>
                <a:effectLst/>
                <a:latin typeface="Helvetica" charset="0"/>
                <a:ea typeface="Helvetica" charset="0"/>
                <a:cs typeface="Helvetica" charset="0"/>
              </a:rPr>
              <a:t>y formulación de </a:t>
            </a:r>
          </a:p>
          <a:p>
            <a:pPr algn="ctr"/>
            <a:r>
              <a:rPr lang="es-ES" sz="2400" b="1" dirty="0">
                <a:solidFill>
                  <a:srgbClr val="1B9995"/>
                </a:solidFill>
                <a:latin typeface="Helvetica" charset="0"/>
                <a:ea typeface="Helvetica" charset="0"/>
                <a:cs typeface="Helvetica" charset="0"/>
              </a:rPr>
              <a:t>preguntas clínicas</a:t>
            </a:r>
            <a:endParaRPr lang="es-ES" sz="2400" b="1" dirty="0">
              <a:solidFill>
                <a:srgbClr val="1B9995"/>
              </a:solidFill>
              <a:effectLst/>
              <a:latin typeface="Helvetica" charset="0"/>
              <a:ea typeface="Helvetica" charset="0"/>
              <a:cs typeface="Helvetica" charset="0"/>
            </a:endParaRPr>
          </a:p>
        </p:txBody>
      </p:sp>
      <p:sp>
        <p:nvSpPr>
          <p:cNvPr id="40" name="Rectángulo 39"/>
          <p:cNvSpPr/>
          <p:nvPr/>
        </p:nvSpPr>
        <p:spPr>
          <a:xfrm>
            <a:off x="522633" y="2707246"/>
            <a:ext cx="5094393" cy="369332"/>
          </a:xfrm>
          <a:prstGeom prst="rect">
            <a:avLst/>
          </a:prstGeom>
        </p:spPr>
        <p:txBody>
          <a:bodyPr wrap="square">
            <a:spAutoFit/>
          </a:bodyPr>
          <a:lstStyle/>
          <a:p>
            <a:r>
              <a:rPr lang="es-ES" b="1" dirty="0">
                <a:solidFill>
                  <a:srgbClr val="1B9995"/>
                </a:solidFill>
                <a:latin typeface="Helvetica" charset="0"/>
                <a:ea typeface="Helvetica" charset="0"/>
                <a:cs typeface="Helvetica" charset="0"/>
              </a:rPr>
              <a:t>P</a:t>
            </a:r>
            <a:r>
              <a:rPr lang="es-ES" dirty="0">
                <a:solidFill>
                  <a:srgbClr val="1B9995"/>
                </a:solidFill>
                <a:latin typeface="Helvetica" charset="0"/>
                <a:ea typeface="Helvetica" charset="0"/>
                <a:cs typeface="Helvetica" charset="0"/>
              </a:rPr>
              <a:t> </a:t>
            </a:r>
            <a:r>
              <a:rPr lang="es-ES" dirty="0" err="1">
                <a:solidFill>
                  <a:srgbClr val="1B9995"/>
                </a:solidFill>
                <a:latin typeface="Helvetica" charset="0"/>
                <a:ea typeface="Helvetica" charset="0"/>
                <a:cs typeface="Helvetica" charset="0"/>
              </a:rPr>
              <a:t>aciente</a:t>
            </a:r>
            <a:r>
              <a:rPr lang="es-ES" dirty="0">
                <a:solidFill>
                  <a:srgbClr val="1B9995"/>
                </a:solidFill>
                <a:latin typeface="Helvetica" charset="0"/>
                <a:ea typeface="Helvetica" charset="0"/>
                <a:cs typeface="Helvetica" charset="0"/>
              </a:rPr>
              <a:t> </a:t>
            </a:r>
            <a:r>
              <a:rPr lang="es-ES" b="1" dirty="0">
                <a:solidFill>
                  <a:srgbClr val="1B9995"/>
                </a:solidFill>
                <a:latin typeface="Helvetica" charset="0"/>
                <a:ea typeface="Helvetica" charset="0"/>
                <a:cs typeface="Helvetica" charset="0"/>
              </a:rPr>
              <a:t>I</a:t>
            </a:r>
            <a:r>
              <a:rPr lang="es-ES" dirty="0">
                <a:solidFill>
                  <a:srgbClr val="1B9995"/>
                </a:solidFill>
                <a:latin typeface="Helvetica" charset="0"/>
                <a:ea typeface="Helvetica" charset="0"/>
                <a:cs typeface="Helvetica" charset="0"/>
              </a:rPr>
              <a:t> </a:t>
            </a:r>
            <a:r>
              <a:rPr lang="es-ES" dirty="0" err="1">
                <a:solidFill>
                  <a:srgbClr val="1B9995"/>
                </a:solidFill>
                <a:latin typeface="Helvetica" charset="0"/>
                <a:ea typeface="Helvetica" charset="0"/>
                <a:cs typeface="Helvetica" charset="0"/>
              </a:rPr>
              <a:t>ntervención</a:t>
            </a:r>
            <a:r>
              <a:rPr lang="es-ES" dirty="0">
                <a:solidFill>
                  <a:srgbClr val="1B9995"/>
                </a:solidFill>
                <a:latin typeface="Helvetica" charset="0"/>
                <a:ea typeface="Helvetica" charset="0"/>
                <a:cs typeface="Helvetica" charset="0"/>
              </a:rPr>
              <a:t> </a:t>
            </a:r>
            <a:r>
              <a:rPr lang="es-ES" b="1" dirty="0">
                <a:solidFill>
                  <a:srgbClr val="1B9995"/>
                </a:solidFill>
                <a:latin typeface="Helvetica" charset="0"/>
                <a:ea typeface="Helvetica" charset="0"/>
                <a:cs typeface="Helvetica" charset="0"/>
              </a:rPr>
              <a:t>C </a:t>
            </a:r>
            <a:r>
              <a:rPr lang="es-ES" dirty="0" err="1">
                <a:solidFill>
                  <a:srgbClr val="1B9995"/>
                </a:solidFill>
                <a:latin typeface="Helvetica" charset="0"/>
                <a:ea typeface="Helvetica" charset="0"/>
                <a:cs typeface="Helvetica" charset="0"/>
              </a:rPr>
              <a:t>omparación</a:t>
            </a:r>
            <a:r>
              <a:rPr lang="es-ES" dirty="0">
                <a:solidFill>
                  <a:srgbClr val="1B9995"/>
                </a:solidFill>
                <a:latin typeface="Helvetica" charset="0"/>
                <a:ea typeface="Helvetica" charset="0"/>
                <a:cs typeface="Helvetica" charset="0"/>
              </a:rPr>
              <a:t> </a:t>
            </a:r>
            <a:r>
              <a:rPr lang="es-ES" b="1" dirty="0">
                <a:solidFill>
                  <a:srgbClr val="1B9995"/>
                </a:solidFill>
                <a:latin typeface="Helvetica" charset="0"/>
                <a:ea typeface="Helvetica" charset="0"/>
                <a:cs typeface="Helvetica" charset="0"/>
              </a:rPr>
              <a:t>O</a:t>
            </a:r>
            <a:r>
              <a:rPr lang="es-ES" dirty="0">
                <a:solidFill>
                  <a:srgbClr val="1B9995"/>
                </a:solidFill>
                <a:latin typeface="Helvetica" charset="0"/>
                <a:ea typeface="Helvetica" charset="0"/>
                <a:cs typeface="Helvetica" charset="0"/>
              </a:rPr>
              <a:t> </a:t>
            </a:r>
            <a:r>
              <a:rPr lang="es-ES" dirty="0" err="1">
                <a:solidFill>
                  <a:srgbClr val="1B9995"/>
                </a:solidFill>
                <a:latin typeface="Helvetica" charset="0"/>
                <a:ea typeface="Helvetica" charset="0"/>
                <a:cs typeface="Helvetica" charset="0"/>
              </a:rPr>
              <a:t>utcome</a:t>
            </a:r>
            <a:endParaRPr lang="es-ES" dirty="0">
              <a:solidFill>
                <a:srgbClr val="1B9995"/>
              </a:solidFill>
              <a:effectLst/>
              <a:latin typeface="Helvetica" charset="0"/>
              <a:ea typeface="Helvetica" charset="0"/>
              <a:cs typeface="Helvetica" charset="0"/>
            </a:endParaRPr>
          </a:p>
        </p:txBody>
      </p:sp>
      <p:sp>
        <p:nvSpPr>
          <p:cNvPr id="41" name="Rectángulo 40"/>
          <p:cNvSpPr/>
          <p:nvPr/>
        </p:nvSpPr>
        <p:spPr>
          <a:xfrm>
            <a:off x="1083746" y="3744226"/>
            <a:ext cx="4107422" cy="461665"/>
          </a:xfrm>
          <a:prstGeom prst="rect">
            <a:avLst/>
          </a:prstGeom>
        </p:spPr>
        <p:txBody>
          <a:bodyPr wrap="square">
            <a:spAutoFit/>
          </a:bodyPr>
          <a:lstStyle/>
          <a:p>
            <a:pPr algn="ctr"/>
            <a:r>
              <a:rPr lang="es-ES" sz="2400" b="1" dirty="0">
                <a:solidFill>
                  <a:srgbClr val="1B9995"/>
                </a:solidFill>
                <a:latin typeface="Helvetica" charset="0"/>
                <a:ea typeface="Helvetica" charset="0"/>
                <a:cs typeface="Helvetica" charset="0"/>
              </a:rPr>
              <a:t>Estrategia de búsqueda</a:t>
            </a:r>
            <a:endParaRPr lang="es-ES" sz="2400" b="1" dirty="0">
              <a:solidFill>
                <a:srgbClr val="1B9995"/>
              </a:solidFill>
              <a:effectLst/>
              <a:latin typeface="Helvetica" charset="0"/>
              <a:ea typeface="Helvetica" charset="0"/>
              <a:cs typeface="Helvetica" charset="0"/>
            </a:endParaRPr>
          </a:p>
        </p:txBody>
      </p:sp>
      <p:sp>
        <p:nvSpPr>
          <p:cNvPr id="42" name="Rectángulo 41"/>
          <p:cNvSpPr/>
          <p:nvPr/>
        </p:nvSpPr>
        <p:spPr>
          <a:xfrm>
            <a:off x="1482949" y="4833134"/>
            <a:ext cx="1654508" cy="646331"/>
          </a:xfrm>
          <a:prstGeom prst="rect">
            <a:avLst/>
          </a:prstGeom>
        </p:spPr>
        <p:txBody>
          <a:bodyPr wrap="square">
            <a:spAutoFit/>
          </a:bodyPr>
          <a:lstStyle/>
          <a:p>
            <a:pPr algn="ctr"/>
            <a:r>
              <a:rPr lang="es-ES" dirty="0" err="1">
                <a:solidFill>
                  <a:srgbClr val="1B9995"/>
                </a:solidFill>
                <a:latin typeface="Helvetica" charset="0"/>
                <a:ea typeface="Helvetica" charset="0"/>
                <a:cs typeface="Helvetica" charset="0"/>
              </a:rPr>
              <a:t>Trip</a:t>
            </a:r>
            <a:endParaRPr lang="es-ES" dirty="0">
              <a:solidFill>
                <a:srgbClr val="1B9995"/>
              </a:solidFill>
              <a:latin typeface="Helvetica" charset="0"/>
              <a:ea typeface="Helvetica" charset="0"/>
              <a:cs typeface="Helvetica" charset="0"/>
            </a:endParaRPr>
          </a:p>
          <a:p>
            <a:pPr algn="ctr"/>
            <a:r>
              <a:rPr lang="es-ES" dirty="0" err="1">
                <a:solidFill>
                  <a:srgbClr val="1B9995"/>
                </a:solidFill>
                <a:latin typeface="Helvetica" charset="0"/>
                <a:ea typeface="Helvetica" charset="0"/>
                <a:cs typeface="Helvetica" charset="0"/>
              </a:rPr>
              <a:t>database</a:t>
            </a:r>
            <a:endParaRPr lang="es-ES" dirty="0">
              <a:solidFill>
                <a:srgbClr val="1B9995"/>
              </a:solidFill>
              <a:effectLst/>
              <a:latin typeface="Helvetica" charset="0"/>
              <a:ea typeface="Helvetica" charset="0"/>
              <a:cs typeface="Helvetica" charset="0"/>
            </a:endParaRPr>
          </a:p>
        </p:txBody>
      </p:sp>
      <p:sp>
        <p:nvSpPr>
          <p:cNvPr id="43" name="Rectángulo 42"/>
          <p:cNvSpPr/>
          <p:nvPr/>
        </p:nvSpPr>
        <p:spPr>
          <a:xfrm>
            <a:off x="3510535" y="4990555"/>
            <a:ext cx="1304242" cy="369332"/>
          </a:xfrm>
          <a:prstGeom prst="rect">
            <a:avLst/>
          </a:prstGeom>
        </p:spPr>
        <p:txBody>
          <a:bodyPr wrap="square">
            <a:spAutoFit/>
          </a:bodyPr>
          <a:lstStyle/>
          <a:p>
            <a:r>
              <a:rPr lang="es-ES" dirty="0" err="1">
                <a:solidFill>
                  <a:srgbClr val="1B9995"/>
                </a:solidFill>
                <a:latin typeface="Helvetica" charset="0"/>
                <a:ea typeface="Helvetica" charset="0"/>
                <a:cs typeface="Helvetica" charset="0"/>
              </a:rPr>
              <a:t>Pubmed</a:t>
            </a:r>
            <a:endParaRPr lang="es-ES" dirty="0">
              <a:solidFill>
                <a:srgbClr val="1B9995"/>
              </a:solidFill>
              <a:effectLst/>
              <a:latin typeface="Helvetica" charset="0"/>
              <a:ea typeface="Helvetica" charset="0"/>
              <a:cs typeface="Helvetica" charset="0"/>
            </a:endParaRPr>
          </a:p>
        </p:txBody>
      </p:sp>
      <p:sp>
        <p:nvSpPr>
          <p:cNvPr id="46" name="Elipse 45"/>
          <p:cNvSpPr/>
          <p:nvPr/>
        </p:nvSpPr>
        <p:spPr>
          <a:xfrm>
            <a:off x="3415597" y="4554437"/>
            <a:ext cx="1241568" cy="1241568"/>
          </a:xfrm>
          <a:prstGeom prst="ellipse">
            <a:avLst/>
          </a:prstGeom>
          <a:noFill/>
          <a:ln w="28575">
            <a:solidFill>
              <a:srgbClr val="1B999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Elipse 46"/>
          <p:cNvSpPr/>
          <p:nvPr/>
        </p:nvSpPr>
        <p:spPr>
          <a:xfrm>
            <a:off x="1704833" y="4554437"/>
            <a:ext cx="1241568" cy="1241568"/>
          </a:xfrm>
          <a:prstGeom prst="ellipse">
            <a:avLst/>
          </a:prstGeom>
          <a:noFill/>
          <a:ln w="28575">
            <a:solidFill>
              <a:srgbClr val="1B999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Rectángulo 47"/>
          <p:cNvSpPr/>
          <p:nvPr/>
        </p:nvSpPr>
        <p:spPr>
          <a:xfrm>
            <a:off x="6096000" y="996617"/>
            <a:ext cx="6096000" cy="2618185"/>
          </a:xfrm>
          <a:prstGeom prst="rect">
            <a:avLst/>
          </a:prstGeom>
          <a:solidFill>
            <a:srgbClr val="1B9995">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B9B98D"/>
              </a:solidFill>
            </a:endParaRPr>
          </a:p>
        </p:txBody>
      </p:sp>
      <p:sp>
        <p:nvSpPr>
          <p:cNvPr id="49" name="Rectángulo 48"/>
          <p:cNvSpPr/>
          <p:nvPr/>
        </p:nvSpPr>
        <p:spPr>
          <a:xfrm>
            <a:off x="5951349" y="1276904"/>
            <a:ext cx="6385302" cy="830997"/>
          </a:xfrm>
          <a:prstGeom prst="rect">
            <a:avLst/>
          </a:prstGeom>
        </p:spPr>
        <p:txBody>
          <a:bodyPr wrap="square">
            <a:spAutoFit/>
          </a:bodyPr>
          <a:lstStyle/>
          <a:p>
            <a:pPr algn="ctr"/>
            <a:r>
              <a:rPr lang="es-ES" sz="2400" b="1" dirty="0">
                <a:solidFill>
                  <a:srgbClr val="1B9995"/>
                </a:solidFill>
                <a:latin typeface="Helvetica" charset="0"/>
                <a:ea typeface="Helvetica" charset="0"/>
                <a:cs typeface="Helvetica" charset="0"/>
              </a:rPr>
              <a:t>Criterios de</a:t>
            </a:r>
          </a:p>
          <a:p>
            <a:pPr algn="ctr"/>
            <a:r>
              <a:rPr lang="es-ES" sz="2400" b="1" dirty="0">
                <a:solidFill>
                  <a:srgbClr val="1B9995"/>
                </a:solidFill>
                <a:latin typeface="Helvetica" charset="0"/>
                <a:ea typeface="Helvetica" charset="0"/>
                <a:cs typeface="Helvetica" charset="0"/>
              </a:rPr>
              <a:t>e</a:t>
            </a:r>
            <a:r>
              <a:rPr lang="es-ES" sz="2400" b="1" dirty="0">
                <a:solidFill>
                  <a:srgbClr val="1B9995"/>
                </a:solidFill>
                <a:effectLst/>
                <a:latin typeface="Helvetica" charset="0"/>
                <a:ea typeface="Helvetica" charset="0"/>
                <a:cs typeface="Helvetica" charset="0"/>
              </a:rPr>
              <a:t>legibilidad</a:t>
            </a:r>
          </a:p>
        </p:txBody>
      </p:sp>
      <p:sp>
        <p:nvSpPr>
          <p:cNvPr id="50" name="Rectángulo 49"/>
          <p:cNvSpPr/>
          <p:nvPr/>
        </p:nvSpPr>
        <p:spPr>
          <a:xfrm>
            <a:off x="6274914" y="2477233"/>
            <a:ext cx="5917086" cy="1200329"/>
          </a:xfrm>
          <a:prstGeom prst="rect">
            <a:avLst/>
          </a:prstGeom>
        </p:spPr>
        <p:txBody>
          <a:bodyPr wrap="square">
            <a:spAutoFit/>
          </a:bodyPr>
          <a:lstStyle/>
          <a:p>
            <a:pPr algn="ctr"/>
            <a:r>
              <a:rPr lang="es-ES" dirty="0">
                <a:solidFill>
                  <a:srgbClr val="1B9995"/>
                </a:solidFill>
                <a:latin typeface="Helvetica" charset="0"/>
                <a:ea typeface="Helvetica" charset="0"/>
                <a:cs typeface="Helvetica" charset="0"/>
              </a:rPr>
              <a:t>Se priorizó la selección al nivel más alto de evidencia </a:t>
            </a:r>
          </a:p>
          <a:p>
            <a:pPr algn="ctr"/>
            <a:r>
              <a:rPr lang="es-ES" dirty="0">
                <a:solidFill>
                  <a:srgbClr val="1B9995"/>
                </a:solidFill>
                <a:latin typeface="Helvetica" charset="0"/>
                <a:ea typeface="Helvetica" charset="0"/>
                <a:cs typeface="Helvetica" charset="0"/>
              </a:rPr>
              <a:t>que mejor respondiera a la pregunta clínica.</a:t>
            </a:r>
          </a:p>
          <a:p>
            <a:pPr algn="ctr"/>
            <a:r>
              <a:rPr lang="es-ES" dirty="0">
                <a:solidFill>
                  <a:srgbClr val="1B9995"/>
                </a:solidFill>
                <a:latin typeface="Helvetica" charset="0"/>
                <a:ea typeface="Helvetica" charset="0"/>
                <a:cs typeface="Helvetica" charset="0"/>
              </a:rPr>
              <a:t>Selección algorítmica (</a:t>
            </a:r>
            <a:r>
              <a:rPr lang="es-ES" dirty="0" err="1">
                <a:solidFill>
                  <a:srgbClr val="1B9995"/>
                </a:solidFill>
                <a:latin typeface="Helvetica" charset="0"/>
                <a:ea typeface="Helvetica" charset="0"/>
                <a:cs typeface="Helvetica" charset="0"/>
              </a:rPr>
              <a:t>P.Glaziou</a:t>
            </a:r>
            <a:r>
              <a:rPr lang="es-ES" dirty="0">
                <a:solidFill>
                  <a:srgbClr val="1B9995"/>
                </a:solidFill>
                <a:latin typeface="Helvetica" charset="0"/>
                <a:ea typeface="Helvetica" charset="0"/>
                <a:cs typeface="Helvetica" charset="0"/>
              </a:rPr>
              <a:t>)</a:t>
            </a:r>
          </a:p>
          <a:p>
            <a:pPr algn="ctr"/>
            <a:endParaRPr lang="es-ES" dirty="0">
              <a:solidFill>
                <a:srgbClr val="1B9995"/>
              </a:solidFill>
              <a:latin typeface="Helvetica" charset="0"/>
              <a:ea typeface="Helvetica" charset="0"/>
              <a:cs typeface="Helvetica" charset="0"/>
            </a:endParaRPr>
          </a:p>
        </p:txBody>
      </p:sp>
      <p:sp>
        <p:nvSpPr>
          <p:cNvPr id="51" name="Rectángulo 50"/>
          <p:cNvSpPr/>
          <p:nvPr/>
        </p:nvSpPr>
        <p:spPr>
          <a:xfrm>
            <a:off x="6096000" y="3614802"/>
            <a:ext cx="6096000" cy="2321882"/>
          </a:xfrm>
          <a:prstGeom prst="rect">
            <a:avLst/>
          </a:prstGeom>
          <a:solidFill>
            <a:srgbClr val="F2833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B9B98D"/>
              </a:solidFill>
            </a:endParaRPr>
          </a:p>
        </p:txBody>
      </p:sp>
      <p:sp>
        <p:nvSpPr>
          <p:cNvPr id="52" name="Rectángulo 51"/>
          <p:cNvSpPr/>
          <p:nvPr/>
        </p:nvSpPr>
        <p:spPr>
          <a:xfrm>
            <a:off x="6096000" y="3704013"/>
            <a:ext cx="6096000" cy="830997"/>
          </a:xfrm>
          <a:prstGeom prst="rect">
            <a:avLst/>
          </a:prstGeom>
        </p:spPr>
        <p:txBody>
          <a:bodyPr wrap="square">
            <a:spAutoFit/>
          </a:bodyPr>
          <a:lstStyle/>
          <a:p>
            <a:pPr algn="ctr"/>
            <a:r>
              <a:rPr lang="es-ES" sz="2400" b="1" dirty="0">
                <a:solidFill>
                  <a:srgbClr val="1B9995"/>
                </a:solidFill>
                <a:latin typeface="Helvetica" charset="0"/>
                <a:ea typeface="Helvetica" charset="0"/>
                <a:cs typeface="Helvetica" charset="0"/>
              </a:rPr>
              <a:t>Análisis crítico y</a:t>
            </a:r>
          </a:p>
          <a:p>
            <a:pPr algn="ctr"/>
            <a:r>
              <a:rPr lang="es-ES" sz="2400" b="1" dirty="0">
                <a:solidFill>
                  <a:srgbClr val="1B9995"/>
                </a:solidFill>
                <a:latin typeface="Helvetica" charset="0"/>
                <a:ea typeface="Helvetica" charset="0"/>
                <a:cs typeface="Helvetica" charset="0"/>
              </a:rPr>
              <a:t>formulación de recomendaciones</a:t>
            </a:r>
            <a:endParaRPr lang="es-ES" sz="2400" b="1" dirty="0">
              <a:solidFill>
                <a:srgbClr val="1B9995"/>
              </a:solidFill>
              <a:effectLst/>
              <a:latin typeface="Helvetica" charset="0"/>
              <a:ea typeface="Helvetica" charset="0"/>
              <a:cs typeface="Helvetica" charset="0"/>
            </a:endParaRPr>
          </a:p>
        </p:txBody>
      </p:sp>
      <p:sp>
        <p:nvSpPr>
          <p:cNvPr id="53" name="Rectángulo 52"/>
          <p:cNvSpPr/>
          <p:nvPr/>
        </p:nvSpPr>
        <p:spPr>
          <a:xfrm>
            <a:off x="6274914" y="4756070"/>
            <a:ext cx="5917086" cy="646331"/>
          </a:xfrm>
          <a:prstGeom prst="rect">
            <a:avLst/>
          </a:prstGeom>
        </p:spPr>
        <p:txBody>
          <a:bodyPr wrap="square">
            <a:spAutoFit/>
          </a:bodyPr>
          <a:lstStyle/>
          <a:p>
            <a:pPr algn="ctr"/>
            <a:r>
              <a:rPr lang="es-ES" dirty="0">
                <a:solidFill>
                  <a:srgbClr val="1B9995"/>
                </a:solidFill>
                <a:latin typeface="Helvetica" charset="0"/>
                <a:ea typeface="Helvetica" charset="0"/>
                <a:cs typeface="Helvetica" charset="0"/>
              </a:rPr>
              <a:t>Plantillas propuestas por la red CASPE.</a:t>
            </a:r>
          </a:p>
          <a:p>
            <a:pPr algn="ctr"/>
            <a:r>
              <a:rPr lang="es-ES" dirty="0">
                <a:solidFill>
                  <a:srgbClr val="1B9995"/>
                </a:solidFill>
                <a:latin typeface="Helvetica" charset="0"/>
                <a:ea typeface="Helvetica" charset="0"/>
                <a:cs typeface="Helvetica" charset="0"/>
              </a:rPr>
              <a:t>ACCP </a:t>
            </a:r>
            <a:r>
              <a:rPr lang="es-ES" dirty="0" err="1">
                <a:solidFill>
                  <a:srgbClr val="1B9995"/>
                </a:solidFill>
                <a:latin typeface="Helvetica" charset="0"/>
                <a:ea typeface="Helvetica" charset="0"/>
                <a:cs typeface="Helvetica" charset="0"/>
              </a:rPr>
              <a:t>grading</a:t>
            </a:r>
            <a:r>
              <a:rPr lang="es-ES" dirty="0">
                <a:solidFill>
                  <a:srgbClr val="1B9995"/>
                </a:solidFill>
                <a:latin typeface="Helvetica" charset="0"/>
                <a:ea typeface="Helvetica" charset="0"/>
                <a:cs typeface="Helvetica" charset="0"/>
              </a:rPr>
              <a:t> </a:t>
            </a:r>
            <a:r>
              <a:rPr lang="es-ES" dirty="0" err="1">
                <a:solidFill>
                  <a:srgbClr val="1B9995"/>
                </a:solidFill>
                <a:latin typeface="Helvetica" charset="0"/>
                <a:ea typeface="Helvetica" charset="0"/>
                <a:cs typeface="Helvetica" charset="0"/>
              </a:rPr>
              <a:t>system</a:t>
            </a:r>
            <a:endParaRPr lang="es-ES" dirty="0">
              <a:solidFill>
                <a:srgbClr val="1B9995"/>
              </a:solidFill>
              <a:latin typeface="Helvetica" charset="0"/>
              <a:ea typeface="Helvetica" charset="0"/>
              <a:cs typeface="Helvetica" charset="0"/>
            </a:endParaRPr>
          </a:p>
        </p:txBody>
      </p:sp>
      <p:grpSp>
        <p:nvGrpSpPr>
          <p:cNvPr id="58" name="Agrupar 57"/>
          <p:cNvGrpSpPr/>
          <p:nvPr/>
        </p:nvGrpSpPr>
        <p:grpSpPr>
          <a:xfrm>
            <a:off x="0" y="5936684"/>
            <a:ext cx="12192000" cy="921316"/>
            <a:chOff x="0" y="5936684"/>
            <a:chExt cx="12192000" cy="921316"/>
          </a:xfrm>
        </p:grpSpPr>
        <p:sp>
          <p:nvSpPr>
            <p:cNvPr id="55" name="Rectángulo 54"/>
            <p:cNvSpPr/>
            <p:nvPr/>
          </p:nvSpPr>
          <p:spPr>
            <a:xfrm>
              <a:off x="0" y="5936684"/>
              <a:ext cx="12192000" cy="921316"/>
            </a:xfrm>
            <a:prstGeom prst="rect">
              <a:avLst/>
            </a:prstGeom>
            <a:solidFill>
              <a:srgbClr val="B9B98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B9B98D"/>
                </a:solidFill>
              </a:endParaRPr>
            </a:p>
          </p:txBody>
        </p:sp>
        <p:sp>
          <p:nvSpPr>
            <p:cNvPr id="56" name="Rectángulo 55"/>
            <p:cNvSpPr/>
            <p:nvPr/>
          </p:nvSpPr>
          <p:spPr>
            <a:xfrm>
              <a:off x="1372927" y="6082167"/>
              <a:ext cx="3279072" cy="461665"/>
            </a:xfrm>
            <a:prstGeom prst="rect">
              <a:avLst/>
            </a:prstGeom>
          </p:spPr>
          <p:txBody>
            <a:bodyPr wrap="square">
              <a:spAutoFit/>
            </a:bodyPr>
            <a:lstStyle/>
            <a:p>
              <a:r>
                <a:rPr lang="es-ES" sz="2400" b="1" dirty="0">
                  <a:solidFill>
                    <a:srgbClr val="1B9995"/>
                  </a:solidFill>
                  <a:latin typeface="Helvetica" charset="0"/>
                  <a:ea typeface="Helvetica" charset="0"/>
                  <a:cs typeface="Helvetica" charset="0"/>
                </a:rPr>
                <a:t>Revisión externa</a:t>
              </a:r>
              <a:endParaRPr lang="es-ES" sz="2400" b="1" dirty="0">
                <a:solidFill>
                  <a:srgbClr val="1B9995"/>
                </a:solidFill>
                <a:effectLst/>
                <a:latin typeface="Helvetica" charset="0"/>
                <a:ea typeface="Helvetica" charset="0"/>
                <a:cs typeface="Helvetica" charset="0"/>
              </a:endParaRPr>
            </a:p>
          </p:txBody>
        </p:sp>
        <p:sp>
          <p:nvSpPr>
            <p:cNvPr id="57" name="Rectángulo 56"/>
            <p:cNvSpPr/>
            <p:nvPr/>
          </p:nvSpPr>
          <p:spPr>
            <a:xfrm>
              <a:off x="4072348" y="6128333"/>
              <a:ext cx="7911837" cy="369332"/>
            </a:xfrm>
            <a:prstGeom prst="rect">
              <a:avLst/>
            </a:prstGeom>
          </p:spPr>
          <p:txBody>
            <a:bodyPr wrap="square">
              <a:spAutoFit/>
            </a:bodyPr>
            <a:lstStyle/>
            <a:p>
              <a:r>
                <a:rPr lang="es-ES" dirty="0">
                  <a:solidFill>
                    <a:schemeClr val="tx1">
                      <a:lumMod val="65000"/>
                      <a:lumOff val="35000"/>
                    </a:schemeClr>
                  </a:solidFill>
                  <a:latin typeface="Helvetica" charset="0"/>
                  <a:ea typeface="Helvetica" charset="0"/>
                  <a:cs typeface="Helvetica" charset="0"/>
                </a:rPr>
                <a:t>3 Revisores externos con experiencia EPOC</a:t>
              </a:r>
            </a:p>
          </p:txBody>
        </p:sp>
      </p:grpSp>
      <p:sp>
        <p:nvSpPr>
          <p:cNvPr id="24" name="Rectángulo 23"/>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1</a:t>
            </a:r>
          </a:p>
        </p:txBody>
      </p:sp>
      <p:sp>
        <p:nvSpPr>
          <p:cNvPr id="25" name="Rectángulo 24"/>
          <p:cNvSpPr/>
          <p:nvPr/>
        </p:nvSpPr>
        <p:spPr>
          <a:xfrm>
            <a:off x="589543" y="112865"/>
            <a:ext cx="2920992" cy="830997"/>
          </a:xfrm>
          <a:prstGeom prst="rect">
            <a:avLst/>
          </a:prstGeom>
        </p:spPr>
        <p:txBody>
          <a:bodyPr wrap="none">
            <a:spAutoFit/>
          </a:bodyPr>
          <a:lstStyle/>
          <a:p>
            <a:r>
              <a:rPr lang="es-ES" sz="2400" dirty="0">
                <a:solidFill>
                  <a:srgbClr val="8CBFB5"/>
                </a:solidFill>
                <a:effectLst/>
                <a:latin typeface="Helvetica" charset="0"/>
                <a:ea typeface="Helvetica" charset="0"/>
                <a:cs typeface="Helvetica" charset="0"/>
              </a:rPr>
              <a:t>METODOLOGÍA</a:t>
            </a:r>
          </a:p>
          <a:p>
            <a:r>
              <a:rPr lang="es-ES" sz="2400" dirty="0">
                <a:solidFill>
                  <a:srgbClr val="8CBFB5"/>
                </a:solidFill>
                <a:latin typeface="Helvetica" charset="0"/>
                <a:ea typeface="Helvetica" charset="0"/>
                <a:cs typeface="Helvetica" charset="0"/>
              </a:rPr>
              <a:t>DE ELABORACIÓN</a:t>
            </a:r>
            <a:endParaRPr lang="es-ES" sz="2400" dirty="0">
              <a:solidFill>
                <a:srgbClr val="8CBFB5"/>
              </a:solidFill>
              <a:effectLst/>
              <a:latin typeface="Helvetica" charset="0"/>
              <a:ea typeface="Helvetica" charset="0"/>
              <a:cs typeface="Helvetica" charset="0"/>
            </a:endParaRPr>
          </a:p>
        </p:txBody>
      </p:sp>
    </p:spTree>
    <p:extLst>
      <p:ext uri="{BB962C8B-B14F-4D97-AF65-F5344CB8AC3E}">
        <p14:creationId xmlns:p14="http://schemas.microsoft.com/office/powerpoint/2010/main" val="277684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4</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43437"/>
            <a:ext cx="4322658" cy="369332"/>
          </a:xfrm>
          <a:prstGeom prst="rect">
            <a:avLst/>
          </a:prstGeom>
        </p:spPr>
        <p:txBody>
          <a:bodyPr wrap="none">
            <a:spAutoFit/>
          </a:bodyPr>
          <a:lstStyle/>
          <a:p>
            <a:r>
              <a:rPr lang="es-UY" dirty="0">
                <a:solidFill>
                  <a:srgbClr val="8CBFB5"/>
                </a:solidFill>
                <a:latin typeface="Helvetica" charset="0"/>
                <a:ea typeface="Helvetica" charset="0"/>
                <a:cs typeface="Helvetica" charset="0"/>
              </a:rPr>
              <a:t>TRATAMIENTO DE LA EPOC ESTABLE</a:t>
            </a:r>
          </a:p>
        </p:txBody>
      </p:sp>
      <p:sp>
        <p:nvSpPr>
          <p:cNvPr id="15" name="Rectángulo 14"/>
          <p:cNvSpPr/>
          <p:nvPr/>
        </p:nvSpPr>
        <p:spPr>
          <a:xfrm>
            <a:off x="1237568" y="1361714"/>
            <a:ext cx="10972436" cy="1015663"/>
          </a:xfrm>
          <a:prstGeom prst="rect">
            <a:avLst/>
          </a:prstGeom>
        </p:spPr>
        <p:txBody>
          <a:bodyPr wrap="square">
            <a:spAutoFit/>
          </a:bodyPr>
          <a:lstStyle/>
          <a:p>
            <a:r>
              <a:rPr lang="es-UY" sz="3200" b="1" dirty="0">
                <a:solidFill>
                  <a:srgbClr val="1B9995"/>
                </a:solidFill>
                <a:latin typeface="Helvetica" charset="0"/>
                <a:ea typeface="Helvetica" charset="0"/>
                <a:cs typeface="Helvetica" charset="0"/>
              </a:rPr>
              <a:t>¿En cuáles pacientes es seguro retirar los </a:t>
            </a:r>
            <a:r>
              <a:rPr lang="es-UY" sz="3200" b="1" dirty="0" err="1">
                <a:solidFill>
                  <a:srgbClr val="1B9995"/>
                </a:solidFill>
                <a:latin typeface="Helvetica" charset="0"/>
                <a:ea typeface="Helvetica" charset="0"/>
                <a:cs typeface="Helvetica" charset="0"/>
              </a:rPr>
              <a:t>CIs</a:t>
            </a:r>
            <a:r>
              <a:rPr lang="es-UY" sz="3200" b="1" dirty="0">
                <a:solidFill>
                  <a:srgbClr val="1B9995"/>
                </a:solidFill>
                <a:latin typeface="Helvetica" charset="0"/>
                <a:ea typeface="Helvetica" charset="0"/>
                <a:cs typeface="Helvetica" charset="0"/>
              </a:rPr>
              <a:t> ?</a:t>
            </a:r>
          </a:p>
          <a:p>
            <a:pPr algn="ctr"/>
            <a:endParaRPr lang="es-ES" sz="2800" b="1" dirty="0">
              <a:solidFill>
                <a:srgbClr val="1B9995"/>
              </a:solidFill>
              <a:latin typeface="Helvetica" charset="0"/>
              <a:ea typeface="Helvetica" charset="0"/>
              <a:cs typeface="Helvetica" charset="0"/>
            </a:endParaRPr>
          </a:p>
        </p:txBody>
      </p:sp>
      <p:sp>
        <p:nvSpPr>
          <p:cNvPr id="7" name="Elipse 6">
            <a:extLst>
              <a:ext uri="{FF2B5EF4-FFF2-40B4-BE49-F238E27FC236}">
                <a16:creationId xmlns:a16="http://schemas.microsoft.com/office/drawing/2014/main" id="{AC9A642F-9871-4D7E-A05B-819F68CF26A7}"/>
              </a:ext>
            </a:extLst>
          </p:cNvPr>
          <p:cNvSpPr/>
          <p:nvPr/>
        </p:nvSpPr>
        <p:spPr>
          <a:xfrm>
            <a:off x="565694" y="1610341"/>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a:extLst>
              <a:ext uri="{FF2B5EF4-FFF2-40B4-BE49-F238E27FC236}">
                <a16:creationId xmlns:a16="http://schemas.microsoft.com/office/drawing/2014/main" id="{202105D1-B3D1-4EDE-A287-5CBE86607AAD}"/>
              </a:ext>
            </a:extLst>
          </p:cNvPr>
          <p:cNvSpPr/>
          <p:nvPr/>
        </p:nvSpPr>
        <p:spPr>
          <a:xfrm>
            <a:off x="257584" y="3356274"/>
            <a:ext cx="2656667" cy="461665"/>
          </a:xfrm>
          <a:prstGeom prst="rect">
            <a:avLst/>
          </a:prstGeom>
        </p:spPr>
        <p:txBody>
          <a:bodyPr wrap="square">
            <a:spAutoFit/>
          </a:bodyPr>
          <a:lstStyle/>
          <a:p>
            <a:pPr algn="r"/>
            <a:r>
              <a:rPr lang="es-ES" sz="2400" b="1" dirty="0">
                <a:solidFill>
                  <a:srgbClr val="1B9995"/>
                </a:solidFill>
                <a:latin typeface="Helvetica" charset="0"/>
                <a:ea typeface="Helvetica" charset="0"/>
                <a:cs typeface="Helvetica" charset="0"/>
              </a:rPr>
              <a:t>JUSTIFICACIÓN</a:t>
            </a:r>
          </a:p>
        </p:txBody>
      </p:sp>
      <p:sp>
        <p:nvSpPr>
          <p:cNvPr id="3" name="Rectángulo 2">
            <a:extLst>
              <a:ext uri="{FF2B5EF4-FFF2-40B4-BE49-F238E27FC236}">
                <a16:creationId xmlns:a16="http://schemas.microsoft.com/office/drawing/2014/main" id="{1FB7242E-F0DC-468B-B1BF-6632AFB8C51E}"/>
              </a:ext>
            </a:extLst>
          </p:cNvPr>
          <p:cNvSpPr/>
          <p:nvPr/>
        </p:nvSpPr>
        <p:spPr>
          <a:xfrm>
            <a:off x="296942" y="5489070"/>
            <a:ext cx="2577950" cy="830997"/>
          </a:xfrm>
          <a:prstGeom prst="rect">
            <a:avLst/>
          </a:prstGeom>
        </p:spPr>
        <p:txBody>
          <a:bodyPr wrap="none">
            <a:spAutoFit/>
          </a:bodyPr>
          <a:lstStyle/>
          <a:p>
            <a:pPr algn="r"/>
            <a:r>
              <a:rPr lang="es-ES" sz="2400" b="1" dirty="0">
                <a:solidFill>
                  <a:srgbClr val="1B9995"/>
                </a:solidFill>
                <a:latin typeface="Helvetica" charset="0"/>
                <a:ea typeface="Helvetica" charset="0"/>
                <a:cs typeface="Helvetica" charset="0"/>
              </a:rPr>
              <a:t>SELECCIÓN DE </a:t>
            </a:r>
          </a:p>
          <a:p>
            <a:pPr algn="r"/>
            <a:r>
              <a:rPr lang="es-ES" sz="2400" b="1" dirty="0">
                <a:solidFill>
                  <a:srgbClr val="1B9995"/>
                </a:solidFill>
                <a:latin typeface="Helvetica" charset="0"/>
                <a:ea typeface="Helvetica" charset="0"/>
                <a:cs typeface="Helvetica" charset="0"/>
              </a:rPr>
              <a:t>BÚSQUEDA</a:t>
            </a:r>
          </a:p>
        </p:txBody>
      </p:sp>
      <p:sp>
        <p:nvSpPr>
          <p:cNvPr id="12" name="Rectángulo 11">
            <a:extLst>
              <a:ext uri="{FF2B5EF4-FFF2-40B4-BE49-F238E27FC236}">
                <a16:creationId xmlns:a16="http://schemas.microsoft.com/office/drawing/2014/main" id="{FDBB612B-9BA7-4CFF-9BF2-2F909518AD78}"/>
              </a:ext>
            </a:extLst>
          </p:cNvPr>
          <p:cNvSpPr/>
          <p:nvPr/>
        </p:nvSpPr>
        <p:spPr>
          <a:xfrm>
            <a:off x="4022170" y="5119738"/>
            <a:ext cx="7662948" cy="830997"/>
          </a:xfrm>
          <a:prstGeom prst="rect">
            <a:avLst/>
          </a:prstGeom>
        </p:spPr>
        <p:txBody>
          <a:bodyPr wrap="square">
            <a:spAutoFit/>
          </a:bodyPr>
          <a:lstStyle/>
          <a:p>
            <a:r>
              <a:rPr lang="es-UY" sz="2400" dirty="0">
                <a:latin typeface="Helvetica" panose="020B0604020202020204" pitchFamily="34" charset="0"/>
                <a:cs typeface="Helvetica" panose="020B0604020202020204" pitchFamily="34" charset="0"/>
              </a:rPr>
              <a:t>Se capturaron 588 referencias, seleccionando 1 meta-análisis y dos </a:t>
            </a:r>
            <a:r>
              <a:rPr lang="es-UY" sz="2400" dirty="0" err="1">
                <a:latin typeface="Helvetica" panose="020B0604020202020204" pitchFamily="34" charset="0"/>
                <a:cs typeface="Helvetica" panose="020B0604020202020204" pitchFamily="34" charset="0"/>
              </a:rPr>
              <a:t>ECAs</a:t>
            </a:r>
            <a:r>
              <a:rPr lang="es-UY" sz="2400" dirty="0">
                <a:latin typeface="Helvetica" panose="020B0604020202020204" pitchFamily="34" charset="0"/>
                <a:cs typeface="Helvetica" panose="020B0604020202020204" pitchFamily="34" charset="0"/>
              </a:rPr>
              <a:t> para responder a esta pregunta.  </a:t>
            </a:r>
          </a:p>
        </p:txBody>
      </p:sp>
      <p:sp>
        <p:nvSpPr>
          <p:cNvPr id="10" name="Rectángulo 9">
            <a:extLst>
              <a:ext uri="{FF2B5EF4-FFF2-40B4-BE49-F238E27FC236}">
                <a16:creationId xmlns:a16="http://schemas.microsoft.com/office/drawing/2014/main" id="{523C1154-E4A7-4466-BDA1-ECC73672535B}"/>
              </a:ext>
            </a:extLst>
          </p:cNvPr>
          <p:cNvSpPr/>
          <p:nvPr/>
        </p:nvSpPr>
        <p:spPr>
          <a:xfrm>
            <a:off x="3211551" y="2458023"/>
            <a:ext cx="7795539" cy="2308324"/>
          </a:xfrm>
          <a:prstGeom prst="rect">
            <a:avLst/>
          </a:prstGeom>
        </p:spPr>
        <p:txBody>
          <a:bodyPr wrap="square">
            <a:spAutoFit/>
          </a:bodyPr>
          <a:lstStyle/>
          <a:p>
            <a:r>
              <a:rPr lang="es-UY" sz="2400" dirty="0">
                <a:latin typeface="Helvetica" panose="020B0604020202020204" pitchFamily="34" charset="0"/>
                <a:cs typeface="Helvetica" panose="020B0604020202020204" pitchFamily="34" charset="0"/>
              </a:rPr>
              <a:t>El sobreuso de CIS en EPOC es una práctica común.</a:t>
            </a:r>
          </a:p>
          <a:p>
            <a:r>
              <a:rPr lang="es-UY" sz="2400" dirty="0">
                <a:latin typeface="Helvetica" panose="020B0604020202020204" pitchFamily="34" charset="0"/>
                <a:cs typeface="Helvetica" panose="020B0604020202020204" pitchFamily="34" charset="0"/>
              </a:rPr>
              <a:t>El uso a largo plazo de CIS se asocia con aumento del riesgo de neumonía.</a:t>
            </a:r>
          </a:p>
          <a:p>
            <a:r>
              <a:rPr lang="es-UY" sz="2400" dirty="0">
                <a:latin typeface="Helvetica" panose="020B0604020202020204" pitchFamily="34" charset="0"/>
                <a:cs typeface="Helvetica" panose="020B0604020202020204" pitchFamily="34" charset="0"/>
              </a:rPr>
              <a:t>Es necesario identificar aquellos pacientes con baja probabilidad de beneficio de CIS en quienes sea seguro retirarlos.  </a:t>
            </a:r>
          </a:p>
        </p:txBody>
      </p:sp>
    </p:spTree>
    <p:extLst>
      <p:ext uri="{BB962C8B-B14F-4D97-AF65-F5344CB8AC3E}">
        <p14:creationId xmlns:p14="http://schemas.microsoft.com/office/powerpoint/2010/main" val="20199477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4</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813043" y="280080"/>
            <a:ext cx="7484934" cy="677108"/>
          </a:xfrm>
          <a:prstGeom prst="rect">
            <a:avLst/>
          </a:prstGeom>
        </p:spPr>
        <p:txBody>
          <a:bodyPr wrap="none">
            <a:spAutoFit/>
          </a:bodyPr>
          <a:lstStyle/>
          <a:p>
            <a:r>
              <a:rPr lang="es-UY" sz="2000" b="1" dirty="0">
                <a:solidFill>
                  <a:srgbClr val="1B9995"/>
                </a:solidFill>
                <a:latin typeface="Helvetica" panose="020B0604020202020204" pitchFamily="34" charset="0"/>
                <a:ea typeface="Helvetica" charset="0"/>
                <a:cs typeface="Helvetica" panose="020B0604020202020204" pitchFamily="34" charset="0"/>
              </a:rPr>
              <a:t>¿EN CUÁLES PACIENTES ES SEGURO RETIRAR LOS CIS ?</a:t>
            </a:r>
          </a:p>
          <a:p>
            <a:endParaRPr lang="es-UY" dirty="0">
              <a:solidFill>
                <a:srgbClr val="8CBFB5"/>
              </a:solidFill>
              <a:latin typeface="Helvetica" charset="0"/>
              <a:ea typeface="Helvetica" charset="0"/>
              <a:cs typeface="Helvetica" charset="0"/>
            </a:endParaRPr>
          </a:p>
        </p:txBody>
      </p:sp>
      <p:sp>
        <p:nvSpPr>
          <p:cNvPr id="7" name="Rectángulo 6"/>
          <p:cNvSpPr/>
          <p:nvPr/>
        </p:nvSpPr>
        <p:spPr>
          <a:xfrm>
            <a:off x="288265" y="2362787"/>
            <a:ext cx="2880819" cy="646331"/>
          </a:xfrm>
          <a:prstGeom prst="rect">
            <a:avLst/>
          </a:prstGeom>
        </p:spPr>
        <p:txBody>
          <a:bodyPr wrap="square">
            <a:spAutoFit/>
          </a:bodyPr>
          <a:lstStyle/>
          <a:p>
            <a:r>
              <a:rPr lang="es-ES" b="1" dirty="0">
                <a:solidFill>
                  <a:srgbClr val="005B6D"/>
                </a:solidFill>
                <a:latin typeface="Helvetica" charset="0"/>
                <a:ea typeface="Helvetica" charset="0"/>
                <a:cs typeface="Helvetica" charset="0"/>
              </a:rPr>
              <a:t>CONCLUSIONES Y RECOMENDACIONES </a:t>
            </a:r>
          </a:p>
        </p:txBody>
      </p:sp>
      <p:sp>
        <p:nvSpPr>
          <p:cNvPr id="8" name="Rectángulo 7"/>
          <p:cNvSpPr/>
          <p:nvPr/>
        </p:nvSpPr>
        <p:spPr>
          <a:xfrm>
            <a:off x="3352799" y="2136339"/>
            <a:ext cx="8769629" cy="1754326"/>
          </a:xfrm>
          <a:prstGeom prst="rect">
            <a:avLst/>
          </a:prstGeom>
        </p:spPr>
        <p:txBody>
          <a:bodyPr wrap="square">
            <a:spAutoFit/>
          </a:bodyPr>
          <a:lstStyle/>
          <a:p>
            <a:r>
              <a:rPr lang="es-UY" dirty="0">
                <a:solidFill>
                  <a:srgbClr val="005B6D"/>
                </a:solidFill>
                <a:latin typeface="Helvetica" charset="0"/>
                <a:ea typeface="Helvetica" charset="0"/>
                <a:cs typeface="Helvetica" charset="0"/>
              </a:rPr>
              <a:t>En EPOC con bajo riesgo de exacerbación, obstrucción moderada-grave y recuento de eosinófilos en sangre &lt;300 eosinófilos/µl se puede retirar abruptamente el CIS sin incrementar el riesgo de exacerbación ni afectar la función pulmonar. </a:t>
            </a:r>
          </a:p>
          <a:p>
            <a:r>
              <a:rPr lang="es-UY" dirty="0">
                <a:solidFill>
                  <a:srgbClr val="005B6D"/>
                </a:solidFill>
                <a:latin typeface="Helvetica" charset="0"/>
                <a:ea typeface="Helvetica" charset="0"/>
                <a:cs typeface="Helvetica" charset="0"/>
              </a:rPr>
              <a:t>En pacientes con alto riesgo de exacerbaciones y obstrucción moderada-grave, no se deben retirar CIS por incremento del riesgo de exacerbación y deterioro de función pulmonar.</a:t>
            </a:r>
            <a:endParaRPr lang="es-ES_tradnl" dirty="0">
              <a:solidFill>
                <a:srgbClr val="005B6D"/>
              </a:solidFill>
              <a:latin typeface="Helvetica" charset="0"/>
              <a:ea typeface="Helvetica" charset="0"/>
              <a:cs typeface="Helvetica" charset="0"/>
            </a:endParaRPr>
          </a:p>
        </p:txBody>
      </p:sp>
      <p:sp>
        <p:nvSpPr>
          <p:cNvPr id="9" name="Rectángulo 8"/>
          <p:cNvSpPr/>
          <p:nvPr/>
        </p:nvSpPr>
        <p:spPr>
          <a:xfrm>
            <a:off x="3169084" y="1960962"/>
            <a:ext cx="8769630" cy="2187292"/>
          </a:xfrm>
          <a:prstGeom prst="rect">
            <a:avLst/>
          </a:prstGeom>
          <a:noFill/>
          <a:ln w="28575">
            <a:solidFill>
              <a:srgbClr val="005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0" name="Agrupar 9"/>
          <p:cNvGrpSpPr/>
          <p:nvPr/>
        </p:nvGrpSpPr>
        <p:grpSpPr>
          <a:xfrm>
            <a:off x="288265" y="4802725"/>
            <a:ext cx="11650449" cy="1247819"/>
            <a:chOff x="288265" y="4044442"/>
            <a:chExt cx="11650449" cy="1247819"/>
          </a:xfrm>
        </p:grpSpPr>
        <p:sp>
          <p:nvSpPr>
            <p:cNvPr id="11" name="Rectángulo 10"/>
            <p:cNvSpPr/>
            <p:nvPr/>
          </p:nvSpPr>
          <p:spPr>
            <a:xfrm>
              <a:off x="288265" y="4206686"/>
              <a:ext cx="2880819" cy="923330"/>
            </a:xfrm>
            <a:prstGeom prst="rect">
              <a:avLst/>
            </a:prstGeom>
          </p:spPr>
          <p:txBody>
            <a:bodyPr wrap="square">
              <a:spAutoFit/>
            </a:bodyPr>
            <a:lstStyle/>
            <a:p>
              <a:r>
                <a:rPr lang="es-ES" b="1" dirty="0">
                  <a:solidFill>
                    <a:srgbClr val="F2833E"/>
                  </a:solidFill>
                  <a:latin typeface="Helvetica" charset="0"/>
                  <a:ea typeface="Helvetica" charset="0"/>
                  <a:cs typeface="Helvetica" charset="0"/>
                </a:rPr>
                <a:t>EVIDENCIA MODERADA</a:t>
              </a:r>
            </a:p>
            <a:p>
              <a:r>
                <a:rPr lang="es-ES" b="1" dirty="0">
                  <a:solidFill>
                    <a:srgbClr val="F2833E"/>
                  </a:solidFill>
                  <a:latin typeface="Helvetica" charset="0"/>
                  <a:ea typeface="Helvetica" charset="0"/>
                  <a:cs typeface="Helvetica" charset="0"/>
                </a:rPr>
                <a:t>Y RECOMENDACIÓN </a:t>
              </a:r>
            </a:p>
            <a:p>
              <a:r>
                <a:rPr lang="es-ES" b="1" dirty="0">
                  <a:solidFill>
                    <a:srgbClr val="F2833E"/>
                  </a:solidFill>
                  <a:latin typeface="Helvetica" charset="0"/>
                  <a:ea typeface="Helvetica" charset="0"/>
                  <a:cs typeface="Helvetica" charset="0"/>
                </a:rPr>
                <a:t>FUERTE</a:t>
              </a:r>
            </a:p>
          </p:txBody>
        </p:sp>
        <p:sp>
          <p:nvSpPr>
            <p:cNvPr id="12" name="Rectángulo 11"/>
            <p:cNvSpPr/>
            <p:nvPr/>
          </p:nvSpPr>
          <p:spPr>
            <a:xfrm>
              <a:off x="3380644" y="4194821"/>
              <a:ext cx="8346510" cy="923330"/>
            </a:xfrm>
            <a:prstGeom prst="rect">
              <a:avLst/>
            </a:prstGeom>
          </p:spPr>
          <p:txBody>
            <a:bodyPr wrap="square">
              <a:spAutoFit/>
            </a:bodyPr>
            <a:lstStyle/>
            <a:p>
              <a:r>
                <a:rPr lang="es-UY" b="1" dirty="0">
                  <a:solidFill>
                    <a:srgbClr val="F2833E"/>
                  </a:solidFill>
                  <a:latin typeface="Helvetica" charset="0"/>
                  <a:ea typeface="Helvetica" charset="0"/>
                  <a:cs typeface="Helvetica" charset="0"/>
                </a:rPr>
                <a:t>Evidencia Moderada y Recomendación Fuerte </a:t>
              </a:r>
              <a:r>
                <a:rPr lang="es-UY" dirty="0">
                  <a:solidFill>
                    <a:srgbClr val="005B6D"/>
                  </a:solidFill>
                  <a:latin typeface="Helvetica" charset="0"/>
                  <a:ea typeface="Helvetica" charset="0"/>
                  <a:cs typeface="Helvetica" charset="0"/>
                </a:rPr>
                <a:t>para retiro del CIS en EPOC con bajo riesgo de exacerbaciones, obstrucción moderada-grave y recuento de eosinófilos &lt;300 eosinófilos/µl en sangre.</a:t>
              </a:r>
              <a:endParaRPr lang="es-ES_tradnl" dirty="0">
                <a:solidFill>
                  <a:srgbClr val="005B6D"/>
                </a:solidFill>
                <a:latin typeface="Helvetica" charset="0"/>
                <a:ea typeface="Helvetica" charset="0"/>
                <a:cs typeface="Helvetica" charset="0"/>
              </a:endParaRPr>
            </a:p>
          </p:txBody>
        </p:sp>
        <p:sp>
          <p:nvSpPr>
            <p:cNvPr id="13" name="Rectángulo 12"/>
            <p:cNvSpPr/>
            <p:nvPr/>
          </p:nvSpPr>
          <p:spPr>
            <a:xfrm>
              <a:off x="3169084" y="4044442"/>
              <a:ext cx="8769630" cy="1247819"/>
            </a:xfrm>
            <a:prstGeom prst="rect">
              <a:avLst/>
            </a:prstGeom>
            <a:noFill/>
            <a:ln w="28575">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4" name="Rectángulo 13"/>
          <p:cNvSpPr/>
          <p:nvPr/>
        </p:nvSpPr>
        <p:spPr>
          <a:xfrm>
            <a:off x="288265" y="1046469"/>
            <a:ext cx="9732557" cy="646331"/>
          </a:xfrm>
          <a:prstGeom prst="rect">
            <a:avLst/>
          </a:prstGeom>
        </p:spPr>
        <p:txBody>
          <a:bodyPr wrap="square">
            <a:spAutoFit/>
          </a:bodyPr>
          <a:lstStyle/>
          <a:p>
            <a:r>
              <a:rPr lang="es-ES" sz="3600" b="1" dirty="0">
                <a:solidFill>
                  <a:srgbClr val="8CBFB5"/>
                </a:solidFill>
                <a:latin typeface="Helvetica" charset="0"/>
                <a:ea typeface="Helvetica" charset="0"/>
                <a:cs typeface="Helvetica" charset="0"/>
              </a:rPr>
              <a:t>Conclusiones y recomendaciones</a:t>
            </a:r>
          </a:p>
        </p:txBody>
      </p:sp>
    </p:spTree>
    <p:extLst>
      <p:ext uri="{BB962C8B-B14F-4D97-AF65-F5344CB8AC3E}">
        <p14:creationId xmlns:p14="http://schemas.microsoft.com/office/powerpoint/2010/main" val="59093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4</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3604448" cy="369332"/>
          </a:xfrm>
          <a:prstGeom prst="rect">
            <a:avLst/>
          </a:prstGeom>
        </p:spPr>
        <p:txBody>
          <a:bodyPr wrap="none">
            <a:spAutoFit/>
          </a:bodyPr>
          <a:lstStyle/>
          <a:p>
            <a:r>
              <a:rPr lang="es-ES" dirty="0">
                <a:solidFill>
                  <a:srgbClr val="8CBFB5"/>
                </a:solidFill>
                <a:latin typeface="Helvetica" charset="0"/>
                <a:ea typeface="Helvetica" charset="0"/>
                <a:cs typeface="Helvetica" charset="0"/>
              </a:rPr>
              <a:t>TRATAMIENTO EPOC ESTABLE</a:t>
            </a:r>
          </a:p>
        </p:txBody>
      </p:sp>
      <p:sp>
        <p:nvSpPr>
          <p:cNvPr id="14" name="Rectángulo 13"/>
          <p:cNvSpPr/>
          <p:nvPr/>
        </p:nvSpPr>
        <p:spPr>
          <a:xfrm>
            <a:off x="288265" y="1046469"/>
            <a:ext cx="9732557" cy="1200329"/>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Esquema de tratamiento farmacológico </a:t>
            </a:r>
          </a:p>
          <a:p>
            <a:r>
              <a:rPr lang="es-ES" sz="3600" b="1" dirty="0">
                <a:solidFill>
                  <a:srgbClr val="1B9995"/>
                </a:solidFill>
                <a:latin typeface="Helvetica" charset="0"/>
                <a:ea typeface="Helvetica" charset="0"/>
                <a:cs typeface="Helvetica" charset="0"/>
              </a:rPr>
              <a:t>de la EPOC estable</a:t>
            </a:r>
          </a:p>
        </p:txBody>
      </p:sp>
      <p:grpSp>
        <p:nvGrpSpPr>
          <p:cNvPr id="21" name="Agrupar 20"/>
          <p:cNvGrpSpPr/>
          <p:nvPr/>
        </p:nvGrpSpPr>
        <p:grpSpPr>
          <a:xfrm>
            <a:off x="592301" y="2461554"/>
            <a:ext cx="2859882" cy="2859882"/>
            <a:chOff x="592301" y="2461554"/>
            <a:chExt cx="2859882" cy="2859882"/>
          </a:xfrm>
        </p:grpSpPr>
        <p:sp>
          <p:nvSpPr>
            <p:cNvPr id="15" name="Rectángulo 14"/>
            <p:cNvSpPr/>
            <p:nvPr/>
          </p:nvSpPr>
          <p:spPr>
            <a:xfrm>
              <a:off x="673149" y="3022307"/>
              <a:ext cx="2698187" cy="1738379"/>
            </a:xfrm>
            <a:prstGeom prst="rect">
              <a:avLst/>
            </a:prstGeom>
          </p:spPr>
          <p:txBody>
            <a:bodyPr wrap="square">
              <a:spAutoFit/>
            </a:bodyPr>
            <a:lstStyle/>
            <a:p>
              <a:pPr algn="ctr"/>
              <a:r>
                <a:rPr lang="es-ES" b="1" dirty="0">
                  <a:solidFill>
                    <a:srgbClr val="005B6D"/>
                  </a:solidFill>
                  <a:latin typeface="Helvetica" charset="0"/>
                  <a:ea typeface="Helvetica" charset="0"/>
                  <a:cs typeface="Helvetica" charset="0"/>
                </a:rPr>
                <a:t>La monoterapia con broncodilatadores de acción larga tiene mayor beneficio comparados con los de acción corta</a:t>
              </a:r>
            </a:p>
          </p:txBody>
        </p:sp>
        <p:sp>
          <p:nvSpPr>
            <p:cNvPr id="16" name="Elipse 15"/>
            <p:cNvSpPr/>
            <p:nvPr/>
          </p:nvSpPr>
          <p:spPr>
            <a:xfrm rot="2700000">
              <a:off x="592301" y="2461554"/>
              <a:ext cx="2859882" cy="2859882"/>
            </a:xfrm>
            <a:prstGeom prst="ellipse">
              <a:avLst/>
            </a:prstGeom>
            <a:noFill/>
            <a:ln w="4445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 name="Agrupar 2"/>
          <p:cNvGrpSpPr/>
          <p:nvPr/>
        </p:nvGrpSpPr>
        <p:grpSpPr>
          <a:xfrm>
            <a:off x="3664156" y="2097341"/>
            <a:ext cx="3458842" cy="3458842"/>
            <a:chOff x="3664156" y="2097341"/>
            <a:chExt cx="3458842" cy="3458842"/>
          </a:xfrm>
        </p:grpSpPr>
        <p:sp>
          <p:nvSpPr>
            <p:cNvPr id="17" name="Rectángulo 16"/>
            <p:cNvSpPr/>
            <p:nvPr/>
          </p:nvSpPr>
          <p:spPr>
            <a:xfrm>
              <a:off x="3909220" y="2581320"/>
              <a:ext cx="3083070" cy="2585323"/>
            </a:xfrm>
            <a:prstGeom prst="rect">
              <a:avLst/>
            </a:prstGeom>
          </p:spPr>
          <p:txBody>
            <a:bodyPr wrap="square">
              <a:spAutoFit/>
            </a:bodyPr>
            <a:lstStyle/>
            <a:p>
              <a:pPr algn="ctr"/>
              <a:r>
                <a:rPr lang="es-ES" b="1" dirty="0">
                  <a:solidFill>
                    <a:srgbClr val="005B6D"/>
                  </a:solidFill>
                  <a:latin typeface="Helvetica" charset="0"/>
                  <a:ea typeface="Helvetica" charset="0"/>
                  <a:cs typeface="Helvetica" charset="0"/>
                </a:rPr>
                <a:t>La monoterapia con </a:t>
              </a:r>
              <a:r>
                <a:rPr lang="es-ES" b="1" dirty="0" err="1">
                  <a:solidFill>
                    <a:srgbClr val="005B6D"/>
                  </a:solidFill>
                  <a:latin typeface="Helvetica" charset="0"/>
                  <a:ea typeface="Helvetica" charset="0"/>
                  <a:cs typeface="Helvetica" charset="0"/>
                </a:rPr>
                <a:t>LABAs</a:t>
              </a:r>
              <a:r>
                <a:rPr lang="es-ES" b="1" dirty="0">
                  <a:solidFill>
                    <a:srgbClr val="005B6D"/>
                  </a:solidFill>
                  <a:latin typeface="Helvetica" charset="0"/>
                  <a:ea typeface="Helvetica" charset="0"/>
                  <a:cs typeface="Helvetica" charset="0"/>
                </a:rPr>
                <a:t> o </a:t>
              </a:r>
              <a:r>
                <a:rPr lang="es-ES" b="1" dirty="0" err="1">
                  <a:solidFill>
                    <a:srgbClr val="005B6D"/>
                  </a:solidFill>
                  <a:latin typeface="Helvetica" charset="0"/>
                  <a:ea typeface="Helvetica" charset="0"/>
                  <a:cs typeface="Helvetica" charset="0"/>
                </a:rPr>
                <a:t>LAMAs</a:t>
              </a:r>
              <a:r>
                <a:rPr lang="es-ES" b="1" dirty="0">
                  <a:solidFill>
                    <a:srgbClr val="005B6D"/>
                  </a:solidFill>
                  <a:latin typeface="Helvetica" charset="0"/>
                  <a:ea typeface="Helvetica" charset="0"/>
                  <a:cs typeface="Helvetica" charset="0"/>
                </a:rPr>
                <a:t> son equivalentes y pueden ser usados indistintamente para el tratamiento de la disnea, mejorar la calidad de vida y la función pulmonar de pacientes con EPOC.</a:t>
              </a:r>
            </a:p>
          </p:txBody>
        </p:sp>
        <p:sp>
          <p:nvSpPr>
            <p:cNvPr id="18" name="Elipse 17"/>
            <p:cNvSpPr/>
            <p:nvPr/>
          </p:nvSpPr>
          <p:spPr>
            <a:xfrm rot="2700000">
              <a:off x="3664156" y="2097341"/>
              <a:ext cx="3458842" cy="3458842"/>
            </a:xfrm>
            <a:prstGeom prst="ellipse">
              <a:avLst/>
            </a:prstGeom>
            <a:noFill/>
            <a:ln w="508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 name="Agrupar 1"/>
          <p:cNvGrpSpPr/>
          <p:nvPr/>
        </p:nvGrpSpPr>
        <p:grpSpPr>
          <a:xfrm>
            <a:off x="7568759" y="1561774"/>
            <a:ext cx="4392125" cy="4392127"/>
            <a:chOff x="7568759" y="1561774"/>
            <a:chExt cx="4392125" cy="4392127"/>
          </a:xfrm>
        </p:grpSpPr>
        <p:sp>
          <p:nvSpPr>
            <p:cNvPr id="19" name="Rectángulo 18"/>
            <p:cNvSpPr/>
            <p:nvPr/>
          </p:nvSpPr>
          <p:spPr>
            <a:xfrm>
              <a:off x="7793753" y="2257072"/>
              <a:ext cx="3948799" cy="3139321"/>
            </a:xfrm>
            <a:prstGeom prst="rect">
              <a:avLst/>
            </a:prstGeom>
          </p:spPr>
          <p:txBody>
            <a:bodyPr wrap="square">
              <a:spAutoFit/>
            </a:bodyPr>
            <a:lstStyle/>
            <a:p>
              <a:pPr algn="ctr"/>
              <a:r>
                <a:rPr lang="es-ES" b="1" dirty="0">
                  <a:solidFill>
                    <a:srgbClr val="005B6D"/>
                  </a:solidFill>
                  <a:latin typeface="Helvetica" charset="0"/>
                  <a:ea typeface="Helvetica" charset="0"/>
                  <a:cs typeface="Helvetica" charset="0"/>
                </a:rPr>
                <a:t>En términos de eficacia la monoterapia con LAMA y la terapia combinada (LABA/CI) son similares. La doble terapia broncodilatadora (LABA/LAMA) en términos de eficacia tiene mayores beneficios sobre la función pulmonar y en el riesgo de exacerbaciones comparado con la terapia combinada (LABA/CI).</a:t>
              </a:r>
            </a:p>
          </p:txBody>
        </p:sp>
        <p:sp>
          <p:nvSpPr>
            <p:cNvPr id="20" name="Elipse 19"/>
            <p:cNvSpPr/>
            <p:nvPr/>
          </p:nvSpPr>
          <p:spPr>
            <a:xfrm rot="2700000">
              <a:off x="7568758" y="1561775"/>
              <a:ext cx="4392127" cy="4392125"/>
            </a:xfrm>
            <a:prstGeom prst="ellipse">
              <a:avLst/>
            </a:prstGeom>
            <a:noFill/>
            <a:ln w="5715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138739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14" name="Rectángulo 13"/>
          <p:cNvSpPr/>
          <p:nvPr/>
        </p:nvSpPr>
        <p:spPr>
          <a:xfrm>
            <a:off x="556015" y="350659"/>
            <a:ext cx="9732557"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Esquema general de tratamiento </a:t>
            </a:r>
          </a:p>
        </p:txBody>
      </p:sp>
      <p:sp>
        <p:nvSpPr>
          <p:cNvPr id="23" name="Rectángulo 22"/>
          <p:cNvSpPr/>
          <p:nvPr/>
        </p:nvSpPr>
        <p:spPr>
          <a:xfrm>
            <a:off x="813043" y="1148876"/>
            <a:ext cx="7041449" cy="461665"/>
          </a:xfrm>
          <a:prstGeom prst="rect">
            <a:avLst/>
          </a:prstGeom>
        </p:spPr>
        <p:txBody>
          <a:bodyPr wrap="square">
            <a:spAutoFit/>
          </a:bodyPr>
          <a:lstStyle/>
          <a:p>
            <a:r>
              <a:rPr lang="es-ES" sz="2400" b="1" dirty="0">
                <a:solidFill>
                  <a:srgbClr val="1B9995"/>
                </a:solidFill>
                <a:latin typeface="Helvetica" charset="0"/>
                <a:ea typeface="Helvetica" charset="0"/>
                <a:cs typeface="Helvetica" charset="0"/>
              </a:rPr>
              <a:t>de acuerdo al nivel de gravedad de la EPOC</a:t>
            </a:r>
          </a:p>
        </p:txBody>
      </p:sp>
      <p:grpSp>
        <p:nvGrpSpPr>
          <p:cNvPr id="3" name="Grupo 2">
            <a:extLst>
              <a:ext uri="{FF2B5EF4-FFF2-40B4-BE49-F238E27FC236}">
                <a16:creationId xmlns:a16="http://schemas.microsoft.com/office/drawing/2014/main" id="{817B0729-A364-4184-A39E-ED91A29AC775}"/>
              </a:ext>
            </a:extLst>
          </p:cNvPr>
          <p:cNvGrpSpPr/>
          <p:nvPr/>
        </p:nvGrpSpPr>
        <p:grpSpPr>
          <a:xfrm>
            <a:off x="1772176" y="1938381"/>
            <a:ext cx="2991230" cy="3802378"/>
            <a:chOff x="1772176" y="1938381"/>
            <a:chExt cx="2991230" cy="3802378"/>
          </a:xfrm>
        </p:grpSpPr>
        <p:sp>
          <p:nvSpPr>
            <p:cNvPr id="15" name="Rectángulo 14"/>
            <p:cNvSpPr/>
            <p:nvPr/>
          </p:nvSpPr>
          <p:spPr>
            <a:xfrm>
              <a:off x="2383964" y="2415571"/>
              <a:ext cx="1799773" cy="461665"/>
            </a:xfrm>
            <a:prstGeom prst="rect">
              <a:avLst/>
            </a:prstGeom>
          </p:spPr>
          <p:txBody>
            <a:bodyPr wrap="square">
              <a:spAutoFit/>
            </a:bodyPr>
            <a:lstStyle/>
            <a:p>
              <a:pPr algn="ctr"/>
              <a:r>
                <a:rPr lang="es-ES" sz="2400" b="1" dirty="0">
                  <a:solidFill>
                    <a:srgbClr val="8CBFB5"/>
                  </a:solidFill>
                  <a:latin typeface="Helvetica" charset="0"/>
                  <a:ea typeface="Helvetica" charset="0"/>
                  <a:cs typeface="Helvetica" charset="0"/>
                </a:rPr>
                <a:t>LEVE</a:t>
              </a:r>
            </a:p>
          </p:txBody>
        </p:sp>
        <p:sp>
          <p:nvSpPr>
            <p:cNvPr id="19" name="Rectángulo 18"/>
            <p:cNvSpPr/>
            <p:nvPr/>
          </p:nvSpPr>
          <p:spPr>
            <a:xfrm>
              <a:off x="1772176" y="2804959"/>
              <a:ext cx="2991230" cy="707886"/>
            </a:xfrm>
            <a:prstGeom prst="rect">
              <a:avLst/>
            </a:prstGeom>
          </p:spPr>
          <p:txBody>
            <a:bodyPr wrap="square">
              <a:spAutoFit/>
            </a:bodyPr>
            <a:lstStyle/>
            <a:p>
              <a:pPr algn="ctr"/>
              <a:r>
                <a:rPr lang="es-ES" sz="1200" dirty="0">
                  <a:solidFill>
                    <a:srgbClr val="005B6D"/>
                  </a:solidFill>
                  <a:latin typeface="Helvetica" charset="0"/>
                  <a:ea typeface="Helvetica" charset="0"/>
                  <a:cs typeface="Helvetica" charset="0"/>
                </a:rPr>
                <a:t>Ambos criterios:</a:t>
              </a:r>
            </a:p>
            <a:p>
              <a:pPr algn="ctr"/>
              <a:r>
                <a:rPr lang="es-ES" sz="1400" dirty="0">
                  <a:solidFill>
                    <a:srgbClr val="005B6D"/>
                  </a:solidFill>
                  <a:latin typeface="Helvetica" charset="0"/>
                  <a:ea typeface="Helvetica" charset="0"/>
                  <a:cs typeface="Helvetica" charset="0"/>
                </a:rPr>
                <a:t>Disnea </a:t>
              </a:r>
              <a:r>
                <a:rPr lang="es-ES" sz="1400" dirty="0" err="1">
                  <a:solidFill>
                    <a:srgbClr val="005B6D"/>
                  </a:solidFill>
                  <a:latin typeface="Helvetica" charset="0"/>
                  <a:ea typeface="Helvetica" charset="0"/>
                  <a:cs typeface="Helvetica" charset="0"/>
                </a:rPr>
                <a:t>mMRC</a:t>
              </a:r>
              <a:r>
                <a:rPr lang="es-ES" sz="1400" dirty="0">
                  <a:solidFill>
                    <a:srgbClr val="005B6D"/>
                  </a:solidFill>
                  <a:latin typeface="Helvetica" charset="0"/>
                  <a:ea typeface="Helvetica" charset="0"/>
                  <a:cs typeface="Helvetica" charset="0"/>
                </a:rPr>
                <a:t> 0-1</a:t>
              </a:r>
            </a:p>
            <a:p>
              <a:pPr algn="ctr"/>
              <a:r>
                <a:rPr lang="es-ES" sz="1400" dirty="0">
                  <a:solidFill>
                    <a:srgbClr val="005B6D"/>
                  </a:solidFill>
                  <a:latin typeface="Helvetica" charset="0"/>
                  <a:ea typeface="Helvetica" charset="0"/>
                  <a:cs typeface="Helvetica" charset="0"/>
                </a:rPr>
                <a:t>FEV1 ≥80%</a:t>
              </a:r>
            </a:p>
          </p:txBody>
        </p:sp>
        <p:sp>
          <p:nvSpPr>
            <p:cNvPr id="24" name="Elipse 23"/>
            <p:cNvSpPr/>
            <p:nvPr/>
          </p:nvSpPr>
          <p:spPr>
            <a:xfrm>
              <a:off x="2044468" y="1938381"/>
              <a:ext cx="2491398" cy="2244010"/>
            </a:xfrm>
            <a:prstGeom prst="ellipse">
              <a:avLst/>
            </a:prstGeom>
            <a:noFill/>
            <a:ln w="76200">
              <a:gradFill flip="none" rotWithShape="1">
                <a:gsLst>
                  <a:gs pos="100000">
                    <a:srgbClr val="B5B88E"/>
                  </a:gs>
                  <a:gs pos="0">
                    <a:srgbClr val="8CBFB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ángulo 30"/>
            <p:cNvSpPr/>
            <p:nvPr/>
          </p:nvSpPr>
          <p:spPr>
            <a:xfrm>
              <a:off x="1949844" y="4350556"/>
              <a:ext cx="1119585" cy="472746"/>
            </a:xfrm>
            <a:prstGeom prst="rect">
              <a:avLst/>
            </a:prstGeom>
          </p:spPr>
          <p:txBody>
            <a:bodyPr wrap="square">
              <a:spAutoFit/>
            </a:bodyPr>
            <a:lstStyle/>
            <a:p>
              <a:pPr algn="r"/>
              <a:r>
                <a:rPr lang="es-ES" sz="1200" dirty="0">
                  <a:solidFill>
                    <a:srgbClr val="005B6D"/>
                  </a:solidFill>
                  <a:latin typeface="Helvetica" charset="0"/>
                  <a:ea typeface="Helvetica" charset="0"/>
                  <a:cs typeface="Helvetica" charset="0"/>
                </a:rPr>
                <a:t>Disnea </a:t>
              </a:r>
              <a:r>
                <a:rPr lang="es-ES" sz="1200" dirty="0" err="1">
                  <a:solidFill>
                    <a:srgbClr val="005B6D"/>
                  </a:solidFill>
                  <a:latin typeface="Helvetica" charset="0"/>
                  <a:ea typeface="Helvetica" charset="0"/>
                  <a:cs typeface="Helvetica" charset="0"/>
                </a:rPr>
                <a:t>mMRC</a:t>
              </a:r>
              <a:r>
                <a:rPr lang="es-ES" sz="1200" dirty="0">
                  <a:solidFill>
                    <a:srgbClr val="005B6D"/>
                  </a:solidFill>
                  <a:latin typeface="Helvetica" charset="0"/>
                  <a:ea typeface="Helvetica" charset="0"/>
                  <a:cs typeface="Helvetica" charset="0"/>
                </a:rPr>
                <a:t> 1</a:t>
              </a:r>
            </a:p>
          </p:txBody>
        </p:sp>
        <p:cxnSp>
          <p:nvCxnSpPr>
            <p:cNvPr id="7" name="Conector recto de flecha 6"/>
            <p:cNvCxnSpPr>
              <a:cxnSpLocks/>
            </p:cNvCxnSpPr>
            <p:nvPr/>
          </p:nvCxnSpPr>
          <p:spPr>
            <a:xfrm>
              <a:off x="3267041" y="4421688"/>
              <a:ext cx="1" cy="425662"/>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sp>
          <p:nvSpPr>
            <p:cNvPr id="32" name="Rectángulo 31"/>
            <p:cNvSpPr/>
            <p:nvPr/>
          </p:nvSpPr>
          <p:spPr>
            <a:xfrm>
              <a:off x="2367154" y="4878985"/>
              <a:ext cx="1799773" cy="861774"/>
            </a:xfrm>
            <a:prstGeom prst="rect">
              <a:avLst/>
            </a:prstGeom>
          </p:spPr>
          <p:txBody>
            <a:bodyPr wrap="square">
              <a:spAutoFit/>
            </a:bodyPr>
            <a:lstStyle/>
            <a:p>
              <a:pPr algn="ctr"/>
              <a:r>
                <a:rPr lang="es-ES" sz="1600" b="1" dirty="0">
                  <a:solidFill>
                    <a:srgbClr val="005B6D"/>
                  </a:solidFill>
                  <a:latin typeface="Helvetica" charset="0"/>
                  <a:ea typeface="Helvetica" charset="0"/>
                  <a:cs typeface="Helvetica" charset="0"/>
                </a:rPr>
                <a:t>SAMA o SABA</a:t>
              </a:r>
            </a:p>
            <a:p>
              <a:pPr algn="ctr"/>
              <a:r>
                <a:rPr lang="es-ES" sz="1600" b="1" dirty="0">
                  <a:solidFill>
                    <a:srgbClr val="005B6D"/>
                  </a:solidFill>
                  <a:latin typeface="Helvetica" charset="0"/>
                  <a:ea typeface="Helvetica" charset="0"/>
                  <a:cs typeface="Helvetica" charset="0"/>
                </a:rPr>
                <a:t>o</a:t>
              </a:r>
            </a:p>
            <a:p>
              <a:pPr algn="ctr"/>
              <a:r>
                <a:rPr lang="es-ES" sz="1600" b="1" dirty="0">
                  <a:solidFill>
                    <a:srgbClr val="005B6D"/>
                  </a:solidFill>
                  <a:latin typeface="Helvetica" charset="0"/>
                  <a:ea typeface="Helvetica" charset="0"/>
                  <a:cs typeface="Helvetica" charset="0"/>
                </a:rPr>
                <a:t>LAMA o LABA</a:t>
              </a:r>
            </a:p>
          </p:txBody>
        </p:sp>
      </p:grpSp>
      <p:grpSp>
        <p:nvGrpSpPr>
          <p:cNvPr id="5" name="Grupo 4">
            <a:extLst>
              <a:ext uri="{FF2B5EF4-FFF2-40B4-BE49-F238E27FC236}">
                <a16:creationId xmlns:a16="http://schemas.microsoft.com/office/drawing/2014/main" id="{CDCBA852-1771-4E60-9ED2-D7EED3255597}"/>
              </a:ext>
            </a:extLst>
          </p:cNvPr>
          <p:cNvGrpSpPr/>
          <p:nvPr/>
        </p:nvGrpSpPr>
        <p:grpSpPr>
          <a:xfrm>
            <a:off x="4002925" y="1938380"/>
            <a:ext cx="3951153" cy="3770744"/>
            <a:chOff x="4002925" y="1938380"/>
            <a:chExt cx="3951153" cy="3770744"/>
          </a:xfrm>
        </p:grpSpPr>
        <p:sp>
          <p:nvSpPr>
            <p:cNvPr id="22" name="Elipse 21"/>
            <p:cNvSpPr/>
            <p:nvPr/>
          </p:nvSpPr>
          <p:spPr>
            <a:xfrm>
              <a:off x="5001158" y="1938380"/>
              <a:ext cx="2491398" cy="2247149"/>
            </a:xfrm>
            <a:prstGeom prst="ellipse">
              <a:avLst/>
            </a:prstGeom>
            <a:noFill/>
            <a:ln w="76200">
              <a:gradFill flip="none" rotWithShape="1">
                <a:gsLst>
                  <a:gs pos="0">
                    <a:srgbClr val="B5B88E"/>
                  </a:gs>
                  <a:gs pos="100000">
                    <a:srgbClr val="F2833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Rectángulo 25"/>
            <p:cNvSpPr/>
            <p:nvPr/>
          </p:nvSpPr>
          <p:spPr>
            <a:xfrm>
              <a:off x="5116923" y="2304162"/>
              <a:ext cx="2218639" cy="461665"/>
            </a:xfrm>
            <a:prstGeom prst="rect">
              <a:avLst/>
            </a:prstGeom>
          </p:spPr>
          <p:txBody>
            <a:bodyPr wrap="square">
              <a:spAutoFit/>
            </a:bodyPr>
            <a:lstStyle/>
            <a:p>
              <a:pPr algn="ctr"/>
              <a:r>
                <a:rPr lang="es-ES" sz="2400" b="1" dirty="0">
                  <a:solidFill>
                    <a:srgbClr val="F2833E"/>
                  </a:solidFill>
                  <a:latin typeface="Helvetica" charset="0"/>
                  <a:ea typeface="Helvetica" charset="0"/>
                  <a:cs typeface="Helvetica" charset="0"/>
                </a:rPr>
                <a:t>MODERADA</a:t>
              </a:r>
            </a:p>
          </p:txBody>
        </p:sp>
        <p:sp>
          <p:nvSpPr>
            <p:cNvPr id="29" name="Rectángulo 28"/>
            <p:cNvSpPr/>
            <p:nvPr/>
          </p:nvSpPr>
          <p:spPr>
            <a:xfrm>
              <a:off x="4480969" y="2707374"/>
              <a:ext cx="3473109" cy="954107"/>
            </a:xfrm>
            <a:prstGeom prst="rect">
              <a:avLst/>
            </a:prstGeom>
          </p:spPr>
          <p:txBody>
            <a:bodyPr wrap="square">
              <a:spAutoFit/>
            </a:bodyPr>
            <a:lstStyle/>
            <a:p>
              <a:pPr algn="ctr"/>
              <a:r>
                <a:rPr lang="es-ES" sz="1400" dirty="0">
                  <a:solidFill>
                    <a:srgbClr val="005B6D"/>
                  </a:solidFill>
                  <a:latin typeface="Helvetica" charset="0"/>
                  <a:ea typeface="Helvetica" charset="0"/>
                  <a:cs typeface="Helvetica" charset="0"/>
                </a:rPr>
                <a:t>Al menos uno:</a:t>
              </a:r>
            </a:p>
            <a:p>
              <a:pPr algn="ctr"/>
              <a:r>
                <a:rPr lang="es-ES" sz="1400" dirty="0">
                  <a:solidFill>
                    <a:srgbClr val="005B6D"/>
                  </a:solidFill>
                  <a:latin typeface="Helvetica" charset="0"/>
                  <a:ea typeface="Helvetica" charset="0"/>
                  <a:cs typeface="Helvetica" charset="0"/>
                </a:rPr>
                <a:t>Disnea </a:t>
              </a:r>
              <a:r>
                <a:rPr lang="es-ES" sz="1400" dirty="0" err="1">
                  <a:solidFill>
                    <a:srgbClr val="005B6D"/>
                  </a:solidFill>
                  <a:latin typeface="Helvetica" charset="0"/>
                  <a:ea typeface="Helvetica" charset="0"/>
                  <a:cs typeface="Helvetica" charset="0"/>
                </a:rPr>
                <a:t>mMRC</a:t>
              </a:r>
              <a:r>
                <a:rPr lang="es-ES" sz="1400" dirty="0">
                  <a:solidFill>
                    <a:srgbClr val="005B6D"/>
                  </a:solidFill>
                  <a:latin typeface="Helvetica" charset="0"/>
                  <a:ea typeface="Helvetica" charset="0"/>
                  <a:cs typeface="Helvetica" charset="0"/>
                </a:rPr>
                <a:t> 2</a:t>
              </a:r>
            </a:p>
            <a:p>
              <a:pPr algn="ctr"/>
              <a:r>
                <a:rPr lang="es-ES" sz="1400" dirty="0">
                  <a:solidFill>
                    <a:srgbClr val="005B6D"/>
                  </a:solidFill>
                  <a:latin typeface="Helvetica" charset="0"/>
                  <a:ea typeface="Helvetica" charset="0"/>
                  <a:cs typeface="Helvetica" charset="0"/>
                </a:rPr>
                <a:t>FEV</a:t>
              </a:r>
              <a:r>
                <a:rPr lang="es-ES" sz="1400" baseline="-25000" dirty="0">
                  <a:solidFill>
                    <a:srgbClr val="005B6D"/>
                  </a:solidFill>
                  <a:latin typeface="Helvetica" charset="0"/>
                  <a:ea typeface="Helvetica" charset="0"/>
                  <a:cs typeface="Helvetica" charset="0"/>
                </a:rPr>
                <a:t>1</a:t>
              </a:r>
              <a:r>
                <a:rPr lang="es-ES" sz="1400" dirty="0">
                  <a:solidFill>
                    <a:srgbClr val="005B6D"/>
                  </a:solidFill>
                  <a:latin typeface="Helvetica" charset="0"/>
                  <a:ea typeface="Helvetica" charset="0"/>
                  <a:cs typeface="Helvetica" charset="0"/>
                </a:rPr>
                <a:t> 79-50%</a:t>
              </a:r>
            </a:p>
            <a:p>
              <a:pPr algn="ctr"/>
              <a:r>
                <a:rPr lang="es-ES" sz="1400" dirty="0">
                  <a:solidFill>
                    <a:srgbClr val="005B6D"/>
                  </a:solidFill>
                  <a:latin typeface="Helvetica" charset="0"/>
                  <a:ea typeface="Helvetica" charset="0"/>
                  <a:cs typeface="Helvetica" charset="0"/>
                </a:rPr>
                <a:t>Exacerbación moderada=1</a:t>
              </a:r>
            </a:p>
          </p:txBody>
        </p:sp>
        <p:sp>
          <p:nvSpPr>
            <p:cNvPr id="33" name="Rectángulo 32"/>
            <p:cNvSpPr/>
            <p:nvPr/>
          </p:nvSpPr>
          <p:spPr>
            <a:xfrm>
              <a:off x="5358384" y="4847350"/>
              <a:ext cx="1799773" cy="861774"/>
            </a:xfrm>
            <a:prstGeom prst="rect">
              <a:avLst/>
            </a:prstGeom>
          </p:spPr>
          <p:txBody>
            <a:bodyPr wrap="square">
              <a:spAutoFit/>
            </a:bodyPr>
            <a:lstStyle/>
            <a:p>
              <a:pPr algn="ctr"/>
              <a:r>
                <a:rPr lang="es-ES" sz="1600" b="1" dirty="0">
                  <a:solidFill>
                    <a:srgbClr val="005B6D"/>
                  </a:solidFill>
                  <a:latin typeface="Helvetica" charset="0"/>
                  <a:ea typeface="Helvetica" charset="0"/>
                  <a:cs typeface="Helvetica" charset="0"/>
                </a:rPr>
                <a:t>LAMA o LABA</a:t>
              </a:r>
            </a:p>
            <a:p>
              <a:pPr algn="ctr"/>
              <a:r>
                <a:rPr lang="es-ES" sz="1600" b="1" dirty="0">
                  <a:solidFill>
                    <a:srgbClr val="005B6D"/>
                  </a:solidFill>
                  <a:latin typeface="Helvetica" charset="0"/>
                  <a:ea typeface="Helvetica" charset="0"/>
                  <a:cs typeface="Helvetica" charset="0"/>
                </a:rPr>
                <a:t>o</a:t>
              </a:r>
            </a:p>
            <a:p>
              <a:pPr algn="ctr"/>
              <a:r>
                <a:rPr lang="es-ES" sz="1600" b="1" dirty="0">
                  <a:solidFill>
                    <a:srgbClr val="005B6D"/>
                  </a:solidFill>
                  <a:latin typeface="Helvetica" charset="0"/>
                  <a:ea typeface="Helvetica" charset="0"/>
                  <a:cs typeface="Helvetica" charset="0"/>
                </a:rPr>
                <a:t>LABA/IC</a:t>
              </a:r>
            </a:p>
          </p:txBody>
        </p:sp>
        <p:cxnSp>
          <p:nvCxnSpPr>
            <p:cNvPr id="34" name="Conector recto de flecha 33"/>
            <p:cNvCxnSpPr/>
            <p:nvPr/>
          </p:nvCxnSpPr>
          <p:spPr>
            <a:xfrm>
              <a:off x="6260308" y="4474184"/>
              <a:ext cx="0" cy="373166"/>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4002925" y="5077831"/>
              <a:ext cx="1485535" cy="0"/>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3" name="Conector recto de flecha 52"/>
          <p:cNvCxnSpPr>
            <a:cxnSpLocks/>
            <a:stCxn id="41" idx="2"/>
            <a:endCxn id="42" idx="0"/>
          </p:cNvCxnSpPr>
          <p:nvPr/>
        </p:nvCxnSpPr>
        <p:spPr>
          <a:xfrm flipH="1">
            <a:off x="8613092" y="5185904"/>
            <a:ext cx="243258" cy="578157"/>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upo 7">
            <a:extLst>
              <a:ext uri="{FF2B5EF4-FFF2-40B4-BE49-F238E27FC236}">
                <a16:creationId xmlns:a16="http://schemas.microsoft.com/office/drawing/2014/main" id="{DA7BECE9-7582-4F67-8452-26D39B45147D}"/>
              </a:ext>
            </a:extLst>
          </p:cNvPr>
          <p:cNvGrpSpPr/>
          <p:nvPr/>
        </p:nvGrpSpPr>
        <p:grpSpPr>
          <a:xfrm>
            <a:off x="6258271" y="1810170"/>
            <a:ext cx="5667989" cy="4882264"/>
            <a:chOff x="6258271" y="1810170"/>
            <a:chExt cx="5667989" cy="4882264"/>
          </a:xfrm>
        </p:grpSpPr>
        <p:sp>
          <p:nvSpPr>
            <p:cNvPr id="25" name="Elipse 24"/>
            <p:cNvSpPr/>
            <p:nvPr/>
          </p:nvSpPr>
          <p:spPr>
            <a:xfrm>
              <a:off x="7957847" y="1810170"/>
              <a:ext cx="2612362" cy="2372224"/>
            </a:xfrm>
            <a:prstGeom prst="ellipse">
              <a:avLst/>
            </a:prstGeom>
            <a:noFill/>
            <a:ln w="76200">
              <a:gradFill flip="none" rotWithShape="1">
                <a:gsLst>
                  <a:gs pos="0">
                    <a:srgbClr val="F2833E"/>
                  </a:gs>
                  <a:gs pos="100000">
                    <a:srgbClr val="E3234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Rectángulo 26"/>
            <p:cNvSpPr/>
            <p:nvPr/>
          </p:nvSpPr>
          <p:spPr>
            <a:xfrm>
              <a:off x="8049936" y="2277314"/>
              <a:ext cx="2218639" cy="461665"/>
            </a:xfrm>
            <a:prstGeom prst="rect">
              <a:avLst/>
            </a:prstGeom>
          </p:spPr>
          <p:txBody>
            <a:bodyPr wrap="square">
              <a:spAutoFit/>
            </a:bodyPr>
            <a:lstStyle/>
            <a:p>
              <a:pPr algn="ctr"/>
              <a:r>
                <a:rPr lang="es-ES" sz="2400" b="1" dirty="0">
                  <a:solidFill>
                    <a:srgbClr val="E3234E"/>
                  </a:solidFill>
                  <a:latin typeface="Helvetica" charset="0"/>
                  <a:ea typeface="Helvetica" charset="0"/>
                  <a:cs typeface="Helvetica" charset="0"/>
                </a:rPr>
                <a:t>GRAVE</a:t>
              </a:r>
            </a:p>
          </p:txBody>
        </p:sp>
        <p:sp>
          <p:nvSpPr>
            <p:cNvPr id="30" name="Rectángulo 29"/>
            <p:cNvSpPr/>
            <p:nvPr/>
          </p:nvSpPr>
          <p:spPr>
            <a:xfrm>
              <a:off x="7482342" y="2804959"/>
              <a:ext cx="3473109" cy="1200329"/>
            </a:xfrm>
            <a:prstGeom prst="rect">
              <a:avLst/>
            </a:prstGeom>
          </p:spPr>
          <p:txBody>
            <a:bodyPr wrap="square">
              <a:spAutoFit/>
            </a:bodyPr>
            <a:lstStyle/>
            <a:p>
              <a:pPr algn="ctr"/>
              <a:r>
                <a:rPr lang="es-ES" sz="1200" dirty="0">
                  <a:solidFill>
                    <a:srgbClr val="005B6D"/>
                  </a:solidFill>
                  <a:latin typeface="Helvetica" charset="0"/>
                  <a:ea typeface="Helvetica" charset="0"/>
                  <a:cs typeface="Helvetica" charset="0"/>
                </a:rPr>
                <a:t>Al menos uno:</a:t>
              </a:r>
            </a:p>
            <a:p>
              <a:pPr algn="ctr"/>
              <a:r>
                <a:rPr lang="es-ES" sz="1200" dirty="0">
                  <a:solidFill>
                    <a:srgbClr val="005B6D"/>
                  </a:solidFill>
                  <a:latin typeface="Helvetica" charset="0"/>
                  <a:ea typeface="Helvetica" charset="0"/>
                  <a:cs typeface="Helvetica" charset="0"/>
                </a:rPr>
                <a:t>Disnea MRC 3-4, </a:t>
              </a:r>
            </a:p>
            <a:p>
              <a:pPr algn="ctr"/>
              <a:r>
                <a:rPr lang="es-ES" sz="1200" dirty="0">
                  <a:solidFill>
                    <a:srgbClr val="005B6D"/>
                  </a:solidFill>
                  <a:latin typeface="Helvetica" charset="0"/>
                  <a:ea typeface="Helvetica" charset="0"/>
                  <a:cs typeface="Helvetica" charset="0"/>
                </a:rPr>
                <a:t>FEV1 &lt; 50%</a:t>
              </a:r>
            </a:p>
            <a:p>
              <a:pPr algn="ctr"/>
              <a:r>
                <a:rPr lang="es-ES" sz="1200" dirty="0">
                  <a:solidFill>
                    <a:srgbClr val="005B6D"/>
                  </a:solidFill>
                  <a:latin typeface="Helvetica" charset="0"/>
                  <a:ea typeface="Helvetica" charset="0"/>
                  <a:cs typeface="Helvetica" charset="0"/>
                </a:rPr>
                <a:t>(Exacerbaciones Moderadas ≥ 2u Hospitalización </a:t>
              </a:r>
            </a:p>
            <a:p>
              <a:pPr algn="ctr"/>
              <a:r>
                <a:rPr lang="es-ES" sz="1200" dirty="0">
                  <a:solidFill>
                    <a:srgbClr val="005B6D"/>
                  </a:solidFill>
                  <a:latin typeface="Helvetica" charset="0"/>
                  <a:ea typeface="Helvetica" charset="0"/>
                  <a:cs typeface="Helvetica" charset="0"/>
                </a:rPr>
                <a:t>por exacerbación ≥1)</a:t>
              </a:r>
            </a:p>
          </p:txBody>
        </p:sp>
        <p:sp>
          <p:nvSpPr>
            <p:cNvPr id="41" name="Rectángulo 40"/>
            <p:cNvSpPr/>
            <p:nvPr/>
          </p:nvSpPr>
          <p:spPr>
            <a:xfrm>
              <a:off x="7956463" y="4847350"/>
              <a:ext cx="1799773" cy="338554"/>
            </a:xfrm>
            <a:prstGeom prst="rect">
              <a:avLst/>
            </a:prstGeom>
          </p:spPr>
          <p:txBody>
            <a:bodyPr wrap="square">
              <a:spAutoFit/>
            </a:bodyPr>
            <a:lstStyle/>
            <a:p>
              <a:pPr algn="ctr"/>
              <a:r>
                <a:rPr lang="es-ES" sz="1600" b="1" dirty="0">
                  <a:solidFill>
                    <a:srgbClr val="005B6D"/>
                  </a:solidFill>
                  <a:latin typeface="Helvetica" charset="0"/>
                  <a:ea typeface="Helvetica" charset="0"/>
                  <a:cs typeface="Helvetica" charset="0"/>
                </a:rPr>
                <a:t>LAMA + LABA</a:t>
              </a:r>
            </a:p>
          </p:txBody>
        </p:sp>
        <p:sp>
          <p:nvSpPr>
            <p:cNvPr id="42" name="Rectángulo 41"/>
            <p:cNvSpPr/>
            <p:nvPr/>
          </p:nvSpPr>
          <p:spPr>
            <a:xfrm>
              <a:off x="7982181" y="5764061"/>
              <a:ext cx="1261822" cy="338554"/>
            </a:xfrm>
            <a:prstGeom prst="rect">
              <a:avLst/>
            </a:prstGeom>
          </p:spPr>
          <p:txBody>
            <a:bodyPr wrap="square">
              <a:spAutoFit/>
            </a:bodyPr>
            <a:lstStyle/>
            <a:p>
              <a:pPr algn="ctr"/>
              <a:r>
                <a:rPr lang="es-ES" sz="1600" b="1" dirty="0">
                  <a:solidFill>
                    <a:srgbClr val="005B6D"/>
                  </a:solidFill>
                  <a:latin typeface="Helvetica" charset="0"/>
                  <a:ea typeface="Helvetica" charset="0"/>
                  <a:cs typeface="Helvetica" charset="0"/>
                </a:rPr>
                <a:t>OTROS</a:t>
              </a:r>
            </a:p>
          </p:txBody>
        </p:sp>
        <p:cxnSp>
          <p:nvCxnSpPr>
            <p:cNvPr id="43" name="Conector recto de flecha 42"/>
            <p:cNvCxnSpPr/>
            <p:nvPr/>
          </p:nvCxnSpPr>
          <p:spPr>
            <a:xfrm>
              <a:off x="7007720" y="5077831"/>
              <a:ext cx="1126964" cy="0"/>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sp>
          <p:nvSpPr>
            <p:cNvPr id="45" name="Rectángulo 44"/>
            <p:cNvSpPr/>
            <p:nvPr/>
          </p:nvSpPr>
          <p:spPr>
            <a:xfrm>
              <a:off x="7721916" y="5270717"/>
              <a:ext cx="952203" cy="461665"/>
            </a:xfrm>
            <a:prstGeom prst="rect">
              <a:avLst/>
            </a:prstGeom>
          </p:spPr>
          <p:txBody>
            <a:bodyPr wrap="square">
              <a:spAutoFit/>
            </a:bodyPr>
            <a:lstStyle/>
            <a:p>
              <a:pPr algn="r"/>
              <a:r>
                <a:rPr lang="es-ES" sz="1200" dirty="0">
                  <a:solidFill>
                    <a:srgbClr val="005B6D"/>
                  </a:solidFill>
                  <a:latin typeface="Helvetica" charset="0"/>
                  <a:ea typeface="Helvetica" charset="0"/>
                  <a:cs typeface="Helvetica" charset="0"/>
                </a:rPr>
                <a:t>*</a:t>
              </a:r>
              <a:r>
                <a:rPr lang="es-ES" sz="1200" dirty="0" err="1">
                  <a:solidFill>
                    <a:srgbClr val="005B6D"/>
                  </a:solidFill>
                  <a:latin typeface="Helvetica" charset="0"/>
                  <a:ea typeface="Helvetica" charset="0"/>
                  <a:cs typeface="Helvetica" charset="0"/>
                </a:rPr>
                <a:t>Eos</a:t>
              </a:r>
              <a:r>
                <a:rPr lang="es-ES" sz="1200" dirty="0">
                  <a:solidFill>
                    <a:srgbClr val="005B6D"/>
                  </a:solidFill>
                  <a:latin typeface="Helvetica" charset="0"/>
                  <a:ea typeface="Helvetica" charset="0"/>
                  <a:cs typeface="Helvetica" charset="0"/>
                </a:rPr>
                <a:t> &lt;100</a:t>
              </a:r>
            </a:p>
            <a:p>
              <a:pPr algn="r"/>
              <a:r>
                <a:rPr lang="es-ES" sz="1200" dirty="0">
                  <a:solidFill>
                    <a:srgbClr val="005B6D"/>
                  </a:solidFill>
                  <a:latin typeface="Helvetica" charset="0"/>
                  <a:ea typeface="Helvetica" charset="0"/>
                  <a:cs typeface="Helvetica" charset="0"/>
                </a:rPr>
                <a:t> </a:t>
              </a:r>
              <a:r>
                <a:rPr lang="es-ES" sz="1200" dirty="0" err="1">
                  <a:solidFill>
                    <a:srgbClr val="005B6D"/>
                  </a:solidFill>
                  <a:latin typeface="Helvetica" charset="0"/>
                  <a:ea typeface="Helvetica" charset="0"/>
                  <a:cs typeface="Helvetica" charset="0"/>
                </a:rPr>
                <a:t>cels</a:t>
              </a:r>
              <a:r>
                <a:rPr lang="es-ES" sz="1200" dirty="0">
                  <a:solidFill>
                    <a:srgbClr val="005B6D"/>
                  </a:solidFill>
                  <a:latin typeface="Helvetica" charset="0"/>
                  <a:ea typeface="Helvetica" charset="0"/>
                  <a:cs typeface="Helvetica" charset="0"/>
                </a:rPr>
                <a:t> / µL</a:t>
              </a:r>
            </a:p>
          </p:txBody>
        </p:sp>
        <p:cxnSp>
          <p:nvCxnSpPr>
            <p:cNvPr id="50" name="Conector recto de flecha 49"/>
            <p:cNvCxnSpPr>
              <a:cxnSpLocks/>
              <a:stCxn id="25" idx="4"/>
              <a:endCxn id="41" idx="0"/>
            </p:cNvCxnSpPr>
            <p:nvPr/>
          </p:nvCxnSpPr>
          <p:spPr>
            <a:xfrm flipH="1">
              <a:off x="8856350" y="4175404"/>
              <a:ext cx="395224" cy="671946"/>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sp>
          <p:nvSpPr>
            <p:cNvPr id="59" name="Rectángulo 58"/>
            <p:cNvSpPr/>
            <p:nvPr/>
          </p:nvSpPr>
          <p:spPr>
            <a:xfrm>
              <a:off x="10227718" y="6353880"/>
              <a:ext cx="1698542" cy="338554"/>
            </a:xfrm>
            <a:prstGeom prst="rect">
              <a:avLst/>
            </a:prstGeom>
          </p:spPr>
          <p:txBody>
            <a:bodyPr wrap="square">
              <a:spAutoFit/>
            </a:bodyPr>
            <a:lstStyle/>
            <a:p>
              <a:pPr algn="ctr"/>
              <a:r>
                <a:rPr lang="es-ES" sz="1600" b="1" dirty="0">
                  <a:solidFill>
                    <a:srgbClr val="005B6D"/>
                  </a:solidFill>
                  <a:latin typeface="Helvetica" charset="0"/>
                  <a:ea typeface="Helvetica" charset="0"/>
                  <a:cs typeface="Helvetica" charset="0"/>
                </a:rPr>
                <a:t>LAMA/LABA/IC</a:t>
              </a:r>
            </a:p>
          </p:txBody>
        </p:sp>
        <p:cxnSp>
          <p:nvCxnSpPr>
            <p:cNvPr id="60" name="Conector recto de flecha 59"/>
            <p:cNvCxnSpPr>
              <a:cxnSpLocks/>
              <a:stCxn id="25" idx="4"/>
              <a:endCxn id="59" idx="0"/>
            </p:cNvCxnSpPr>
            <p:nvPr/>
          </p:nvCxnSpPr>
          <p:spPr>
            <a:xfrm>
              <a:off x="9251574" y="4175404"/>
              <a:ext cx="1825415" cy="2178476"/>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sp>
          <p:nvSpPr>
            <p:cNvPr id="64" name="Rectángulo 63"/>
            <p:cNvSpPr/>
            <p:nvPr/>
          </p:nvSpPr>
          <p:spPr>
            <a:xfrm>
              <a:off x="10235289" y="4989790"/>
              <a:ext cx="1481224" cy="276999"/>
            </a:xfrm>
            <a:prstGeom prst="rect">
              <a:avLst/>
            </a:prstGeom>
          </p:spPr>
          <p:txBody>
            <a:bodyPr wrap="square">
              <a:spAutoFit/>
            </a:bodyPr>
            <a:lstStyle/>
            <a:p>
              <a:r>
                <a:rPr lang="es-ES" sz="1200" dirty="0" err="1">
                  <a:solidFill>
                    <a:srgbClr val="005B6D"/>
                  </a:solidFill>
                  <a:latin typeface="Helvetica" charset="0"/>
                  <a:ea typeface="Helvetica" charset="0"/>
                  <a:cs typeface="Helvetica" charset="0"/>
                </a:rPr>
                <a:t>Eos</a:t>
              </a:r>
              <a:r>
                <a:rPr lang="es-ES" sz="1200" dirty="0">
                  <a:solidFill>
                    <a:srgbClr val="005B6D"/>
                  </a:solidFill>
                  <a:latin typeface="Helvetica" charset="0"/>
                  <a:ea typeface="Helvetica" charset="0"/>
                  <a:cs typeface="Helvetica" charset="0"/>
                </a:rPr>
                <a:t> ≥300 </a:t>
              </a:r>
              <a:r>
                <a:rPr lang="es-ES" sz="1200" dirty="0" err="1">
                  <a:solidFill>
                    <a:srgbClr val="005B6D"/>
                  </a:solidFill>
                  <a:latin typeface="Helvetica" charset="0"/>
                  <a:ea typeface="Helvetica" charset="0"/>
                  <a:cs typeface="Helvetica" charset="0"/>
                </a:rPr>
                <a:t>cels</a:t>
              </a:r>
              <a:r>
                <a:rPr lang="es-ES" sz="1200" dirty="0">
                  <a:solidFill>
                    <a:srgbClr val="005B6D"/>
                  </a:solidFill>
                  <a:latin typeface="Helvetica" charset="0"/>
                  <a:ea typeface="Helvetica" charset="0"/>
                  <a:cs typeface="Helvetica" charset="0"/>
                </a:rPr>
                <a:t> / µL</a:t>
              </a:r>
            </a:p>
          </p:txBody>
        </p:sp>
        <p:cxnSp>
          <p:nvCxnSpPr>
            <p:cNvPr id="65" name="Conector recto de flecha 64"/>
            <p:cNvCxnSpPr>
              <a:stCxn id="33" idx="2"/>
            </p:cNvCxnSpPr>
            <p:nvPr/>
          </p:nvCxnSpPr>
          <p:spPr>
            <a:xfrm>
              <a:off x="6258271" y="5709124"/>
              <a:ext cx="4053975" cy="925683"/>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sp>
          <p:nvSpPr>
            <p:cNvPr id="75" name="Rectángulo 74"/>
            <p:cNvSpPr/>
            <p:nvPr/>
          </p:nvSpPr>
          <p:spPr>
            <a:xfrm>
              <a:off x="6452965" y="6004766"/>
              <a:ext cx="952203" cy="461665"/>
            </a:xfrm>
            <a:prstGeom prst="rect">
              <a:avLst/>
            </a:prstGeom>
          </p:spPr>
          <p:txBody>
            <a:bodyPr wrap="square">
              <a:spAutoFit/>
            </a:bodyPr>
            <a:lstStyle/>
            <a:p>
              <a:pPr algn="r"/>
              <a:r>
                <a:rPr lang="es-ES" sz="1200">
                  <a:solidFill>
                    <a:srgbClr val="005B6D"/>
                  </a:solidFill>
                  <a:latin typeface="Helvetica" charset="0"/>
                  <a:ea typeface="Helvetica" charset="0"/>
                  <a:cs typeface="Helvetica" charset="0"/>
                </a:rPr>
                <a:t>**</a:t>
              </a:r>
              <a:r>
                <a:rPr lang="es-ES" sz="1200" dirty="0" err="1">
                  <a:solidFill>
                    <a:srgbClr val="005B6D"/>
                  </a:solidFill>
                  <a:latin typeface="Helvetica" charset="0"/>
                  <a:ea typeface="Helvetica" charset="0"/>
                  <a:cs typeface="Helvetica" charset="0"/>
                </a:rPr>
                <a:t>Eos</a:t>
              </a:r>
              <a:r>
                <a:rPr lang="es-ES" sz="1200" dirty="0">
                  <a:solidFill>
                    <a:srgbClr val="005B6D"/>
                  </a:solidFill>
                  <a:latin typeface="Helvetica" charset="0"/>
                  <a:ea typeface="Helvetica" charset="0"/>
                  <a:cs typeface="Helvetica" charset="0"/>
                </a:rPr>
                <a:t> ≥200</a:t>
              </a:r>
            </a:p>
            <a:p>
              <a:pPr algn="r"/>
              <a:r>
                <a:rPr lang="es-ES" sz="1200" dirty="0" err="1">
                  <a:solidFill>
                    <a:srgbClr val="005B6D"/>
                  </a:solidFill>
                  <a:latin typeface="Helvetica" charset="0"/>
                  <a:ea typeface="Helvetica" charset="0"/>
                  <a:cs typeface="Helvetica" charset="0"/>
                </a:rPr>
                <a:t>cels</a:t>
              </a:r>
              <a:r>
                <a:rPr lang="es-ES" sz="1200" dirty="0">
                  <a:solidFill>
                    <a:srgbClr val="005B6D"/>
                  </a:solidFill>
                  <a:latin typeface="Helvetica" charset="0"/>
                  <a:ea typeface="Helvetica" charset="0"/>
                  <a:cs typeface="Helvetica" charset="0"/>
                </a:rPr>
                <a:t> / µL</a:t>
              </a:r>
            </a:p>
          </p:txBody>
        </p:sp>
        <p:sp>
          <p:nvSpPr>
            <p:cNvPr id="76" name="Rectángulo 75"/>
            <p:cNvSpPr/>
            <p:nvPr/>
          </p:nvSpPr>
          <p:spPr>
            <a:xfrm>
              <a:off x="9302023" y="5478291"/>
              <a:ext cx="1174863" cy="461665"/>
            </a:xfrm>
            <a:prstGeom prst="rect">
              <a:avLst/>
            </a:prstGeom>
          </p:spPr>
          <p:txBody>
            <a:bodyPr wrap="square">
              <a:spAutoFit/>
            </a:bodyPr>
            <a:lstStyle/>
            <a:p>
              <a:pPr algn="r"/>
              <a:r>
                <a:rPr lang="es-ES" sz="1200" dirty="0">
                  <a:solidFill>
                    <a:srgbClr val="005B6D"/>
                  </a:solidFill>
                  <a:latin typeface="Helvetica" charset="0"/>
                  <a:ea typeface="Helvetica" charset="0"/>
                  <a:cs typeface="Helvetica" charset="0"/>
                </a:rPr>
                <a:t>**</a:t>
              </a:r>
              <a:r>
                <a:rPr lang="es-ES" sz="1200" dirty="0" err="1">
                  <a:solidFill>
                    <a:srgbClr val="005B6D"/>
                  </a:solidFill>
                  <a:latin typeface="Helvetica" charset="0"/>
                  <a:ea typeface="Helvetica" charset="0"/>
                  <a:cs typeface="Helvetica" charset="0"/>
                </a:rPr>
                <a:t>Eos</a:t>
              </a:r>
              <a:r>
                <a:rPr lang="es-ES" sz="1200" dirty="0">
                  <a:solidFill>
                    <a:srgbClr val="005B6D"/>
                  </a:solidFill>
                  <a:latin typeface="Helvetica" charset="0"/>
                  <a:ea typeface="Helvetica" charset="0"/>
                  <a:cs typeface="Helvetica" charset="0"/>
                </a:rPr>
                <a:t> ≥100</a:t>
              </a:r>
            </a:p>
            <a:p>
              <a:pPr algn="r"/>
              <a:r>
                <a:rPr lang="es-ES" sz="1200" dirty="0" err="1">
                  <a:solidFill>
                    <a:srgbClr val="005B6D"/>
                  </a:solidFill>
                  <a:latin typeface="Helvetica" charset="0"/>
                  <a:ea typeface="Helvetica" charset="0"/>
                  <a:cs typeface="Helvetica" charset="0"/>
                </a:rPr>
                <a:t>cels</a:t>
              </a:r>
              <a:r>
                <a:rPr lang="es-ES" sz="1200" dirty="0">
                  <a:solidFill>
                    <a:srgbClr val="005B6D"/>
                  </a:solidFill>
                  <a:latin typeface="Helvetica" charset="0"/>
                  <a:ea typeface="Helvetica" charset="0"/>
                  <a:cs typeface="Helvetica" charset="0"/>
                </a:rPr>
                <a:t> / µL</a:t>
              </a:r>
            </a:p>
          </p:txBody>
        </p:sp>
        <p:cxnSp>
          <p:nvCxnSpPr>
            <p:cNvPr id="77" name="Conector recto de flecha 76"/>
            <p:cNvCxnSpPr>
              <a:cxnSpLocks/>
              <a:endCxn id="59" idx="1"/>
            </p:cNvCxnSpPr>
            <p:nvPr/>
          </p:nvCxnSpPr>
          <p:spPr>
            <a:xfrm>
              <a:off x="8893963" y="5196752"/>
              <a:ext cx="1333755" cy="1326405"/>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0" name="Agrupar 99"/>
          <p:cNvGrpSpPr/>
          <p:nvPr/>
        </p:nvGrpSpPr>
        <p:grpSpPr>
          <a:xfrm>
            <a:off x="-51688" y="6239334"/>
            <a:ext cx="6395478" cy="664986"/>
            <a:chOff x="-51688" y="6239334"/>
            <a:chExt cx="6395478" cy="664986"/>
          </a:xfrm>
        </p:grpSpPr>
        <p:sp>
          <p:nvSpPr>
            <p:cNvPr id="94" name="Rectángulo 93"/>
            <p:cNvSpPr/>
            <p:nvPr/>
          </p:nvSpPr>
          <p:spPr>
            <a:xfrm>
              <a:off x="-51688" y="6239334"/>
              <a:ext cx="6395477" cy="664986"/>
            </a:xfrm>
            <a:prstGeom prst="rect">
              <a:avLst/>
            </a:prstGeom>
            <a:solidFill>
              <a:srgbClr val="8CB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3" name="Rectángulo 92"/>
            <p:cNvSpPr/>
            <p:nvPr/>
          </p:nvSpPr>
          <p:spPr>
            <a:xfrm>
              <a:off x="145578" y="6280919"/>
              <a:ext cx="6198212" cy="577081"/>
            </a:xfrm>
            <a:prstGeom prst="rect">
              <a:avLst/>
            </a:prstGeom>
          </p:spPr>
          <p:txBody>
            <a:bodyPr wrap="square">
              <a:spAutoFit/>
            </a:bodyPr>
            <a:lstStyle/>
            <a:p>
              <a:r>
                <a:rPr lang="es-ES" sz="1050">
                  <a:solidFill>
                    <a:schemeClr val="bg1"/>
                  </a:solidFill>
                  <a:latin typeface="Helvetica" charset="0"/>
                  <a:ea typeface="Helvetica" charset="0"/>
                  <a:cs typeface="Helvetica" charset="0"/>
                </a:rPr>
                <a:t>* </a:t>
              </a:r>
              <a:r>
                <a:rPr lang="es-ES" sz="1050" dirty="0" err="1">
                  <a:solidFill>
                    <a:schemeClr val="bg1"/>
                  </a:solidFill>
                  <a:latin typeface="Helvetica" charset="0"/>
                  <a:ea typeface="Helvetica" charset="0"/>
                  <a:cs typeface="Helvetica" charset="0"/>
                </a:rPr>
                <a:t>Eosinofilia</a:t>
              </a:r>
              <a:r>
                <a:rPr lang="es-ES" sz="1050" dirty="0">
                  <a:solidFill>
                    <a:schemeClr val="bg1"/>
                  </a:solidFill>
                  <a:latin typeface="Helvetica" charset="0"/>
                  <a:ea typeface="Helvetica" charset="0"/>
                  <a:cs typeface="Helvetica" charset="0"/>
                </a:rPr>
                <a:t> &lt; µL considerar otros tratamientos (</a:t>
              </a:r>
              <a:r>
                <a:rPr lang="es-ES" sz="1050" dirty="0" err="1">
                  <a:solidFill>
                    <a:schemeClr val="bg1"/>
                  </a:solidFill>
                  <a:latin typeface="Helvetica" charset="0"/>
                  <a:ea typeface="Helvetica" charset="0"/>
                  <a:cs typeface="Helvetica" charset="0"/>
                </a:rPr>
                <a:t>roflumilast</a:t>
              </a:r>
              <a:r>
                <a:rPr lang="es-ES" sz="1050" dirty="0">
                  <a:solidFill>
                    <a:schemeClr val="bg1"/>
                  </a:solidFill>
                  <a:latin typeface="Helvetica" charset="0"/>
                  <a:ea typeface="Helvetica" charset="0"/>
                  <a:cs typeface="Helvetica" charset="0"/>
                </a:rPr>
                <a:t> o </a:t>
              </a:r>
              <a:r>
                <a:rPr lang="es-ES" sz="1050" dirty="0" err="1">
                  <a:solidFill>
                    <a:schemeClr val="bg1"/>
                  </a:solidFill>
                  <a:latin typeface="Helvetica" charset="0"/>
                  <a:ea typeface="Helvetica" charset="0"/>
                  <a:cs typeface="Helvetica" charset="0"/>
                </a:rPr>
                <a:t>azitromicina</a:t>
              </a:r>
              <a:r>
                <a:rPr lang="es-ES" sz="1050" dirty="0">
                  <a:solidFill>
                    <a:schemeClr val="bg1"/>
                  </a:solidFill>
                  <a:latin typeface="Helvetica" charset="0"/>
                  <a:ea typeface="Helvetica" charset="0"/>
                  <a:cs typeface="Helvetica" charset="0"/>
                </a:rPr>
                <a:t>)</a:t>
              </a:r>
            </a:p>
            <a:p>
              <a:r>
                <a:rPr lang="es-ES" sz="1050" dirty="0">
                  <a:solidFill>
                    <a:schemeClr val="bg1"/>
                  </a:solidFill>
                  <a:latin typeface="Helvetica" charset="0"/>
                  <a:ea typeface="Helvetica" charset="0"/>
                  <a:cs typeface="Helvetica" charset="0"/>
                </a:rPr>
                <a:t>** </a:t>
              </a:r>
              <a:r>
                <a:rPr lang="es-ES" sz="1050" dirty="0" err="1">
                  <a:solidFill>
                    <a:schemeClr val="bg1"/>
                  </a:solidFill>
                  <a:latin typeface="Helvetica" charset="0"/>
                  <a:ea typeface="Helvetica" charset="0"/>
                  <a:cs typeface="Helvetica" charset="0"/>
                </a:rPr>
                <a:t>Eosinofilia</a:t>
              </a:r>
              <a:r>
                <a:rPr lang="es-ES" sz="1050" dirty="0">
                  <a:solidFill>
                    <a:schemeClr val="bg1"/>
                  </a:solidFill>
                  <a:latin typeface="Helvetica" charset="0"/>
                  <a:ea typeface="Helvetica" charset="0"/>
                  <a:cs typeface="Helvetica" charset="0"/>
                </a:rPr>
                <a:t> ≥ 100 µL + ≥ exacerbaciones que requiera el uso de </a:t>
              </a:r>
              <a:r>
                <a:rPr lang="es-ES" sz="1050" dirty="0" err="1">
                  <a:solidFill>
                    <a:schemeClr val="bg1"/>
                  </a:solidFill>
                  <a:latin typeface="Helvetica" charset="0"/>
                  <a:ea typeface="Helvetica" charset="0"/>
                  <a:cs typeface="Helvetica" charset="0"/>
                </a:rPr>
                <a:t>corticosteroides</a:t>
              </a:r>
              <a:r>
                <a:rPr lang="es-ES" sz="1050" dirty="0">
                  <a:solidFill>
                    <a:schemeClr val="bg1"/>
                  </a:solidFill>
                  <a:latin typeface="Helvetica" charset="0"/>
                  <a:ea typeface="Helvetica" charset="0"/>
                  <a:cs typeface="Helvetica" charset="0"/>
                </a:rPr>
                <a:t> y/o antibióticos o ≥1 hospitalizaciones por exacerbación en el último año</a:t>
              </a:r>
            </a:p>
          </p:txBody>
        </p:sp>
      </p:grpSp>
      <p:sp>
        <p:nvSpPr>
          <p:cNvPr id="98" name="Rectángulo 97"/>
          <p:cNvSpPr/>
          <p:nvPr/>
        </p:nvSpPr>
        <p:spPr>
          <a:xfrm rot="16200000">
            <a:off x="1050483" y="2741643"/>
            <a:ext cx="1419615" cy="276999"/>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FIGURA 3</a:t>
            </a:r>
            <a:endParaRPr lang="es-ES" sz="1200" baseline="-25000" dirty="0">
              <a:solidFill>
                <a:srgbClr val="1B9995"/>
              </a:solidFill>
              <a:latin typeface="Helvetica" charset="0"/>
              <a:ea typeface="Helvetica" charset="0"/>
              <a:cs typeface="Helvetica" charset="0"/>
            </a:endParaRPr>
          </a:p>
        </p:txBody>
      </p:sp>
      <p:pic>
        <p:nvPicPr>
          <p:cNvPr id="2" name="Imagen 1"/>
          <p:cNvPicPr>
            <a:picLocks noChangeAspect="1"/>
          </p:cNvPicPr>
          <p:nvPr/>
        </p:nvPicPr>
        <p:blipFill>
          <a:blip r:embed="rId4"/>
          <a:stretch>
            <a:fillRect/>
          </a:stretch>
        </p:blipFill>
        <p:spPr>
          <a:xfrm>
            <a:off x="2819539" y="7001905"/>
            <a:ext cx="7048500" cy="4241800"/>
          </a:xfrm>
          <a:prstGeom prst="rect">
            <a:avLst/>
          </a:prstGeom>
        </p:spPr>
      </p:pic>
    </p:spTree>
    <p:extLst>
      <p:ext uri="{BB962C8B-B14F-4D97-AF65-F5344CB8AC3E}">
        <p14:creationId xmlns:p14="http://schemas.microsoft.com/office/powerpoint/2010/main" val="201642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14" name="Rectángulo 13"/>
          <p:cNvSpPr/>
          <p:nvPr/>
        </p:nvSpPr>
        <p:spPr>
          <a:xfrm>
            <a:off x="556015" y="350659"/>
            <a:ext cx="9732557"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Esquema general de tratamiento </a:t>
            </a:r>
          </a:p>
        </p:txBody>
      </p:sp>
      <p:sp>
        <p:nvSpPr>
          <p:cNvPr id="15" name="Rectángulo 14"/>
          <p:cNvSpPr/>
          <p:nvPr/>
        </p:nvSpPr>
        <p:spPr>
          <a:xfrm>
            <a:off x="2344797" y="2255782"/>
            <a:ext cx="1799773" cy="461665"/>
          </a:xfrm>
          <a:prstGeom prst="rect">
            <a:avLst/>
          </a:prstGeom>
        </p:spPr>
        <p:txBody>
          <a:bodyPr wrap="square">
            <a:spAutoFit/>
          </a:bodyPr>
          <a:lstStyle/>
          <a:p>
            <a:pPr algn="ctr"/>
            <a:r>
              <a:rPr lang="es-ES" sz="2400" b="1" dirty="0">
                <a:solidFill>
                  <a:srgbClr val="8CBFB5"/>
                </a:solidFill>
                <a:latin typeface="Helvetica" charset="0"/>
                <a:ea typeface="Helvetica" charset="0"/>
                <a:cs typeface="Helvetica" charset="0"/>
              </a:rPr>
              <a:t>LEVE</a:t>
            </a:r>
          </a:p>
        </p:txBody>
      </p:sp>
      <p:sp>
        <p:nvSpPr>
          <p:cNvPr id="22" name="Elipse 21"/>
          <p:cNvSpPr/>
          <p:nvPr/>
        </p:nvSpPr>
        <p:spPr>
          <a:xfrm>
            <a:off x="5001158" y="1938381"/>
            <a:ext cx="2491398" cy="1200330"/>
          </a:xfrm>
          <a:prstGeom prst="ellipse">
            <a:avLst/>
          </a:prstGeom>
          <a:noFill/>
          <a:ln w="76200">
            <a:gradFill flip="none" rotWithShape="1">
              <a:gsLst>
                <a:gs pos="0">
                  <a:srgbClr val="B5B88E"/>
                </a:gs>
                <a:gs pos="100000">
                  <a:srgbClr val="F2833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ángulo 22"/>
          <p:cNvSpPr/>
          <p:nvPr/>
        </p:nvSpPr>
        <p:spPr>
          <a:xfrm>
            <a:off x="813043" y="1148876"/>
            <a:ext cx="7041449" cy="461665"/>
          </a:xfrm>
          <a:prstGeom prst="rect">
            <a:avLst/>
          </a:prstGeom>
        </p:spPr>
        <p:txBody>
          <a:bodyPr wrap="square">
            <a:spAutoFit/>
          </a:bodyPr>
          <a:lstStyle/>
          <a:p>
            <a:r>
              <a:rPr lang="es-ES" sz="2400" b="1" dirty="0">
                <a:solidFill>
                  <a:srgbClr val="1B9995"/>
                </a:solidFill>
                <a:latin typeface="Helvetica" charset="0"/>
                <a:ea typeface="Helvetica" charset="0"/>
                <a:cs typeface="Helvetica" charset="0"/>
              </a:rPr>
              <a:t>de acuerdo al nivel de gravedad de la EPOC</a:t>
            </a:r>
          </a:p>
        </p:txBody>
      </p:sp>
      <p:sp>
        <p:nvSpPr>
          <p:cNvPr id="24" name="Elipse 23"/>
          <p:cNvSpPr/>
          <p:nvPr/>
        </p:nvSpPr>
        <p:spPr>
          <a:xfrm>
            <a:off x="2044468" y="1938381"/>
            <a:ext cx="2491398" cy="1216609"/>
          </a:xfrm>
          <a:prstGeom prst="ellipse">
            <a:avLst/>
          </a:prstGeom>
          <a:noFill/>
          <a:ln w="76200">
            <a:gradFill flip="none" rotWithShape="1">
              <a:gsLst>
                <a:gs pos="100000">
                  <a:srgbClr val="B5B88E"/>
                </a:gs>
                <a:gs pos="0">
                  <a:srgbClr val="8CBFB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Elipse 24"/>
          <p:cNvSpPr/>
          <p:nvPr/>
        </p:nvSpPr>
        <p:spPr>
          <a:xfrm>
            <a:off x="7957847" y="1902606"/>
            <a:ext cx="2612362" cy="1168015"/>
          </a:xfrm>
          <a:prstGeom prst="ellipse">
            <a:avLst/>
          </a:prstGeom>
          <a:noFill/>
          <a:ln w="76200">
            <a:gradFill flip="none" rotWithShape="1">
              <a:gsLst>
                <a:gs pos="0">
                  <a:srgbClr val="F2833E"/>
                </a:gs>
                <a:gs pos="100000">
                  <a:srgbClr val="E3234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Rectángulo 25"/>
          <p:cNvSpPr/>
          <p:nvPr/>
        </p:nvSpPr>
        <p:spPr>
          <a:xfrm>
            <a:off x="5116923" y="2304162"/>
            <a:ext cx="2218639" cy="461665"/>
          </a:xfrm>
          <a:prstGeom prst="rect">
            <a:avLst/>
          </a:prstGeom>
        </p:spPr>
        <p:txBody>
          <a:bodyPr wrap="square">
            <a:spAutoFit/>
          </a:bodyPr>
          <a:lstStyle/>
          <a:p>
            <a:pPr algn="ctr"/>
            <a:r>
              <a:rPr lang="es-ES" sz="2400" b="1" dirty="0">
                <a:solidFill>
                  <a:srgbClr val="F2833E"/>
                </a:solidFill>
                <a:latin typeface="Helvetica" charset="0"/>
                <a:ea typeface="Helvetica" charset="0"/>
                <a:cs typeface="Helvetica" charset="0"/>
              </a:rPr>
              <a:t>MODERADA</a:t>
            </a:r>
          </a:p>
        </p:txBody>
      </p:sp>
      <p:sp>
        <p:nvSpPr>
          <p:cNvPr id="27" name="Rectángulo 26"/>
          <p:cNvSpPr/>
          <p:nvPr/>
        </p:nvSpPr>
        <p:spPr>
          <a:xfrm>
            <a:off x="8049936" y="2277314"/>
            <a:ext cx="2218639" cy="461665"/>
          </a:xfrm>
          <a:prstGeom prst="rect">
            <a:avLst/>
          </a:prstGeom>
        </p:spPr>
        <p:txBody>
          <a:bodyPr wrap="square">
            <a:spAutoFit/>
          </a:bodyPr>
          <a:lstStyle/>
          <a:p>
            <a:pPr algn="ctr"/>
            <a:r>
              <a:rPr lang="es-ES" sz="2400" b="1" dirty="0">
                <a:solidFill>
                  <a:srgbClr val="E3234E"/>
                </a:solidFill>
                <a:latin typeface="Helvetica" charset="0"/>
                <a:ea typeface="Helvetica" charset="0"/>
                <a:cs typeface="Helvetica" charset="0"/>
              </a:rPr>
              <a:t>GRAVE</a:t>
            </a:r>
          </a:p>
        </p:txBody>
      </p:sp>
      <p:grpSp>
        <p:nvGrpSpPr>
          <p:cNvPr id="99" name="Agrupar 98"/>
          <p:cNvGrpSpPr/>
          <p:nvPr/>
        </p:nvGrpSpPr>
        <p:grpSpPr>
          <a:xfrm>
            <a:off x="1898791" y="3214526"/>
            <a:ext cx="9976416" cy="2494598"/>
            <a:chOff x="1962298" y="4262365"/>
            <a:chExt cx="9976416" cy="2437059"/>
          </a:xfrm>
        </p:grpSpPr>
        <p:sp>
          <p:nvSpPr>
            <p:cNvPr id="31" name="Rectángulo 30"/>
            <p:cNvSpPr/>
            <p:nvPr/>
          </p:nvSpPr>
          <p:spPr>
            <a:xfrm>
              <a:off x="1962298" y="4357546"/>
              <a:ext cx="1119585" cy="472746"/>
            </a:xfrm>
            <a:prstGeom prst="rect">
              <a:avLst/>
            </a:prstGeom>
          </p:spPr>
          <p:txBody>
            <a:bodyPr wrap="square">
              <a:spAutoFit/>
            </a:bodyPr>
            <a:lstStyle/>
            <a:p>
              <a:pPr algn="r"/>
              <a:r>
                <a:rPr lang="es-ES" sz="1200" dirty="0">
                  <a:solidFill>
                    <a:srgbClr val="005B6D"/>
                  </a:solidFill>
                  <a:latin typeface="Helvetica" charset="0"/>
                  <a:ea typeface="Helvetica" charset="0"/>
                  <a:cs typeface="Helvetica" charset="0"/>
                </a:rPr>
                <a:t>Disnea </a:t>
              </a:r>
              <a:r>
                <a:rPr lang="es-ES" sz="1200" dirty="0" err="1">
                  <a:solidFill>
                    <a:srgbClr val="005B6D"/>
                  </a:solidFill>
                  <a:latin typeface="Helvetica" charset="0"/>
                  <a:ea typeface="Helvetica" charset="0"/>
                  <a:cs typeface="Helvetica" charset="0"/>
                </a:rPr>
                <a:t>mMRC</a:t>
              </a:r>
              <a:r>
                <a:rPr lang="es-ES" sz="1200" dirty="0">
                  <a:solidFill>
                    <a:srgbClr val="005B6D"/>
                  </a:solidFill>
                  <a:latin typeface="Helvetica" charset="0"/>
                  <a:ea typeface="Helvetica" charset="0"/>
                  <a:cs typeface="Helvetica" charset="0"/>
                </a:rPr>
                <a:t> 1</a:t>
              </a:r>
            </a:p>
          </p:txBody>
        </p:sp>
        <p:cxnSp>
          <p:nvCxnSpPr>
            <p:cNvPr id="7" name="Conector recto de flecha 6"/>
            <p:cNvCxnSpPr>
              <a:cxnSpLocks/>
            </p:cNvCxnSpPr>
            <p:nvPr/>
          </p:nvCxnSpPr>
          <p:spPr>
            <a:xfrm>
              <a:off x="3279495" y="4428678"/>
              <a:ext cx="1" cy="425662"/>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sp>
          <p:nvSpPr>
            <p:cNvPr id="32" name="Rectángulo 31"/>
            <p:cNvSpPr/>
            <p:nvPr/>
          </p:nvSpPr>
          <p:spPr>
            <a:xfrm>
              <a:off x="2379608" y="4885975"/>
              <a:ext cx="1799773" cy="861774"/>
            </a:xfrm>
            <a:prstGeom prst="rect">
              <a:avLst/>
            </a:prstGeom>
          </p:spPr>
          <p:txBody>
            <a:bodyPr wrap="square">
              <a:spAutoFit/>
            </a:bodyPr>
            <a:lstStyle/>
            <a:p>
              <a:pPr algn="ctr"/>
              <a:r>
                <a:rPr lang="es-ES" sz="1600" b="1" dirty="0">
                  <a:solidFill>
                    <a:srgbClr val="005B6D"/>
                  </a:solidFill>
                  <a:latin typeface="Helvetica" charset="0"/>
                  <a:ea typeface="Helvetica" charset="0"/>
                  <a:cs typeface="Helvetica" charset="0"/>
                </a:rPr>
                <a:t>SAMA o SABA</a:t>
              </a:r>
            </a:p>
            <a:p>
              <a:pPr algn="ctr"/>
              <a:r>
                <a:rPr lang="es-ES" sz="1600" b="1" dirty="0">
                  <a:solidFill>
                    <a:srgbClr val="005B6D"/>
                  </a:solidFill>
                  <a:latin typeface="Helvetica" charset="0"/>
                  <a:ea typeface="Helvetica" charset="0"/>
                  <a:cs typeface="Helvetica" charset="0"/>
                </a:rPr>
                <a:t>o</a:t>
              </a:r>
            </a:p>
            <a:p>
              <a:pPr algn="ctr"/>
              <a:r>
                <a:rPr lang="es-ES" sz="1600" b="1" dirty="0">
                  <a:solidFill>
                    <a:srgbClr val="005B6D"/>
                  </a:solidFill>
                  <a:latin typeface="Helvetica" charset="0"/>
                  <a:ea typeface="Helvetica" charset="0"/>
                  <a:cs typeface="Helvetica" charset="0"/>
                </a:rPr>
                <a:t>LAMA o LABA</a:t>
              </a:r>
            </a:p>
          </p:txBody>
        </p:sp>
        <p:sp>
          <p:nvSpPr>
            <p:cNvPr id="33" name="Rectángulo 32"/>
            <p:cNvSpPr/>
            <p:nvPr/>
          </p:nvSpPr>
          <p:spPr>
            <a:xfrm>
              <a:off x="5370838" y="4854340"/>
              <a:ext cx="1799773" cy="861774"/>
            </a:xfrm>
            <a:prstGeom prst="rect">
              <a:avLst/>
            </a:prstGeom>
          </p:spPr>
          <p:txBody>
            <a:bodyPr wrap="square">
              <a:spAutoFit/>
            </a:bodyPr>
            <a:lstStyle/>
            <a:p>
              <a:pPr algn="ctr"/>
              <a:r>
                <a:rPr lang="es-ES" sz="1600" b="1" dirty="0">
                  <a:solidFill>
                    <a:srgbClr val="005B6D"/>
                  </a:solidFill>
                  <a:latin typeface="Helvetica" charset="0"/>
                  <a:ea typeface="Helvetica" charset="0"/>
                  <a:cs typeface="Helvetica" charset="0"/>
                </a:rPr>
                <a:t>LAMA o LABA</a:t>
              </a:r>
            </a:p>
            <a:p>
              <a:pPr algn="ctr"/>
              <a:r>
                <a:rPr lang="es-ES" sz="1600" b="1" dirty="0">
                  <a:solidFill>
                    <a:srgbClr val="005B6D"/>
                  </a:solidFill>
                  <a:latin typeface="Helvetica" charset="0"/>
                  <a:ea typeface="Helvetica" charset="0"/>
                  <a:cs typeface="Helvetica" charset="0"/>
                </a:rPr>
                <a:t>o</a:t>
              </a:r>
            </a:p>
            <a:p>
              <a:pPr algn="ctr"/>
              <a:r>
                <a:rPr lang="es-ES" sz="1600" b="1" dirty="0">
                  <a:solidFill>
                    <a:srgbClr val="005B6D"/>
                  </a:solidFill>
                  <a:latin typeface="Helvetica" charset="0"/>
                  <a:ea typeface="Helvetica" charset="0"/>
                  <a:cs typeface="Helvetica" charset="0"/>
                </a:rPr>
                <a:t>LABA/IC</a:t>
              </a:r>
            </a:p>
          </p:txBody>
        </p:sp>
        <p:cxnSp>
          <p:nvCxnSpPr>
            <p:cNvPr id="34" name="Conector recto de flecha 33"/>
            <p:cNvCxnSpPr/>
            <p:nvPr/>
          </p:nvCxnSpPr>
          <p:spPr>
            <a:xfrm>
              <a:off x="6272762" y="4481174"/>
              <a:ext cx="0" cy="373166"/>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4015379" y="5084821"/>
              <a:ext cx="1485535" cy="0"/>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sp>
          <p:nvSpPr>
            <p:cNvPr id="41" name="Rectángulo 40"/>
            <p:cNvSpPr/>
            <p:nvPr/>
          </p:nvSpPr>
          <p:spPr>
            <a:xfrm>
              <a:off x="7968917" y="4854340"/>
              <a:ext cx="1799773" cy="338554"/>
            </a:xfrm>
            <a:prstGeom prst="rect">
              <a:avLst/>
            </a:prstGeom>
          </p:spPr>
          <p:txBody>
            <a:bodyPr wrap="square">
              <a:spAutoFit/>
            </a:bodyPr>
            <a:lstStyle/>
            <a:p>
              <a:pPr algn="ctr"/>
              <a:r>
                <a:rPr lang="es-ES" sz="1600" b="1" dirty="0">
                  <a:solidFill>
                    <a:srgbClr val="005B6D"/>
                  </a:solidFill>
                  <a:latin typeface="Helvetica" charset="0"/>
                  <a:ea typeface="Helvetica" charset="0"/>
                  <a:cs typeface="Helvetica" charset="0"/>
                </a:rPr>
                <a:t>LAMA + LABA</a:t>
              </a:r>
            </a:p>
          </p:txBody>
        </p:sp>
        <p:sp>
          <p:nvSpPr>
            <p:cNvPr id="42" name="Rectángulo 41"/>
            <p:cNvSpPr/>
            <p:nvPr/>
          </p:nvSpPr>
          <p:spPr>
            <a:xfrm>
              <a:off x="7994635" y="5771051"/>
              <a:ext cx="1261822" cy="338554"/>
            </a:xfrm>
            <a:prstGeom prst="rect">
              <a:avLst/>
            </a:prstGeom>
          </p:spPr>
          <p:txBody>
            <a:bodyPr wrap="square">
              <a:spAutoFit/>
            </a:bodyPr>
            <a:lstStyle/>
            <a:p>
              <a:pPr algn="ctr"/>
              <a:r>
                <a:rPr lang="es-ES" sz="1600" b="1" dirty="0">
                  <a:solidFill>
                    <a:srgbClr val="005B6D"/>
                  </a:solidFill>
                  <a:latin typeface="Helvetica" charset="0"/>
                  <a:ea typeface="Helvetica" charset="0"/>
                  <a:cs typeface="Helvetica" charset="0"/>
                </a:rPr>
                <a:t>OTROS</a:t>
              </a:r>
            </a:p>
          </p:txBody>
        </p:sp>
        <p:cxnSp>
          <p:nvCxnSpPr>
            <p:cNvPr id="43" name="Conector recto de flecha 42"/>
            <p:cNvCxnSpPr/>
            <p:nvPr/>
          </p:nvCxnSpPr>
          <p:spPr>
            <a:xfrm>
              <a:off x="7020174" y="5084821"/>
              <a:ext cx="1126964" cy="0"/>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sp>
          <p:nvSpPr>
            <p:cNvPr id="45" name="Rectángulo 44"/>
            <p:cNvSpPr/>
            <p:nvPr/>
          </p:nvSpPr>
          <p:spPr>
            <a:xfrm>
              <a:off x="7734370" y="5277707"/>
              <a:ext cx="952203" cy="461665"/>
            </a:xfrm>
            <a:prstGeom prst="rect">
              <a:avLst/>
            </a:prstGeom>
          </p:spPr>
          <p:txBody>
            <a:bodyPr wrap="square">
              <a:spAutoFit/>
            </a:bodyPr>
            <a:lstStyle/>
            <a:p>
              <a:pPr algn="r"/>
              <a:r>
                <a:rPr lang="es-ES" sz="1200" dirty="0">
                  <a:solidFill>
                    <a:srgbClr val="005B6D"/>
                  </a:solidFill>
                  <a:latin typeface="Helvetica" charset="0"/>
                  <a:ea typeface="Helvetica" charset="0"/>
                  <a:cs typeface="Helvetica" charset="0"/>
                </a:rPr>
                <a:t>*</a:t>
              </a:r>
              <a:r>
                <a:rPr lang="es-ES" sz="1200" dirty="0" err="1">
                  <a:solidFill>
                    <a:srgbClr val="005B6D"/>
                  </a:solidFill>
                  <a:latin typeface="Helvetica" charset="0"/>
                  <a:ea typeface="Helvetica" charset="0"/>
                  <a:cs typeface="Helvetica" charset="0"/>
                </a:rPr>
                <a:t>Eos</a:t>
              </a:r>
              <a:r>
                <a:rPr lang="es-ES" sz="1200" dirty="0">
                  <a:solidFill>
                    <a:srgbClr val="005B6D"/>
                  </a:solidFill>
                  <a:latin typeface="Helvetica" charset="0"/>
                  <a:ea typeface="Helvetica" charset="0"/>
                  <a:cs typeface="Helvetica" charset="0"/>
                </a:rPr>
                <a:t> &lt;100</a:t>
              </a:r>
            </a:p>
            <a:p>
              <a:pPr algn="r"/>
              <a:r>
                <a:rPr lang="es-ES" sz="1200" dirty="0">
                  <a:solidFill>
                    <a:srgbClr val="005B6D"/>
                  </a:solidFill>
                  <a:latin typeface="Helvetica" charset="0"/>
                  <a:ea typeface="Helvetica" charset="0"/>
                  <a:cs typeface="Helvetica" charset="0"/>
                </a:rPr>
                <a:t> </a:t>
              </a:r>
              <a:r>
                <a:rPr lang="es-ES" sz="1200" dirty="0" err="1">
                  <a:solidFill>
                    <a:srgbClr val="005B6D"/>
                  </a:solidFill>
                  <a:latin typeface="Helvetica" charset="0"/>
                  <a:ea typeface="Helvetica" charset="0"/>
                  <a:cs typeface="Helvetica" charset="0"/>
                </a:rPr>
                <a:t>cels</a:t>
              </a:r>
              <a:r>
                <a:rPr lang="es-ES" sz="1200" dirty="0">
                  <a:solidFill>
                    <a:srgbClr val="005B6D"/>
                  </a:solidFill>
                  <a:latin typeface="Helvetica" charset="0"/>
                  <a:ea typeface="Helvetica" charset="0"/>
                  <a:cs typeface="Helvetica" charset="0"/>
                </a:rPr>
                <a:t> / µL</a:t>
              </a:r>
            </a:p>
          </p:txBody>
        </p:sp>
        <p:cxnSp>
          <p:nvCxnSpPr>
            <p:cNvPr id="50" name="Conector recto de flecha 49"/>
            <p:cNvCxnSpPr>
              <a:cxnSpLocks/>
              <a:endCxn id="41" idx="0"/>
            </p:cNvCxnSpPr>
            <p:nvPr/>
          </p:nvCxnSpPr>
          <p:spPr>
            <a:xfrm flipH="1">
              <a:off x="8868804" y="4308167"/>
              <a:ext cx="536288" cy="546173"/>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a:stCxn id="41" idx="2"/>
              <a:endCxn id="42" idx="0"/>
            </p:cNvCxnSpPr>
            <p:nvPr/>
          </p:nvCxnSpPr>
          <p:spPr>
            <a:xfrm flipH="1">
              <a:off x="8625546" y="5192894"/>
              <a:ext cx="243258" cy="578157"/>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sp>
          <p:nvSpPr>
            <p:cNvPr id="59" name="Rectángulo 58"/>
            <p:cNvSpPr/>
            <p:nvPr/>
          </p:nvSpPr>
          <p:spPr>
            <a:xfrm>
              <a:off x="10240172" y="6360870"/>
              <a:ext cx="1698542" cy="338554"/>
            </a:xfrm>
            <a:prstGeom prst="rect">
              <a:avLst/>
            </a:prstGeom>
          </p:spPr>
          <p:txBody>
            <a:bodyPr wrap="square">
              <a:spAutoFit/>
            </a:bodyPr>
            <a:lstStyle/>
            <a:p>
              <a:pPr algn="ctr"/>
              <a:r>
                <a:rPr lang="es-ES" sz="1600" b="1" dirty="0">
                  <a:solidFill>
                    <a:srgbClr val="005B6D"/>
                  </a:solidFill>
                  <a:latin typeface="Helvetica" charset="0"/>
                  <a:ea typeface="Helvetica" charset="0"/>
                  <a:cs typeface="Helvetica" charset="0"/>
                </a:rPr>
                <a:t>LAMA/LABA/IC</a:t>
              </a:r>
            </a:p>
          </p:txBody>
        </p:sp>
        <p:cxnSp>
          <p:nvCxnSpPr>
            <p:cNvPr id="60" name="Conector recto de flecha 59"/>
            <p:cNvCxnSpPr>
              <a:cxnSpLocks/>
              <a:endCxn id="59" idx="0"/>
            </p:cNvCxnSpPr>
            <p:nvPr/>
          </p:nvCxnSpPr>
          <p:spPr>
            <a:xfrm>
              <a:off x="9706726" y="4262365"/>
              <a:ext cx="1382717" cy="2098505"/>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sp>
          <p:nvSpPr>
            <p:cNvPr id="64" name="Rectángulo 63"/>
            <p:cNvSpPr/>
            <p:nvPr/>
          </p:nvSpPr>
          <p:spPr>
            <a:xfrm>
              <a:off x="10247743" y="4996780"/>
              <a:ext cx="1481224" cy="276999"/>
            </a:xfrm>
            <a:prstGeom prst="rect">
              <a:avLst/>
            </a:prstGeom>
          </p:spPr>
          <p:txBody>
            <a:bodyPr wrap="square">
              <a:spAutoFit/>
            </a:bodyPr>
            <a:lstStyle/>
            <a:p>
              <a:r>
                <a:rPr lang="es-ES" sz="1200" dirty="0" err="1">
                  <a:solidFill>
                    <a:srgbClr val="005B6D"/>
                  </a:solidFill>
                  <a:latin typeface="Helvetica" charset="0"/>
                  <a:ea typeface="Helvetica" charset="0"/>
                  <a:cs typeface="Helvetica" charset="0"/>
                </a:rPr>
                <a:t>Eos</a:t>
              </a:r>
              <a:r>
                <a:rPr lang="es-ES" sz="1200" dirty="0">
                  <a:solidFill>
                    <a:srgbClr val="005B6D"/>
                  </a:solidFill>
                  <a:latin typeface="Helvetica" charset="0"/>
                  <a:ea typeface="Helvetica" charset="0"/>
                  <a:cs typeface="Helvetica" charset="0"/>
                </a:rPr>
                <a:t> ≥300 </a:t>
              </a:r>
              <a:r>
                <a:rPr lang="es-ES" sz="1200" dirty="0" err="1">
                  <a:solidFill>
                    <a:srgbClr val="005B6D"/>
                  </a:solidFill>
                  <a:latin typeface="Helvetica" charset="0"/>
                  <a:ea typeface="Helvetica" charset="0"/>
                  <a:cs typeface="Helvetica" charset="0"/>
                </a:rPr>
                <a:t>cels</a:t>
              </a:r>
              <a:r>
                <a:rPr lang="es-ES" sz="1200" dirty="0">
                  <a:solidFill>
                    <a:srgbClr val="005B6D"/>
                  </a:solidFill>
                  <a:latin typeface="Helvetica" charset="0"/>
                  <a:ea typeface="Helvetica" charset="0"/>
                  <a:cs typeface="Helvetica" charset="0"/>
                </a:rPr>
                <a:t> / µL</a:t>
              </a:r>
            </a:p>
          </p:txBody>
        </p:sp>
        <p:cxnSp>
          <p:nvCxnSpPr>
            <p:cNvPr id="65" name="Conector recto de flecha 64"/>
            <p:cNvCxnSpPr>
              <a:stCxn id="33" idx="2"/>
            </p:cNvCxnSpPr>
            <p:nvPr/>
          </p:nvCxnSpPr>
          <p:spPr>
            <a:xfrm>
              <a:off x="6270725" y="5716114"/>
              <a:ext cx="4053975" cy="925683"/>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sp>
          <p:nvSpPr>
            <p:cNvPr id="75" name="Rectángulo 74"/>
            <p:cNvSpPr/>
            <p:nvPr/>
          </p:nvSpPr>
          <p:spPr>
            <a:xfrm>
              <a:off x="6465419" y="6011756"/>
              <a:ext cx="952203" cy="461665"/>
            </a:xfrm>
            <a:prstGeom prst="rect">
              <a:avLst/>
            </a:prstGeom>
          </p:spPr>
          <p:txBody>
            <a:bodyPr wrap="square">
              <a:spAutoFit/>
            </a:bodyPr>
            <a:lstStyle/>
            <a:p>
              <a:pPr algn="r"/>
              <a:r>
                <a:rPr lang="es-ES" sz="1200">
                  <a:solidFill>
                    <a:srgbClr val="005B6D"/>
                  </a:solidFill>
                  <a:latin typeface="Helvetica" charset="0"/>
                  <a:ea typeface="Helvetica" charset="0"/>
                  <a:cs typeface="Helvetica" charset="0"/>
                </a:rPr>
                <a:t>**</a:t>
              </a:r>
              <a:r>
                <a:rPr lang="es-ES" sz="1200" dirty="0" err="1">
                  <a:solidFill>
                    <a:srgbClr val="005B6D"/>
                  </a:solidFill>
                  <a:latin typeface="Helvetica" charset="0"/>
                  <a:ea typeface="Helvetica" charset="0"/>
                  <a:cs typeface="Helvetica" charset="0"/>
                </a:rPr>
                <a:t>Eos</a:t>
              </a:r>
              <a:r>
                <a:rPr lang="es-ES" sz="1200" dirty="0">
                  <a:solidFill>
                    <a:srgbClr val="005B6D"/>
                  </a:solidFill>
                  <a:latin typeface="Helvetica" charset="0"/>
                  <a:ea typeface="Helvetica" charset="0"/>
                  <a:cs typeface="Helvetica" charset="0"/>
                </a:rPr>
                <a:t> ≥200</a:t>
              </a:r>
            </a:p>
            <a:p>
              <a:pPr algn="r"/>
              <a:r>
                <a:rPr lang="es-ES" sz="1200" dirty="0" err="1">
                  <a:solidFill>
                    <a:srgbClr val="005B6D"/>
                  </a:solidFill>
                  <a:latin typeface="Helvetica" charset="0"/>
                  <a:ea typeface="Helvetica" charset="0"/>
                  <a:cs typeface="Helvetica" charset="0"/>
                </a:rPr>
                <a:t>cels</a:t>
              </a:r>
              <a:r>
                <a:rPr lang="es-ES" sz="1200" dirty="0">
                  <a:solidFill>
                    <a:srgbClr val="005B6D"/>
                  </a:solidFill>
                  <a:latin typeface="Helvetica" charset="0"/>
                  <a:ea typeface="Helvetica" charset="0"/>
                  <a:cs typeface="Helvetica" charset="0"/>
                </a:rPr>
                <a:t> / µL</a:t>
              </a:r>
            </a:p>
          </p:txBody>
        </p:sp>
        <p:sp>
          <p:nvSpPr>
            <p:cNvPr id="76" name="Rectángulo 75"/>
            <p:cNvSpPr/>
            <p:nvPr/>
          </p:nvSpPr>
          <p:spPr>
            <a:xfrm>
              <a:off x="9314477" y="5485281"/>
              <a:ext cx="1174863" cy="461665"/>
            </a:xfrm>
            <a:prstGeom prst="rect">
              <a:avLst/>
            </a:prstGeom>
          </p:spPr>
          <p:txBody>
            <a:bodyPr wrap="square">
              <a:spAutoFit/>
            </a:bodyPr>
            <a:lstStyle/>
            <a:p>
              <a:pPr algn="r"/>
              <a:r>
                <a:rPr lang="es-ES" sz="1200" dirty="0">
                  <a:solidFill>
                    <a:srgbClr val="005B6D"/>
                  </a:solidFill>
                  <a:latin typeface="Helvetica" charset="0"/>
                  <a:ea typeface="Helvetica" charset="0"/>
                  <a:cs typeface="Helvetica" charset="0"/>
                </a:rPr>
                <a:t>**</a:t>
              </a:r>
              <a:r>
                <a:rPr lang="es-ES" sz="1200" dirty="0" err="1">
                  <a:solidFill>
                    <a:srgbClr val="005B6D"/>
                  </a:solidFill>
                  <a:latin typeface="Helvetica" charset="0"/>
                  <a:ea typeface="Helvetica" charset="0"/>
                  <a:cs typeface="Helvetica" charset="0"/>
                </a:rPr>
                <a:t>Eos</a:t>
              </a:r>
              <a:r>
                <a:rPr lang="es-ES" sz="1200" dirty="0">
                  <a:solidFill>
                    <a:srgbClr val="005B6D"/>
                  </a:solidFill>
                  <a:latin typeface="Helvetica" charset="0"/>
                  <a:ea typeface="Helvetica" charset="0"/>
                  <a:cs typeface="Helvetica" charset="0"/>
                </a:rPr>
                <a:t> ≥100</a:t>
              </a:r>
            </a:p>
            <a:p>
              <a:pPr algn="r"/>
              <a:r>
                <a:rPr lang="es-ES" sz="1200" dirty="0" err="1">
                  <a:solidFill>
                    <a:srgbClr val="005B6D"/>
                  </a:solidFill>
                  <a:latin typeface="Helvetica" charset="0"/>
                  <a:ea typeface="Helvetica" charset="0"/>
                  <a:cs typeface="Helvetica" charset="0"/>
                </a:rPr>
                <a:t>cels</a:t>
              </a:r>
              <a:r>
                <a:rPr lang="es-ES" sz="1200" dirty="0">
                  <a:solidFill>
                    <a:srgbClr val="005B6D"/>
                  </a:solidFill>
                  <a:latin typeface="Helvetica" charset="0"/>
                  <a:ea typeface="Helvetica" charset="0"/>
                  <a:cs typeface="Helvetica" charset="0"/>
                </a:rPr>
                <a:t> / µL</a:t>
              </a:r>
            </a:p>
          </p:txBody>
        </p:sp>
        <p:cxnSp>
          <p:nvCxnSpPr>
            <p:cNvPr id="77" name="Conector recto de flecha 76"/>
            <p:cNvCxnSpPr>
              <a:endCxn id="59" idx="1"/>
            </p:cNvCxnSpPr>
            <p:nvPr/>
          </p:nvCxnSpPr>
          <p:spPr>
            <a:xfrm>
              <a:off x="8906417" y="5203742"/>
              <a:ext cx="1333755" cy="1326405"/>
            </a:xfrm>
            <a:prstGeom prst="straightConnector1">
              <a:avLst/>
            </a:prstGeom>
            <a:ln w="38100">
              <a:solidFill>
                <a:srgbClr val="B5B88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0" name="Agrupar 99"/>
          <p:cNvGrpSpPr/>
          <p:nvPr/>
        </p:nvGrpSpPr>
        <p:grpSpPr>
          <a:xfrm>
            <a:off x="-51688" y="5751353"/>
            <a:ext cx="12243688" cy="391527"/>
            <a:chOff x="-51688" y="6239334"/>
            <a:chExt cx="6395478" cy="268504"/>
          </a:xfrm>
        </p:grpSpPr>
        <p:sp>
          <p:nvSpPr>
            <p:cNvPr id="94" name="Rectángulo 93"/>
            <p:cNvSpPr/>
            <p:nvPr/>
          </p:nvSpPr>
          <p:spPr>
            <a:xfrm>
              <a:off x="-51688" y="6239334"/>
              <a:ext cx="6395477" cy="268504"/>
            </a:xfrm>
            <a:prstGeom prst="rect">
              <a:avLst/>
            </a:prstGeom>
            <a:solidFill>
              <a:srgbClr val="8CB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3" name="Rectángulo 92"/>
            <p:cNvSpPr/>
            <p:nvPr/>
          </p:nvSpPr>
          <p:spPr>
            <a:xfrm>
              <a:off x="145578" y="6280919"/>
              <a:ext cx="6198212" cy="211069"/>
            </a:xfrm>
            <a:prstGeom prst="rect">
              <a:avLst/>
            </a:prstGeom>
          </p:spPr>
          <p:txBody>
            <a:bodyPr wrap="square">
              <a:spAutoFit/>
            </a:bodyPr>
            <a:lstStyle/>
            <a:p>
              <a:r>
                <a:rPr lang="es-ES" sz="1400" dirty="0">
                  <a:solidFill>
                    <a:schemeClr val="bg1"/>
                  </a:solidFill>
                  <a:latin typeface="Helvetica" charset="0"/>
                  <a:ea typeface="Helvetica" charset="0"/>
                  <a:cs typeface="Helvetica" charset="0"/>
                </a:rPr>
                <a:t>EDUCACIÓN/CESACIÓN DE TABACO/EVITAR EXPOSICIÓN A BIOMASA/ACTIVIDAD FÍSICA/ /VACUNACIÓN/NUTRICIÓN/BD DE RESCATE</a:t>
              </a:r>
            </a:p>
          </p:txBody>
        </p:sp>
      </p:grpSp>
      <p:sp>
        <p:nvSpPr>
          <p:cNvPr id="98" name="Rectángulo 97"/>
          <p:cNvSpPr/>
          <p:nvPr/>
        </p:nvSpPr>
        <p:spPr>
          <a:xfrm rot="16200000">
            <a:off x="1050483" y="2741643"/>
            <a:ext cx="1419615" cy="276999"/>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FIGURA 3</a:t>
            </a:r>
            <a:endParaRPr lang="es-ES" sz="1200" baseline="-25000" dirty="0">
              <a:solidFill>
                <a:srgbClr val="1B9995"/>
              </a:solidFill>
              <a:latin typeface="Helvetica" charset="0"/>
              <a:ea typeface="Helvetica" charset="0"/>
              <a:cs typeface="Helvetica" charset="0"/>
            </a:endParaRPr>
          </a:p>
        </p:txBody>
      </p:sp>
      <p:pic>
        <p:nvPicPr>
          <p:cNvPr id="2" name="Imagen 1"/>
          <p:cNvPicPr>
            <a:picLocks noChangeAspect="1"/>
          </p:cNvPicPr>
          <p:nvPr/>
        </p:nvPicPr>
        <p:blipFill>
          <a:blip r:embed="rId4"/>
          <a:stretch>
            <a:fillRect/>
          </a:stretch>
        </p:blipFill>
        <p:spPr>
          <a:xfrm>
            <a:off x="2819539" y="7001905"/>
            <a:ext cx="7048500" cy="4241800"/>
          </a:xfrm>
          <a:prstGeom prst="rect">
            <a:avLst/>
          </a:prstGeom>
        </p:spPr>
      </p:pic>
      <p:grpSp>
        <p:nvGrpSpPr>
          <p:cNvPr id="47" name="Agrupar 99">
            <a:extLst>
              <a:ext uri="{FF2B5EF4-FFF2-40B4-BE49-F238E27FC236}">
                <a16:creationId xmlns:a16="http://schemas.microsoft.com/office/drawing/2014/main" id="{5DC0BA77-81CC-43FE-82A6-A79F137DD0B5}"/>
              </a:ext>
            </a:extLst>
          </p:cNvPr>
          <p:cNvGrpSpPr/>
          <p:nvPr/>
        </p:nvGrpSpPr>
        <p:grpSpPr>
          <a:xfrm>
            <a:off x="3018376" y="6129401"/>
            <a:ext cx="9175413" cy="307777"/>
            <a:chOff x="-77425" y="6225416"/>
            <a:chExt cx="6421214" cy="437680"/>
          </a:xfrm>
        </p:grpSpPr>
        <p:sp>
          <p:nvSpPr>
            <p:cNvPr id="48" name="Rectángulo 47">
              <a:extLst>
                <a:ext uri="{FF2B5EF4-FFF2-40B4-BE49-F238E27FC236}">
                  <a16:creationId xmlns:a16="http://schemas.microsoft.com/office/drawing/2014/main" id="{82C170F8-4E64-447C-BA6E-729B78445306}"/>
                </a:ext>
              </a:extLst>
            </p:cNvPr>
            <p:cNvSpPr/>
            <p:nvPr/>
          </p:nvSpPr>
          <p:spPr>
            <a:xfrm>
              <a:off x="-51688" y="6239334"/>
              <a:ext cx="6395477" cy="319761"/>
            </a:xfrm>
            <a:prstGeom prst="rect">
              <a:avLst/>
            </a:prstGeom>
            <a:solidFill>
              <a:srgbClr val="8CB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Rectángulo 48">
              <a:extLst>
                <a:ext uri="{FF2B5EF4-FFF2-40B4-BE49-F238E27FC236}">
                  <a16:creationId xmlns:a16="http://schemas.microsoft.com/office/drawing/2014/main" id="{CA99F73C-F7F4-42BE-97DF-2A23CC895A4E}"/>
                </a:ext>
              </a:extLst>
            </p:cNvPr>
            <p:cNvSpPr/>
            <p:nvPr/>
          </p:nvSpPr>
          <p:spPr>
            <a:xfrm>
              <a:off x="-77425" y="6225416"/>
              <a:ext cx="6406095" cy="437680"/>
            </a:xfrm>
            <a:prstGeom prst="rect">
              <a:avLst/>
            </a:prstGeom>
            <a:solidFill>
              <a:srgbClr val="B9B98D"/>
            </a:solidFill>
          </p:spPr>
          <p:txBody>
            <a:bodyPr wrap="square">
              <a:spAutoFit/>
            </a:bodyPr>
            <a:lstStyle/>
            <a:p>
              <a:r>
                <a:rPr lang="es-ES" sz="1400" dirty="0">
                  <a:solidFill>
                    <a:schemeClr val="bg1"/>
                  </a:solidFill>
                  <a:latin typeface="Helvetica" charset="0"/>
                  <a:ea typeface="Helvetica" charset="0"/>
                  <a:cs typeface="Helvetica" charset="0"/>
                </a:rPr>
                <a:t>	REHABILITACION</a:t>
              </a:r>
            </a:p>
          </p:txBody>
        </p:sp>
      </p:grpSp>
      <p:grpSp>
        <p:nvGrpSpPr>
          <p:cNvPr id="51" name="Agrupar 99">
            <a:extLst>
              <a:ext uri="{FF2B5EF4-FFF2-40B4-BE49-F238E27FC236}">
                <a16:creationId xmlns:a16="http://schemas.microsoft.com/office/drawing/2014/main" id="{F840984B-F8A6-4E71-8833-1A6A56E734DA}"/>
              </a:ext>
            </a:extLst>
          </p:cNvPr>
          <p:cNvGrpSpPr/>
          <p:nvPr/>
        </p:nvGrpSpPr>
        <p:grpSpPr>
          <a:xfrm>
            <a:off x="5098020" y="6412761"/>
            <a:ext cx="7084071" cy="307777"/>
            <a:chOff x="-77425" y="6225416"/>
            <a:chExt cx="6421214" cy="384156"/>
          </a:xfrm>
        </p:grpSpPr>
        <p:sp>
          <p:nvSpPr>
            <p:cNvPr id="52" name="Rectángulo 51">
              <a:extLst>
                <a:ext uri="{FF2B5EF4-FFF2-40B4-BE49-F238E27FC236}">
                  <a16:creationId xmlns:a16="http://schemas.microsoft.com/office/drawing/2014/main" id="{B60A031F-F5B2-408D-8761-D79D4EDC50F9}"/>
                </a:ext>
              </a:extLst>
            </p:cNvPr>
            <p:cNvSpPr/>
            <p:nvPr/>
          </p:nvSpPr>
          <p:spPr>
            <a:xfrm>
              <a:off x="-51688" y="6239334"/>
              <a:ext cx="6395477" cy="319761"/>
            </a:xfrm>
            <a:prstGeom prst="rect">
              <a:avLst/>
            </a:prstGeom>
            <a:solidFill>
              <a:srgbClr val="8CB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Rectángulo 53">
              <a:extLst>
                <a:ext uri="{FF2B5EF4-FFF2-40B4-BE49-F238E27FC236}">
                  <a16:creationId xmlns:a16="http://schemas.microsoft.com/office/drawing/2014/main" id="{31DD811A-AE40-4379-9248-26BD52834950}"/>
                </a:ext>
              </a:extLst>
            </p:cNvPr>
            <p:cNvSpPr/>
            <p:nvPr/>
          </p:nvSpPr>
          <p:spPr>
            <a:xfrm>
              <a:off x="-77425" y="6225416"/>
              <a:ext cx="6406095" cy="384156"/>
            </a:xfrm>
            <a:prstGeom prst="rect">
              <a:avLst/>
            </a:prstGeom>
            <a:solidFill>
              <a:srgbClr val="F2833E"/>
            </a:solidFill>
          </p:spPr>
          <p:txBody>
            <a:bodyPr wrap="square">
              <a:spAutoFit/>
            </a:bodyPr>
            <a:lstStyle/>
            <a:p>
              <a:r>
                <a:rPr lang="es-ES" sz="1400" dirty="0">
                  <a:solidFill>
                    <a:schemeClr val="bg1"/>
                  </a:solidFill>
                  <a:latin typeface="Helvetica" charset="0"/>
                  <a:ea typeface="Helvetica" charset="0"/>
                  <a:cs typeface="Helvetica" charset="0"/>
                </a:rPr>
                <a:t>CONSIDERAR: OXIGENOTERAPIA/REDUCCIÓN DE VOLUMEN/CIRUGÍA</a:t>
              </a:r>
            </a:p>
          </p:txBody>
        </p:sp>
      </p:grpSp>
    </p:spTree>
    <p:extLst>
      <p:ext uri="{BB962C8B-B14F-4D97-AF65-F5344CB8AC3E}">
        <p14:creationId xmlns:p14="http://schemas.microsoft.com/office/powerpoint/2010/main" val="308983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59000">
              <a:srgbClr val="1B9995"/>
            </a:gs>
            <a:gs pos="100000">
              <a:srgbClr val="97CCC2"/>
            </a:gs>
          </a:gsLst>
          <a:lin ang="18900000" scaled="1"/>
        </a:gradFill>
        <a:effectLst/>
      </p:bgPr>
    </p:bg>
    <p:spTree>
      <p:nvGrpSpPr>
        <p:cNvPr id="1" name=""/>
        <p:cNvGrpSpPr/>
        <p:nvPr/>
      </p:nvGrpSpPr>
      <p:grpSpPr>
        <a:xfrm>
          <a:off x="0" y="0"/>
          <a:ext cx="0" cy="0"/>
          <a:chOff x="0" y="0"/>
          <a:chExt cx="0" cy="0"/>
        </a:xfrm>
      </p:grpSpPr>
      <p:sp>
        <p:nvSpPr>
          <p:cNvPr id="6" name="Rectángulo 5"/>
          <p:cNvSpPr/>
          <p:nvPr/>
        </p:nvSpPr>
        <p:spPr>
          <a:xfrm>
            <a:off x="1813396" y="2383971"/>
            <a:ext cx="4512774" cy="144655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800" b="1" i="0" u="none" strike="noStrike" kern="1200" cap="none" spc="0" normalizeH="0" baseline="0" noProof="0" dirty="0">
                <a:ln>
                  <a:noFill/>
                </a:ln>
                <a:solidFill>
                  <a:srgbClr val="97CCC2"/>
                </a:solidFill>
                <a:effectLst/>
                <a:uLnTx/>
                <a:uFillTx/>
                <a:latin typeface="Helvetica" charset="0"/>
                <a:ea typeface="Helvetica" charset="0"/>
                <a:cs typeface="Helvetica" charset="0"/>
              </a:rPr>
              <a:t>capítulo</a:t>
            </a:r>
          </a:p>
        </p:txBody>
      </p:sp>
      <p:sp>
        <p:nvSpPr>
          <p:cNvPr id="7" name="Rectángulo 6"/>
          <p:cNvSpPr/>
          <p:nvPr/>
        </p:nvSpPr>
        <p:spPr>
          <a:xfrm>
            <a:off x="5585697" y="1422867"/>
            <a:ext cx="813043" cy="144655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800" b="1" dirty="0">
                <a:solidFill>
                  <a:srgbClr val="97CCC2"/>
                </a:solidFill>
                <a:latin typeface="Helvetica" charset="0"/>
                <a:ea typeface="Helvetica" charset="0"/>
                <a:cs typeface="Helvetica" charset="0"/>
              </a:rPr>
              <a:t>5</a:t>
            </a:r>
            <a:endParaRPr kumimoji="0" lang="es-ES" sz="8800" b="1" i="0" u="none" strike="noStrike" kern="1200" cap="none" spc="0" normalizeH="0" baseline="0" noProof="0" dirty="0">
              <a:ln>
                <a:noFill/>
              </a:ln>
              <a:solidFill>
                <a:srgbClr val="97CCC2"/>
              </a:solidFill>
              <a:effectLst/>
              <a:uLnTx/>
              <a:uFillTx/>
              <a:latin typeface="Helvetica" charset="0"/>
              <a:ea typeface="Helvetica" charset="0"/>
              <a:cs typeface="Helvetica" charset="0"/>
            </a:endParaRPr>
          </a:p>
        </p:txBody>
      </p:sp>
      <p:sp>
        <p:nvSpPr>
          <p:cNvPr id="8" name="Rectángulo 7"/>
          <p:cNvSpPr/>
          <p:nvPr/>
        </p:nvSpPr>
        <p:spPr>
          <a:xfrm>
            <a:off x="6432803" y="3830521"/>
            <a:ext cx="5025735" cy="1138773"/>
          </a:xfrm>
          <a:prstGeom prst="rect">
            <a:avLst/>
          </a:prstGeom>
        </p:spPr>
        <p:txBody>
          <a:bodyPr wrap="none">
            <a:spAutoFit/>
          </a:bodyPr>
          <a:lstStyle/>
          <a:p>
            <a:pPr lvl="0"/>
            <a:r>
              <a:rPr lang="es-UY" sz="4000" b="1" dirty="0">
                <a:solidFill>
                  <a:srgbClr val="97CCC2"/>
                </a:solidFill>
                <a:latin typeface="Helvetica" charset="0"/>
                <a:ea typeface="Helvetica" charset="0"/>
                <a:cs typeface="Helvetica" charset="0"/>
              </a:rPr>
              <a:t>EXACERBACIONES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srgbClr val="97CCC2"/>
              </a:solidFill>
              <a:effectLst/>
              <a:uLnTx/>
              <a:uFillTx/>
              <a:latin typeface="Helvetica" charset="0"/>
              <a:ea typeface="Helvetica" charset="0"/>
              <a:cs typeface="Helvetica" charset="0"/>
            </a:endParaRPr>
          </a:p>
        </p:txBody>
      </p:sp>
      <p:pic>
        <p:nvPicPr>
          <p:cNvPr id="9" name="Imagen 8"/>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6353724" y="2129037"/>
            <a:ext cx="3357718" cy="1339149"/>
          </a:xfrm>
          <a:prstGeom prst="rect">
            <a:avLst/>
          </a:prstGeom>
        </p:spPr>
      </p:pic>
    </p:spTree>
    <p:extLst>
      <p:ext uri="{BB962C8B-B14F-4D97-AF65-F5344CB8AC3E}">
        <p14:creationId xmlns:p14="http://schemas.microsoft.com/office/powerpoint/2010/main" val="29821260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9122020" y="-470190"/>
            <a:ext cx="3390672" cy="7786747"/>
          </a:xfrm>
          <a:prstGeom prst="rect">
            <a:avLst/>
          </a:prstGeom>
        </p:spPr>
        <p:txBody>
          <a:bodyPr wrap="none">
            <a:spAutoFit/>
          </a:bodyPr>
          <a:lstStyle/>
          <a:p>
            <a:r>
              <a:rPr lang="es-ES" sz="50000" b="1" dirty="0">
                <a:solidFill>
                  <a:srgbClr val="97CCC2"/>
                </a:solidFill>
                <a:effectLst/>
                <a:latin typeface="Helvetica" charset="0"/>
                <a:ea typeface="Helvetica" charset="0"/>
                <a:cs typeface="Helvetica" charset="0"/>
              </a:rPr>
              <a:t>”</a:t>
            </a:r>
          </a:p>
        </p:txBody>
      </p:sp>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5</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813043" y="155671"/>
            <a:ext cx="5791469" cy="369332"/>
          </a:xfrm>
          <a:prstGeom prst="rect">
            <a:avLst/>
          </a:prstGeom>
        </p:spPr>
        <p:txBody>
          <a:bodyPr wrap="square">
            <a:spAutoFit/>
          </a:bodyPr>
          <a:lstStyle/>
          <a:p>
            <a:r>
              <a:rPr lang="es-ES" dirty="0">
                <a:solidFill>
                  <a:srgbClr val="8CBFB5"/>
                </a:solidFill>
                <a:latin typeface="Helvetica" charset="0"/>
                <a:ea typeface="Helvetica" charset="0"/>
                <a:cs typeface="Helvetica" charset="0"/>
              </a:rPr>
              <a:t>EXACERBACIONES DE LA EPOC </a:t>
            </a:r>
          </a:p>
        </p:txBody>
      </p:sp>
      <p:sp>
        <p:nvSpPr>
          <p:cNvPr id="12" name="Rectángulo 11"/>
          <p:cNvSpPr/>
          <p:nvPr/>
        </p:nvSpPr>
        <p:spPr>
          <a:xfrm>
            <a:off x="3518688" y="1593574"/>
            <a:ext cx="6171648" cy="4093428"/>
          </a:xfrm>
          <a:prstGeom prst="rect">
            <a:avLst/>
          </a:prstGeom>
        </p:spPr>
        <p:txBody>
          <a:bodyPr wrap="square">
            <a:spAutoFit/>
          </a:bodyPr>
          <a:lstStyle/>
          <a:p>
            <a:r>
              <a:rPr lang="es-ES" sz="2200" dirty="0">
                <a:solidFill>
                  <a:schemeClr val="tx1">
                    <a:lumMod val="65000"/>
                    <a:lumOff val="35000"/>
                  </a:schemeClr>
                </a:solidFill>
                <a:latin typeface="Helvetica" charset="0"/>
                <a:ea typeface="Helvetica" charset="0"/>
                <a:cs typeface="Helvetica" charset="0"/>
              </a:rPr>
              <a:t>Evento agudo con deterioro clínico </a:t>
            </a:r>
          </a:p>
          <a:p>
            <a:endParaRPr lang="es-ES" sz="2200" dirty="0">
              <a:solidFill>
                <a:schemeClr val="tx1">
                  <a:lumMod val="65000"/>
                  <a:lumOff val="35000"/>
                </a:schemeClr>
              </a:solidFill>
              <a:latin typeface="Helvetica" charset="0"/>
              <a:ea typeface="Helvetica" charset="0"/>
              <a:cs typeface="Helvetica" charset="0"/>
            </a:endParaRPr>
          </a:p>
          <a:p>
            <a:r>
              <a:rPr lang="es-ES" sz="2200" dirty="0">
                <a:solidFill>
                  <a:schemeClr val="tx1">
                    <a:lumMod val="65000"/>
                    <a:lumOff val="35000"/>
                  </a:schemeClr>
                </a:solidFill>
                <a:latin typeface="Helvetica" charset="0"/>
                <a:ea typeface="Helvetica" charset="0"/>
                <a:cs typeface="Helvetica" charset="0"/>
              </a:rPr>
              <a:t>Aumento en la disnea, tos y/o expectoración basal del paciente más allá de la variabilidad diaria y suficiente para requerir modificación del tratamiento regular. </a:t>
            </a:r>
          </a:p>
          <a:p>
            <a:endParaRPr lang="es-ES" sz="2200" dirty="0">
              <a:solidFill>
                <a:schemeClr val="tx1">
                  <a:lumMod val="65000"/>
                  <a:lumOff val="35000"/>
                </a:schemeClr>
              </a:solidFill>
              <a:latin typeface="Helvetica" charset="0"/>
              <a:ea typeface="Helvetica" charset="0"/>
              <a:cs typeface="Helvetica" charset="0"/>
            </a:endParaRPr>
          </a:p>
          <a:p>
            <a:r>
              <a:rPr lang="es-UY" sz="2200" dirty="0">
                <a:solidFill>
                  <a:schemeClr val="tx1">
                    <a:lumMod val="65000"/>
                    <a:lumOff val="35000"/>
                  </a:schemeClr>
                </a:solidFill>
                <a:latin typeface="Helvetica" charset="0"/>
                <a:ea typeface="Helvetica" charset="0"/>
                <a:cs typeface="Helvetica" charset="0"/>
              </a:rPr>
              <a:t>Elevación de biomarcadores de reacción de fase aguda y procalcitonina.</a:t>
            </a:r>
          </a:p>
          <a:p>
            <a:endParaRPr lang="es-ES" sz="2200" dirty="0">
              <a:solidFill>
                <a:schemeClr val="tx1">
                  <a:lumMod val="65000"/>
                  <a:lumOff val="35000"/>
                </a:schemeClr>
              </a:solidFill>
              <a:latin typeface="Helvetica" charset="0"/>
              <a:ea typeface="Helvetica" charset="0"/>
              <a:cs typeface="Helvetica" charset="0"/>
            </a:endParaRPr>
          </a:p>
          <a:p>
            <a:r>
              <a:rPr lang="es-ES" sz="2200" dirty="0">
                <a:solidFill>
                  <a:schemeClr val="tx1">
                    <a:lumMod val="65000"/>
                    <a:lumOff val="35000"/>
                  </a:schemeClr>
                </a:solidFill>
                <a:latin typeface="Helvetica" charset="0"/>
                <a:ea typeface="Helvetica" charset="0"/>
                <a:cs typeface="Helvetica" charset="0"/>
              </a:rPr>
              <a:t>Diagnóstico de exclusión.</a:t>
            </a:r>
          </a:p>
          <a:p>
            <a:pPr lvl="0"/>
            <a:endParaRPr lang="es-ES" dirty="0">
              <a:solidFill>
                <a:schemeClr val="tx1">
                  <a:lumMod val="65000"/>
                  <a:lumOff val="35000"/>
                </a:schemeClr>
              </a:solidFill>
              <a:latin typeface="Helvetica" charset="0"/>
              <a:ea typeface="Helvetica" charset="0"/>
              <a:cs typeface="Helvetica" charset="0"/>
            </a:endParaRPr>
          </a:p>
        </p:txBody>
      </p:sp>
      <p:sp>
        <p:nvSpPr>
          <p:cNvPr id="11" name="Rectángulo 10"/>
          <p:cNvSpPr/>
          <p:nvPr/>
        </p:nvSpPr>
        <p:spPr>
          <a:xfrm>
            <a:off x="406521" y="2792316"/>
            <a:ext cx="2764001" cy="707886"/>
          </a:xfrm>
          <a:prstGeom prst="rect">
            <a:avLst/>
          </a:prstGeom>
        </p:spPr>
        <p:txBody>
          <a:bodyPr wrap="square">
            <a:spAutoFit/>
          </a:bodyPr>
          <a:lstStyle/>
          <a:p>
            <a:r>
              <a:rPr lang="es-ES" sz="4000" b="1">
                <a:solidFill>
                  <a:srgbClr val="1B9995"/>
                </a:solidFill>
                <a:latin typeface="Helvetica" charset="0"/>
                <a:ea typeface="Helvetica" charset="0"/>
                <a:cs typeface="Helvetica" charset="0"/>
              </a:rPr>
              <a:t>Definición</a:t>
            </a:r>
            <a:endParaRPr lang="es-ES" sz="4000" b="1" dirty="0">
              <a:solidFill>
                <a:srgbClr val="1B9995"/>
              </a:solidFill>
              <a:effectLst/>
              <a:latin typeface="Helvetica" charset="0"/>
              <a:ea typeface="Helvetica" charset="0"/>
              <a:cs typeface="Helvetica" charset="0"/>
            </a:endParaRPr>
          </a:p>
        </p:txBody>
      </p:sp>
      <p:sp>
        <p:nvSpPr>
          <p:cNvPr id="14" name="Rectángulo 13"/>
          <p:cNvSpPr/>
          <p:nvPr/>
        </p:nvSpPr>
        <p:spPr>
          <a:xfrm>
            <a:off x="0" y="3500202"/>
            <a:ext cx="3390672" cy="7786747"/>
          </a:xfrm>
          <a:prstGeom prst="rect">
            <a:avLst/>
          </a:prstGeom>
        </p:spPr>
        <p:txBody>
          <a:bodyPr wrap="none">
            <a:spAutoFit/>
          </a:bodyPr>
          <a:lstStyle/>
          <a:p>
            <a:r>
              <a:rPr lang="es-ES" sz="50000" b="1">
                <a:solidFill>
                  <a:srgbClr val="97CCC2"/>
                </a:solidFill>
                <a:effectLst/>
                <a:latin typeface="Helvetica" charset="0"/>
                <a:ea typeface="Helvetica" charset="0"/>
                <a:cs typeface="Helvetica" charset="0"/>
              </a:rPr>
              <a:t>“</a:t>
            </a:r>
            <a:endParaRPr lang="es-ES" sz="50000" b="1" dirty="0">
              <a:solidFill>
                <a:srgbClr val="97CCC2"/>
              </a:solidFill>
              <a:effectLst/>
              <a:latin typeface="Helvetica" charset="0"/>
              <a:ea typeface="Helvetica" charset="0"/>
              <a:cs typeface="Helvetica" charset="0"/>
            </a:endParaRPr>
          </a:p>
        </p:txBody>
      </p:sp>
    </p:spTree>
    <p:extLst>
      <p:ext uri="{BB962C8B-B14F-4D97-AF65-F5344CB8AC3E}">
        <p14:creationId xmlns:p14="http://schemas.microsoft.com/office/powerpoint/2010/main" val="2388829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5</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3826753" cy="646331"/>
          </a:xfrm>
          <a:prstGeom prst="rect">
            <a:avLst/>
          </a:prstGeom>
        </p:spPr>
        <p:txBody>
          <a:bodyPr wrap="none">
            <a:spAutoFit/>
          </a:bodyPr>
          <a:lstStyle/>
          <a:p>
            <a:r>
              <a:rPr lang="es-ES" dirty="0">
                <a:solidFill>
                  <a:srgbClr val="8CBFB5"/>
                </a:solidFill>
                <a:latin typeface="Helvetica" charset="0"/>
                <a:ea typeface="Helvetica" charset="0"/>
                <a:cs typeface="Helvetica" charset="0"/>
              </a:rPr>
              <a:t>EXACERBACIONES DE LA EPOC </a:t>
            </a:r>
          </a:p>
          <a:p>
            <a:endParaRPr lang="es-ES" dirty="0">
              <a:solidFill>
                <a:srgbClr val="8CBFB5"/>
              </a:solidFill>
              <a:latin typeface="Helvetica" charset="0"/>
              <a:ea typeface="Helvetica" charset="0"/>
              <a:cs typeface="Helvetica" charset="0"/>
            </a:endParaRPr>
          </a:p>
        </p:txBody>
      </p:sp>
      <p:sp>
        <p:nvSpPr>
          <p:cNvPr id="14" name="Rectángulo 13"/>
          <p:cNvSpPr/>
          <p:nvPr/>
        </p:nvSpPr>
        <p:spPr>
          <a:xfrm>
            <a:off x="288265" y="1046469"/>
            <a:ext cx="10234592"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Clasificación de </a:t>
            </a:r>
            <a:r>
              <a:rPr lang="es-ES" sz="3600" b="1">
                <a:solidFill>
                  <a:srgbClr val="1B9995"/>
                </a:solidFill>
                <a:latin typeface="Helvetica" charset="0"/>
                <a:ea typeface="Helvetica" charset="0"/>
                <a:cs typeface="Helvetica" charset="0"/>
              </a:rPr>
              <a:t>las exacerbaciones de EPOC</a:t>
            </a:r>
            <a:endParaRPr lang="es-ES" sz="3600" b="1" dirty="0">
              <a:solidFill>
                <a:srgbClr val="1B9995"/>
              </a:solidFill>
              <a:latin typeface="Helvetica" charset="0"/>
              <a:ea typeface="Helvetica" charset="0"/>
              <a:cs typeface="Helvetica" charset="0"/>
            </a:endParaRPr>
          </a:p>
        </p:txBody>
      </p:sp>
      <p:sp>
        <p:nvSpPr>
          <p:cNvPr id="15" name="Rectángulo 14"/>
          <p:cNvSpPr/>
          <p:nvPr/>
        </p:nvSpPr>
        <p:spPr>
          <a:xfrm>
            <a:off x="425986" y="7673816"/>
            <a:ext cx="1799773" cy="461665"/>
          </a:xfrm>
          <a:prstGeom prst="rect">
            <a:avLst/>
          </a:prstGeom>
        </p:spPr>
        <p:txBody>
          <a:bodyPr wrap="square">
            <a:spAutoFit/>
          </a:bodyPr>
          <a:lstStyle/>
          <a:p>
            <a:pPr algn="ctr"/>
            <a:r>
              <a:rPr lang="es-ES" sz="2400" b="1" dirty="0">
                <a:solidFill>
                  <a:srgbClr val="8CBFB5"/>
                </a:solidFill>
                <a:latin typeface="Helvetica" charset="0"/>
                <a:ea typeface="Helvetica" charset="0"/>
                <a:cs typeface="Helvetica" charset="0"/>
              </a:rPr>
              <a:t>LEVE</a:t>
            </a:r>
          </a:p>
        </p:txBody>
      </p:sp>
      <p:sp>
        <p:nvSpPr>
          <p:cNvPr id="17" name="Elipse 16"/>
          <p:cNvSpPr/>
          <p:nvPr/>
        </p:nvSpPr>
        <p:spPr>
          <a:xfrm>
            <a:off x="55928" y="7438396"/>
            <a:ext cx="2552522" cy="2584352"/>
          </a:xfrm>
          <a:prstGeom prst="ellipse">
            <a:avLst/>
          </a:prstGeom>
          <a:noFill/>
          <a:ln w="76200">
            <a:gradFill flip="none" rotWithShape="1">
              <a:gsLst>
                <a:gs pos="100000">
                  <a:srgbClr val="B5B88E"/>
                </a:gs>
                <a:gs pos="0">
                  <a:srgbClr val="8CBFB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Rectángulo 1"/>
          <p:cNvSpPr/>
          <p:nvPr/>
        </p:nvSpPr>
        <p:spPr>
          <a:xfrm>
            <a:off x="204454" y="8167565"/>
            <a:ext cx="2371640" cy="923330"/>
          </a:xfrm>
          <a:prstGeom prst="rect">
            <a:avLst/>
          </a:prstGeom>
        </p:spPr>
        <p:txBody>
          <a:bodyPr wrap="square">
            <a:spAutoFit/>
          </a:bodyPr>
          <a:lstStyle/>
          <a:p>
            <a:pPr algn="ctr"/>
            <a:r>
              <a:rPr lang="es-UY" dirty="0">
                <a:solidFill>
                  <a:srgbClr val="005B6D"/>
                </a:solidFill>
                <a:latin typeface="Arial" charset="0"/>
                <a:ea typeface="Calibri" charset="0"/>
              </a:rPr>
              <a:t>aumento de uso de broncodilatadores de acción corta </a:t>
            </a:r>
          </a:p>
        </p:txBody>
      </p:sp>
      <p:grpSp>
        <p:nvGrpSpPr>
          <p:cNvPr id="3" name="Agrupar 2"/>
          <p:cNvGrpSpPr/>
          <p:nvPr/>
        </p:nvGrpSpPr>
        <p:grpSpPr>
          <a:xfrm>
            <a:off x="2684739" y="7285323"/>
            <a:ext cx="2854898" cy="2890498"/>
            <a:chOff x="2684739" y="2579973"/>
            <a:chExt cx="2854898" cy="2890498"/>
          </a:xfrm>
        </p:grpSpPr>
        <p:sp>
          <p:nvSpPr>
            <p:cNvPr id="16" name="Elipse 15"/>
            <p:cNvSpPr/>
            <p:nvPr/>
          </p:nvSpPr>
          <p:spPr>
            <a:xfrm>
              <a:off x="2684739" y="2579973"/>
              <a:ext cx="2854898" cy="2890498"/>
            </a:xfrm>
            <a:prstGeom prst="ellipse">
              <a:avLst/>
            </a:prstGeom>
            <a:noFill/>
            <a:ln w="76200">
              <a:gradFill flip="none" rotWithShape="1">
                <a:gsLst>
                  <a:gs pos="0">
                    <a:srgbClr val="B5B88E"/>
                  </a:gs>
                  <a:gs pos="100000">
                    <a:srgbClr val="F2833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Rectángulo 18"/>
            <p:cNvSpPr/>
            <p:nvPr/>
          </p:nvSpPr>
          <p:spPr>
            <a:xfrm>
              <a:off x="3028774" y="2968466"/>
              <a:ext cx="2218639" cy="461665"/>
            </a:xfrm>
            <a:prstGeom prst="rect">
              <a:avLst/>
            </a:prstGeom>
          </p:spPr>
          <p:txBody>
            <a:bodyPr wrap="square">
              <a:spAutoFit/>
            </a:bodyPr>
            <a:lstStyle/>
            <a:p>
              <a:pPr algn="ctr"/>
              <a:r>
                <a:rPr lang="es-ES" sz="2400" b="1" dirty="0">
                  <a:solidFill>
                    <a:srgbClr val="F2833E"/>
                  </a:solidFill>
                  <a:latin typeface="Helvetica" charset="0"/>
                  <a:ea typeface="Helvetica" charset="0"/>
                  <a:cs typeface="Helvetica" charset="0"/>
                </a:rPr>
                <a:t>MODERADA</a:t>
              </a:r>
            </a:p>
          </p:txBody>
        </p:sp>
        <p:sp>
          <p:nvSpPr>
            <p:cNvPr id="23" name="Rectángulo 22"/>
            <p:cNvSpPr/>
            <p:nvPr/>
          </p:nvSpPr>
          <p:spPr>
            <a:xfrm>
              <a:off x="2875773" y="3462215"/>
              <a:ext cx="2371640" cy="646331"/>
            </a:xfrm>
            <a:prstGeom prst="rect">
              <a:avLst/>
            </a:prstGeom>
          </p:spPr>
          <p:txBody>
            <a:bodyPr wrap="square">
              <a:spAutoFit/>
            </a:bodyPr>
            <a:lstStyle/>
            <a:p>
              <a:pPr algn="ctr"/>
              <a:r>
                <a:rPr lang="es-UY" dirty="0">
                  <a:solidFill>
                    <a:srgbClr val="005B6D"/>
                  </a:solidFill>
                  <a:latin typeface="Arial" charset="0"/>
                  <a:ea typeface="Calibri" charset="0"/>
                </a:rPr>
                <a:t>corticoesteroides y/o antibióticos orales</a:t>
              </a:r>
              <a:endParaRPr lang="es-ES_tradnl" dirty="0">
                <a:solidFill>
                  <a:srgbClr val="005B6D"/>
                </a:solidFill>
              </a:endParaRPr>
            </a:p>
          </p:txBody>
        </p:sp>
      </p:grpSp>
      <p:grpSp>
        <p:nvGrpSpPr>
          <p:cNvPr id="27" name="Agrupar 26"/>
          <p:cNvGrpSpPr/>
          <p:nvPr/>
        </p:nvGrpSpPr>
        <p:grpSpPr>
          <a:xfrm>
            <a:off x="5589195" y="7146825"/>
            <a:ext cx="3128484" cy="3167494"/>
            <a:chOff x="5589195" y="2441475"/>
            <a:chExt cx="3128484" cy="3167494"/>
          </a:xfrm>
        </p:grpSpPr>
        <p:sp>
          <p:nvSpPr>
            <p:cNvPr id="18" name="Elipse 17"/>
            <p:cNvSpPr/>
            <p:nvPr/>
          </p:nvSpPr>
          <p:spPr>
            <a:xfrm>
              <a:off x="5589195" y="2441475"/>
              <a:ext cx="3128484" cy="3167494"/>
            </a:xfrm>
            <a:prstGeom prst="ellipse">
              <a:avLst/>
            </a:prstGeom>
            <a:noFill/>
            <a:ln w="76200">
              <a:gradFill flip="none" rotWithShape="1">
                <a:gsLst>
                  <a:gs pos="0">
                    <a:srgbClr val="F2833E"/>
                  </a:gs>
                  <a:gs pos="100000">
                    <a:srgbClr val="E3234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Rectángulo 19"/>
            <p:cNvSpPr/>
            <p:nvPr/>
          </p:nvSpPr>
          <p:spPr>
            <a:xfrm>
              <a:off x="6101927" y="2968466"/>
              <a:ext cx="2218639" cy="461665"/>
            </a:xfrm>
            <a:prstGeom prst="rect">
              <a:avLst/>
            </a:prstGeom>
          </p:spPr>
          <p:txBody>
            <a:bodyPr wrap="square">
              <a:spAutoFit/>
            </a:bodyPr>
            <a:lstStyle/>
            <a:p>
              <a:pPr algn="ctr"/>
              <a:r>
                <a:rPr lang="es-ES" sz="2400" b="1" dirty="0">
                  <a:solidFill>
                    <a:srgbClr val="E3234E"/>
                  </a:solidFill>
                  <a:latin typeface="Helvetica" charset="0"/>
                  <a:ea typeface="Helvetica" charset="0"/>
                  <a:cs typeface="Helvetica" charset="0"/>
                </a:rPr>
                <a:t>SEVERA</a:t>
              </a:r>
            </a:p>
          </p:txBody>
        </p:sp>
        <p:sp>
          <p:nvSpPr>
            <p:cNvPr id="25" name="Rectángulo 24"/>
            <p:cNvSpPr/>
            <p:nvPr/>
          </p:nvSpPr>
          <p:spPr>
            <a:xfrm>
              <a:off x="5777798" y="3462215"/>
              <a:ext cx="2803089" cy="923330"/>
            </a:xfrm>
            <a:prstGeom prst="rect">
              <a:avLst/>
            </a:prstGeom>
          </p:spPr>
          <p:txBody>
            <a:bodyPr wrap="square">
              <a:spAutoFit/>
            </a:bodyPr>
            <a:lstStyle/>
            <a:p>
              <a:pPr algn="ctr"/>
              <a:r>
                <a:rPr lang="es-UY" dirty="0">
                  <a:solidFill>
                    <a:srgbClr val="005B6D"/>
                  </a:solidFill>
                  <a:latin typeface="Arial" charset="0"/>
                  <a:ea typeface="Calibri" charset="0"/>
                </a:rPr>
                <a:t>corticoesteroides y/o antibióticos orales o endovenosos</a:t>
              </a:r>
            </a:p>
          </p:txBody>
        </p:sp>
      </p:grpSp>
      <p:grpSp>
        <p:nvGrpSpPr>
          <p:cNvPr id="28" name="Agrupar 27"/>
          <p:cNvGrpSpPr/>
          <p:nvPr/>
        </p:nvGrpSpPr>
        <p:grpSpPr>
          <a:xfrm>
            <a:off x="8765805" y="7019945"/>
            <a:ext cx="3379118" cy="3421254"/>
            <a:chOff x="8765805" y="2314595"/>
            <a:chExt cx="3379118" cy="3421254"/>
          </a:xfrm>
        </p:grpSpPr>
        <p:sp>
          <p:nvSpPr>
            <p:cNvPr id="22" name="Rectángulo 21"/>
            <p:cNvSpPr/>
            <p:nvPr/>
          </p:nvSpPr>
          <p:spPr>
            <a:xfrm>
              <a:off x="9430569" y="2968466"/>
              <a:ext cx="2218639" cy="461665"/>
            </a:xfrm>
            <a:prstGeom prst="rect">
              <a:avLst/>
            </a:prstGeom>
          </p:spPr>
          <p:txBody>
            <a:bodyPr wrap="square">
              <a:spAutoFit/>
            </a:bodyPr>
            <a:lstStyle/>
            <a:p>
              <a:pPr algn="ctr"/>
              <a:r>
                <a:rPr lang="es-ES" sz="2400" b="1" dirty="0">
                  <a:latin typeface="Helvetica" charset="0"/>
                  <a:ea typeface="Helvetica" charset="0"/>
                  <a:cs typeface="Helvetica" charset="0"/>
                </a:rPr>
                <a:t>MUY SEVERA</a:t>
              </a:r>
            </a:p>
          </p:txBody>
        </p:sp>
        <p:sp>
          <p:nvSpPr>
            <p:cNvPr id="24" name="Elipse 23"/>
            <p:cNvSpPr/>
            <p:nvPr/>
          </p:nvSpPr>
          <p:spPr>
            <a:xfrm>
              <a:off x="8765805" y="2314595"/>
              <a:ext cx="3379118" cy="3421254"/>
            </a:xfrm>
            <a:prstGeom prst="ellipse">
              <a:avLst/>
            </a:prstGeom>
            <a:noFill/>
            <a:ln w="76200">
              <a:gradFill flip="none" rotWithShape="1">
                <a:gsLst>
                  <a:gs pos="0">
                    <a:srgbClr val="E3234E"/>
                  </a:gs>
                  <a:gs pos="100000">
                    <a:schemeClr val="tx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Rectángulo 25"/>
            <p:cNvSpPr/>
            <p:nvPr/>
          </p:nvSpPr>
          <p:spPr>
            <a:xfrm>
              <a:off x="8989651" y="3398047"/>
              <a:ext cx="2933140" cy="2031325"/>
            </a:xfrm>
            <a:prstGeom prst="rect">
              <a:avLst/>
            </a:prstGeom>
          </p:spPr>
          <p:txBody>
            <a:bodyPr wrap="square">
              <a:spAutoFit/>
            </a:bodyPr>
            <a:lstStyle/>
            <a:p>
              <a:pPr algn="ctr"/>
              <a:r>
                <a:rPr lang="es-UY" dirty="0">
                  <a:solidFill>
                    <a:srgbClr val="005B6D"/>
                  </a:solidFill>
                  <a:latin typeface="Arial" charset="0"/>
                  <a:ea typeface="Calibri" charset="0"/>
                </a:rPr>
                <a:t>síntomas que ponen en peligro la vida del paciente y que requieren el uso de corticoesteroides y/o antibióticos endovenosos </a:t>
              </a:r>
            </a:p>
            <a:p>
              <a:pPr algn="ctr"/>
              <a:r>
                <a:rPr lang="es-UY" dirty="0">
                  <a:solidFill>
                    <a:srgbClr val="005B6D"/>
                  </a:solidFill>
                  <a:latin typeface="Arial" charset="0"/>
                  <a:ea typeface="Calibri" charset="0"/>
                </a:rPr>
                <a:t>y en ocasiones, </a:t>
              </a:r>
            </a:p>
            <a:p>
              <a:pPr algn="ctr"/>
              <a:r>
                <a:rPr lang="es-UY" dirty="0">
                  <a:solidFill>
                    <a:srgbClr val="005B6D"/>
                  </a:solidFill>
                  <a:latin typeface="Arial" charset="0"/>
                  <a:ea typeface="Calibri" charset="0"/>
                </a:rPr>
                <a:t>ventilación asistida</a:t>
              </a:r>
            </a:p>
          </p:txBody>
        </p:sp>
      </p:grpSp>
      <p:graphicFrame>
        <p:nvGraphicFramePr>
          <p:cNvPr id="7" name="Tabla 6"/>
          <p:cNvGraphicFramePr>
            <a:graphicFrameLocks noGrp="1"/>
          </p:cNvGraphicFramePr>
          <p:nvPr>
            <p:extLst>
              <p:ext uri="{D42A27DB-BD31-4B8C-83A1-F6EECF244321}">
                <p14:modId xmlns:p14="http://schemas.microsoft.com/office/powerpoint/2010/main" val="3740982185"/>
              </p:ext>
            </p:extLst>
          </p:nvPr>
        </p:nvGraphicFramePr>
        <p:xfrm>
          <a:off x="288264" y="2241754"/>
          <a:ext cx="11650452" cy="4095571"/>
        </p:xfrm>
        <a:graphic>
          <a:graphicData uri="http://schemas.openxmlformats.org/drawingml/2006/table">
            <a:tbl>
              <a:tblPr firstRow="1" bandRow="1">
                <a:tableStyleId>{5C22544A-7EE6-4342-B048-85BDC9FD1C3A}</a:tableStyleId>
              </a:tblPr>
              <a:tblGrid>
                <a:gridCol w="2912613">
                  <a:extLst>
                    <a:ext uri="{9D8B030D-6E8A-4147-A177-3AD203B41FA5}">
                      <a16:colId xmlns:a16="http://schemas.microsoft.com/office/drawing/2014/main" val="20000"/>
                    </a:ext>
                  </a:extLst>
                </a:gridCol>
                <a:gridCol w="2912613">
                  <a:extLst>
                    <a:ext uri="{9D8B030D-6E8A-4147-A177-3AD203B41FA5}">
                      <a16:colId xmlns:a16="http://schemas.microsoft.com/office/drawing/2014/main" val="20001"/>
                    </a:ext>
                  </a:extLst>
                </a:gridCol>
                <a:gridCol w="2912613">
                  <a:extLst>
                    <a:ext uri="{9D8B030D-6E8A-4147-A177-3AD203B41FA5}">
                      <a16:colId xmlns:a16="http://schemas.microsoft.com/office/drawing/2014/main" val="20002"/>
                    </a:ext>
                  </a:extLst>
                </a:gridCol>
                <a:gridCol w="2912613">
                  <a:extLst>
                    <a:ext uri="{9D8B030D-6E8A-4147-A177-3AD203B41FA5}">
                      <a16:colId xmlns:a16="http://schemas.microsoft.com/office/drawing/2014/main" val="20003"/>
                    </a:ext>
                  </a:extLst>
                </a:gridCol>
              </a:tblGrid>
              <a:tr h="1535251">
                <a:tc>
                  <a:txBody>
                    <a:bodyPr/>
                    <a:lstStyle/>
                    <a:p>
                      <a:pPr algn="ctr"/>
                      <a:r>
                        <a:rPr lang="es-ES_tradnl" dirty="0">
                          <a:latin typeface="Helvetica" charset="0"/>
                          <a:ea typeface="Helvetica" charset="0"/>
                          <a:cs typeface="Helvetica" charset="0"/>
                        </a:rPr>
                        <a:t>LEVE</a:t>
                      </a:r>
                    </a:p>
                  </a:txBody>
                  <a:tcPr anchor="ctr">
                    <a:solidFill>
                      <a:srgbClr val="8CBFB5"/>
                    </a:solidFill>
                  </a:tcPr>
                </a:tc>
                <a:tc>
                  <a:txBody>
                    <a:bodyPr/>
                    <a:lstStyle/>
                    <a:p>
                      <a:pPr algn="ctr"/>
                      <a:r>
                        <a:rPr lang="es-ES_tradnl" dirty="0">
                          <a:latin typeface="Helvetica" charset="0"/>
                          <a:ea typeface="Helvetica" charset="0"/>
                          <a:cs typeface="Helvetica" charset="0"/>
                        </a:rPr>
                        <a:t>MODERADA</a:t>
                      </a:r>
                    </a:p>
                  </a:txBody>
                  <a:tcPr anchor="ctr">
                    <a:solidFill>
                      <a:srgbClr val="B5B88E"/>
                    </a:solidFill>
                  </a:tcPr>
                </a:tc>
                <a:tc>
                  <a:txBody>
                    <a:bodyPr/>
                    <a:lstStyle/>
                    <a:p>
                      <a:pPr algn="ctr"/>
                      <a:r>
                        <a:rPr lang="es-ES_tradnl" dirty="0">
                          <a:latin typeface="Helvetica" charset="0"/>
                          <a:ea typeface="Helvetica" charset="0"/>
                          <a:cs typeface="Helvetica" charset="0"/>
                        </a:rPr>
                        <a:t>GRAVE</a:t>
                      </a:r>
                    </a:p>
                  </a:txBody>
                  <a:tcPr anchor="ctr">
                    <a:solidFill>
                      <a:srgbClr val="F2833E"/>
                    </a:solidFill>
                  </a:tcPr>
                </a:tc>
                <a:tc>
                  <a:txBody>
                    <a:bodyPr/>
                    <a:lstStyle/>
                    <a:p>
                      <a:pPr algn="ctr"/>
                      <a:r>
                        <a:rPr lang="es-ES_tradnl" dirty="0">
                          <a:latin typeface="Helvetica" charset="0"/>
                          <a:ea typeface="Helvetica" charset="0"/>
                          <a:cs typeface="Helvetica" charset="0"/>
                        </a:rPr>
                        <a:t>MUY GRAVE</a:t>
                      </a:r>
                    </a:p>
                  </a:txBody>
                  <a:tcPr anchor="ctr">
                    <a:solidFill>
                      <a:srgbClr val="E3234E"/>
                    </a:solidFill>
                  </a:tcPr>
                </a:tc>
                <a:extLst>
                  <a:ext uri="{0D108BD9-81ED-4DB2-BD59-A6C34878D82A}">
                    <a16:rowId xmlns:a16="http://schemas.microsoft.com/office/drawing/2014/main" val="10000"/>
                  </a:ext>
                </a:extLst>
              </a:tr>
              <a:tr h="2436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dirty="0">
                          <a:solidFill>
                            <a:srgbClr val="005B6D"/>
                          </a:solidFill>
                          <a:latin typeface="Arial" charset="0"/>
                          <a:ea typeface="Calibri" charset="0"/>
                        </a:rPr>
                        <a:t>aumento de uso de broncodilatadores de acción corta</a:t>
                      </a:r>
                    </a:p>
                    <a:p>
                      <a:pPr marL="0" marR="0" indent="0" algn="l" defTabSz="914400" rtl="0" eaLnBrk="1" fontAlgn="auto" latinLnBrk="0" hangingPunct="1">
                        <a:lnSpc>
                          <a:spcPct val="100000"/>
                        </a:lnSpc>
                        <a:spcBef>
                          <a:spcPts val="0"/>
                        </a:spcBef>
                        <a:spcAft>
                          <a:spcPts val="0"/>
                        </a:spcAft>
                        <a:buClrTx/>
                        <a:buSzTx/>
                        <a:buFontTx/>
                        <a:buNone/>
                        <a:tabLst/>
                        <a:defRPr/>
                      </a:pPr>
                      <a:endParaRPr lang="es-UY" dirty="0">
                        <a:solidFill>
                          <a:srgbClr val="005B6D"/>
                        </a:solidFill>
                        <a:latin typeface="Arial" charset="0"/>
                        <a:ea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UY" dirty="0">
                          <a:solidFill>
                            <a:srgbClr val="005B6D"/>
                          </a:solidFill>
                          <a:latin typeface="Arial" charset="0"/>
                          <a:ea typeface="Calibri" charset="0"/>
                        </a:rPr>
                        <a:t>ambulatorio </a:t>
                      </a:r>
                    </a:p>
                    <a:p>
                      <a:endParaRPr lang="es-ES_tradnl" dirty="0"/>
                    </a:p>
                  </a:txBody>
                  <a:tcPr>
                    <a:solidFill>
                      <a:srgbClr val="E0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dirty="0">
                          <a:solidFill>
                            <a:srgbClr val="005B6D"/>
                          </a:solidFill>
                          <a:latin typeface="Arial" charset="0"/>
                          <a:ea typeface="Calibri" charset="0"/>
                        </a:rPr>
                        <a:t>corticoesteroides y/o antibióticos orales</a:t>
                      </a:r>
                      <a:endParaRPr lang="es-ES_tradnl" dirty="0">
                        <a:solidFill>
                          <a:srgbClr val="005B6D"/>
                        </a:solidFill>
                      </a:endParaRPr>
                    </a:p>
                    <a:p>
                      <a:endParaRPr lang="es-ES_tradnl" dirty="0"/>
                    </a:p>
                    <a:p>
                      <a:endParaRPr lang="es-ES_tradnl" dirty="0">
                        <a:solidFill>
                          <a:srgbClr val="005B6D"/>
                        </a:solidFill>
                        <a:latin typeface="Helvetica" panose="020B0604020202020204" pitchFamily="34" charset="0"/>
                        <a:cs typeface="Helvetica" panose="020B0604020202020204" pitchFamily="34" charset="0"/>
                      </a:endParaRPr>
                    </a:p>
                    <a:p>
                      <a:r>
                        <a:rPr lang="es-ES_tradnl" dirty="0">
                          <a:solidFill>
                            <a:srgbClr val="005B6D"/>
                          </a:solidFill>
                          <a:latin typeface="Arial" panose="020B0604020202020204" pitchFamily="34" charset="0"/>
                          <a:cs typeface="Arial" panose="020B0604020202020204" pitchFamily="34" charset="0"/>
                        </a:rPr>
                        <a:t>Ambulatorio o breve instancia en emergencia</a:t>
                      </a:r>
                    </a:p>
                  </a:txBody>
                  <a:tcPr>
                    <a:solidFill>
                      <a:srgbClr val="E0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dirty="0">
                          <a:solidFill>
                            <a:srgbClr val="005B6D"/>
                          </a:solidFill>
                          <a:latin typeface="Arial" charset="0"/>
                          <a:ea typeface="Calibri" charset="0"/>
                        </a:rPr>
                        <a:t>corticoesteroides y/o antibióticos orales o endovenosos</a:t>
                      </a:r>
                    </a:p>
                    <a:p>
                      <a:endParaRPr lang="es-ES_tradnl" dirty="0"/>
                    </a:p>
                    <a:p>
                      <a:r>
                        <a:rPr lang="es-ES_tradnl" dirty="0">
                          <a:solidFill>
                            <a:srgbClr val="005B6D"/>
                          </a:solidFill>
                          <a:latin typeface="Arial" panose="020B0604020202020204" pitchFamily="34" charset="0"/>
                          <a:cs typeface="Arial" panose="020B0604020202020204" pitchFamily="34" charset="0"/>
                        </a:rPr>
                        <a:t>Hospitalización en sala</a:t>
                      </a:r>
                    </a:p>
                    <a:p>
                      <a:endParaRPr lang="es-ES_tradnl" dirty="0"/>
                    </a:p>
                  </a:txBody>
                  <a:tcPr>
                    <a:solidFill>
                      <a:srgbClr val="E0F2E5"/>
                    </a:solidFill>
                  </a:tcPr>
                </a:tc>
                <a:tc>
                  <a:txBody>
                    <a:bodyPr/>
                    <a:lstStyle/>
                    <a:p>
                      <a:pPr algn="ctr"/>
                      <a:r>
                        <a:rPr lang="es-UY" dirty="0">
                          <a:solidFill>
                            <a:srgbClr val="005B6D"/>
                          </a:solidFill>
                          <a:latin typeface="Arial" charset="0"/>
                          <a:ea typeface="Calibri" charset="0"/>
                        </a:rPr>
                        <a:t>Riesgo de vida</a:t>
                      </a:r>
                    </a:p>
                    <a:p>
                      <a:pPr algn="ctr"/>
                      <a:r>
                        <a:rPr lang="es-UY" dirty="0">
                          <a:solidFill>
                            <a:srgbClr val="005B6D"/>
                          </a:solidFill>
                          <a:latin typeface="Arial" charset="0"/>
                          <a:ea typeface="Calibri" charset="0"/>
                        </a:rPr>
                        <a:t> requieren el uso de corticoesteroides y/o antibióticos endovenosos </a:t>
                      </a:r>
                    </a:p>
                    <a:p>
                      <a:pPr algn="ctr"/>
                      <a:r>
                        <a:rPr lang="es-UY" dirty="0">
                          <a:solidFill>
                            <a:srgbClr val="005B6D"/>
                          </a:solidFill>
                          <a:latin typeface="Arial" charset="0"/>
                          <a:ea typeface="Calibri" charset="0"/>
                        </a:rPr>
                        <a:t>y en ocasiones, </a:t>
                      </a:r>
                    </a:p>
                    <a:p>
                      <a:pPr algn="ctr"/>
                      <a:r>
                        <a:rPr lang="es-UY" dirty="0">
                          <a:solidFill>
                            <a:srgbClr val="005B6D"/>
                          </a:solidFill>
                          <a:latin typeface="Arial" charset="0"/>
                          <a:ea typeface="Calibri" charset="0"/>
                        </a:rPr>
                        <a:t>ventilación asistida</a:t>
                      </a:r>
                    </a:p>
                    <a:p>
                      <a:pPr algn="ctr"/>
                      <a:endParaRPr lang="es-UY" dirty="0">
                        <a:solidFill>
                          <a:srgbClr val="005B6D"/>
                        </a:solidFill>
                        <a:latin typeface="Arial" charset="0"/>
                        <a:ea typeface="Calibri" charset="0"/>
                      </a:endParaRPr>
                    </a:p>
                    <a:p>
                      <a:pPr algn="ctr"/>
                      <a:r>
                        <a:rPr lang="es-UY" dirty="0">
                          <a:solidFill>
                            <a:srgbClr val="005B6D"/>
                          </a:solidFill>
                          <a:latin typeface="Arial" charset="0"/>
                          <a:ea typeface="Calibri" charset="0"/>
                        </a:rPr>
                        <a:t>Manejo hospitalario en UCI</a:t>
                      </a:r>
                    </a:p>
                  </a:txBody>
                  <a:tcPr>
                    <a:solidFill>
                      <a:srgbClr val="E0F2E5"/>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35204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5727" y="59163"/>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5</a:t>
            </a:r>
          </a:p>
        </p:txBody>
      </p:sp>
      <p:sp>
        <p:nvSpPr>
          <p:cNvPr id="16" name="Rectángulo 15"/>
          <p:cNvSpPr/>
          <p:nvPr/>
        </p:nvSpPr>
        <p:spPr>
          <a:xfrm>
            <a:off x="441683" y="1089674"/>
            <a:ext cx="4536079" cy="2123658"/>
          </a:xfrm>
          <a:prstGeom prst="rect">
            <a:avLst/>
          </a:prstGeom>
        </p:spPr>
        <p:txBody>
          <a:bodyPr wrap="square">
            <a:spAutoFit/>
          </a:bodyPr>
          <a:lstStyle/>
          <a:p>
            <a:r>
              <a:rPr lang="es-UY" sz="4400" b="1" dirty="0">
                <a:solidFill>
                  <a:srgbClr val="F2833E"/>
                </a:solidFill>
                <a:latin typeface="Helvetica" charset="0"/>
                <a:ea typeface="Helvetica" charset="0"/>
                <a:cs typeface="Helvetica" charset="0"/>
              </a:rPr>
              <a:t>Prevención de</a:t>
            </a:r>
          </a:p>
          <a:p>
            <a:r>
              <a:rPr lang="es-UY" sz="4400" b="1" dirty="0">
                <a:solidFill>
                  <a:srgbClr val="F2833E"/>
                </a:solidFill>
                <a:latin typeface="Helvetica" charset="0"/>
                <a:ea typeface="Helvetica" charset="0"/>
                <a:cs typeface="Helvetica" charset="0"/>
              </a:rPr>
              <a:t>exacerbaciones</a:t>
            </a:r>
          </a:p>
          <a:p>
            <a:endParaRPr lang="es-UY" sz="4400" b="1" dirty="0">
              <a:solidFill>
                <a:srgbClr val="F2833E"/>
              </a:solidFill>
              <a:latin typeface="Helvetica" charset="0"/>
              <a:ea typeface="Helvetica" charset="0"/>
              <a:cs typeface="Helvetica" charset="0"/>
            </a:endParaRPr>
          </a:p>
        </p:txBody>
      </p:sp>
      <p:grpSp>
        <p:nvGrpSpPr>
          <p:cNvPr id="7" name="Agrupar 6"/>
          <p:cNvGrpSpPr/>
          <p:nvPr/>
        </p:nvGrpSpPr>
        <p:grpSpPr>
          <a:xfrm>
            <a:off x="4867043" y="370499"/>
            <a:ext cx="4542143" cy="2902741"/>
            <a:chOff x="-236200" y="3540109"/>
            <a:chExt cx="2051924" cy="1287358"/>
          </a:xfrm>
        </p:grpSpPr>
        <p:sp>
          <p:nvSpPr>
            <p:cNvPr id="12" name="Rectángulo 11"/>
            <p:cNvSpPr/>
            <p:nvPr/>
          </p:nvSpPr>
          <p:spPr>
            <a:xfrm>
              <a:off x="-236200" y="3913187"/>
              <a:ext cx="2051924" cy="532343"/>
            </a:xfrm>
            <a:prstGeom prst="rect">
              <a:avLst/>
            </a:prstGeom>
          </p:spPr>
          <p:txBody>
            <a:bodyPr wrap="square">
              <a:spAutoFit/>
            </a:bodyPr>
            <a:lstStyle/>
            <a:p>
              <a:pPr algn="ctr"/>
              <a:r>
                <a:rPr lang="es-ES" sz="2400" b="1" dirty="0">
                  <a:solidFill>
                    <a:srgbClr val="005B6D"/>
                  </a:solidFill>
                  <a:effectLst/>
                  <a:latin typeface="Helvetica" charset="0"/>
                  <a:ea typeface="Helvetica" charset="0"/>
                  <a:cs typeface="Helvetica" charset="0"/>
                </a:rPr>
                <a:t>ADHERENCIA </a:t>
              </a:r>
            </a:p>
            <a:p>
              <a:pPr algn="ctr"/>
              <a:r>
                <a:rPr lang="es-ES" sz="2400" b="1" dirty="0">
                  <a:solidFill>
                    <a:srgbClr val="005B6D"/>
                  </a:solidFill>
                  <a:effectLst/>
                  <a:latin typeface="Helvetica" charset="0"/>
                  <a:ea typeface="Helvetica" charset="0"/>
                  <a:cs typeface="Helvetica" charset="0"/>
                </a:rPr>
                <a:t>AL </a:t>
              </a:r>
            </a:p>
            <a:p>
              <a:pPr algn="ctr"/>
              <a:r>
                <a:rPr lang="es-ES" sz="2400" b="1" dirty="0">
                  <a:solidFill>
                    <a:srgbClr val="005B6D"/>
                  </a:solidFill>
                  <a:effectLst/>
                  <a:latin typeface="Helvetica" charset="0"/>
                  <a:ea typeface="Helvetica" charset="0"/>
                  <a:cs typeface="Helvetica" charset="0"/>
                </a:rPr>
                <a:t>TRATAMIENTO</a:t>
              </a:r>
            </a:p>
          </p:txBody>
        </p:sp>
        <p:sp>
          <p:nvSpPr>
            <p:cNvPr id="13" name="Elipse 12"/>
            <p:cNvSpPr/>
            <p:nvPr/>
          </p:nvSpPr>
          <p:spPr>
            <a:xfrm rot="2700000">
              <a:off x="109242" y="3540109"/>
              <a:ext cx="1287358" cy="1287358"/>
            </a:xfrm>
            <a:prstGeom prst="ellipse">
              <a:avLst/>
            </a:prstGeom>
            <a:noFill/>
            <a:ln w="38100" cmpd="thickThin">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3" name="Agrupar 22"/>
          <p:cNvGrpSpPr/>
          <p:nvPr/>
        </p:nvGrpSpPr>
        <p:grpSpPr>
          <a:xfrm>
            <a:off x="1389169" y="3450761"/>
            <a:ext cx="3915530" cy="2533044"/>
            <a:chOff x="577540" y="4707710"/>
            <a:chExt cx="2051924" cy="1287358"/>
          </a:xfrm>
        </p:grpSpPr>
        <p:sp>
          <p:nvSpPr>
            <p:cNvPr id="14" name="Rectángulo 13"/>
            <p:cNvSpPr/>
            <p:nvPr/>
          </p:nvSpPr>
          <p:spPr>
            <a:xfrm>
              <a:off x="577540" y="4974626"/>
              <a:ext cx="2051924" cy="484902"/>
            </a:xfrm>
            <a:prstGeom prst="rect">
              <a:avLst/>
            </a:prstGeom>
          </p:spPr>
          <p:txBody>
            <a:bodyPr wrap="square">
              <a:spAutoFit/>
            </a:bodyPr>
            <a:lstStyle/>
            <a:p>
              <a:pPr algn="ctr"/>
              <a:r>
                <a:rPr lang="es-ES" sz="2800" b="1" dirty="0">
                  <a:solidFill>
                    <a:srgbClr val="005B6D"/>
                  </a:solidFill>
                  <a:latin typeface="Helvetica" charset="0"/>
                  <a:ea typeface="Helvetica" charset="0"/>
                  <a:cs typeface="Helvetica" charset="0"/>
                </a:rPr>
                <a:t>CESACIÓN</a:t>
              </a:r>
            </a:p>
            <a:p>
              <a:pPr algn="ctr"/>
              <a:r>
                <a:rPr lang="es-ES" sz="2800" b="1" dirty="0">
                  <a:solidFill>
                    <a:srgbClr val="005B6D"/>
                  </a:solidFill>
                  <a:latin typeface="Helvetica" charset="0"/>
                  <a:ea typeface="Helvetica" charset="0"/>
                  <a:cs typeface="Helvetica" charset="0"/>
                </a:rPr>
                <a:t>D</a:t>
              </a:r>
              <a:r>
                <a:rPr lang="es-ES" sz="2800" b="1" dirty="0">
                  <a:solidFill>
                    <a:srgbClr val="005B6D"/>
                  </a:solidFill>
                  <a:effectLst/>
                  <a:latin typeface="Helvetica" charset="0"/>
                  <a:ea typeface="Helvetica" charset="0"/>
                  <a:cs typeface="Helvetica" charset="0"/>
                </a:rPr>
                <a:t>E TABACO</a:t>
              </a:r>
            </a:p>
          </p:txBody>
        </p:sp>
        <p:sp>
          <p:nvSpPr>
            <p:cNvPr id="15" name="Elipse 14"/>
            <p:cNvSpPr/>
            <p:nvPr/>
          </p:nvSpPr>
          <p:spPr>
            <a:xfrm rot="2700000">
              <a:off x="961082" y="4707710"/>
              <a:ext cx="1287358" cy="1287358"/>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4" name="Agrupar 23"/>
          <p:cNvGrpSpPr/>
          <p:nvPr/>
        </p:nvGrpSpPr>
        <p:grpSpPr>
          <a:xfrm>
            <a:off x="7913488" y="941129"/>
            <a:ext cx="4396117" cy="2774055"/>
            <a:chOff x="1158442" y="3333275"/>
            <a:chExt cx="2051924" cy="1328144"/>
          </a:xfrm>
        </p:grpSpPr>
        <p:sp>
          <p:nvSpPr>
            <p:cNvPr id="17" name="Rectángulo 16"/>
            <p:cNvSpPr/>
            <p:nvPr/>
          </p:nvSpPr>
          <p:spPr>
            <a:xfrm>
              <a:off x="1158442" y="3591163"/>
              <a:ext cx="2051924" cy="740637"/>
            </a:xfrm>
            <a:prstGeom prst="rect">
              <a:avLst/>
            </a:prstGeom>
          </p:spPr>
          <p:txBody>
            <a:bodyPr wrap="square">
              <a:spAutoFit/>
            </a:bodyPr>
            <a:lstStyle/>
            <a:p>
              <a:pPr algn="ctr"/>
              <a:r>
                <a:rPr lang="es-ES" sz="2800" b="1" dirty="0">
                  <a:solidFill>
                    <a:srgbClr val="005B6D"/>
                  </a:solidFill>
                  <a:effectLst/>
                  <a:latin typeface="Helvetica" charset="0"/>
                  <a:ea typeface="Helvetica" charset="0"/>
                  <a:cs typeface="Helvetica" charset="0"/>
                </a:rPr>
                <a:t>PROGRAMAS </a:t>
              </a:r>
            </a:p>
            <a:p>
              <a:pPr algn="ctr"/>
              <a:r>
                <a:rPr lang="es-ES" sz="2800" b="1" dirty="0">
                  <a:solidFill>
                    <a:srgbClr val="005B6D"/>
                  </a:solidFill>
                  <a:effectLst/>
                  <a:latin typeface="Helvetica" charset="0"/>
                  <a:ea typeface="Helvetica" charset="0"/>
                  <a:cs typeface="Helvetica" charset="0"/>
                </a:rPr>
                <a:t>DE </a:t>
              </a:r>
            </a:p>
            <a:p>
              <a:pPr algn="ctr"/>
              <a:r>
                <a:rPr lang="es-ES" sz="2800" b="1" dirty="0">
                  <a:solidFill>
                    <a:srgbClr val="005B6D"/>
                  </a:solidFill>
                  <a:effectLst/>
                  <a:latin typeface="Helvetica" charset="0"/>
                  <a:ea typeface="Helvetica" charset="0"/>
                  <a:cs typeface="Helvetica" charset="0"/>
                </a:rPr>
                <a:t>AU</a:t>
              </a:r>
              <a:r>
                <a:rPr lang="es-ES" sz="2800" b="1" dirty="0">
                  <a:solidFill>
                    <a:srgbClr val="005B6D"/>
                  </a:solidFill>
                  <a:latin typeface="Helvetica" charset="0"/>
                  <a:ea typeface="Helvetica" charset="0"/>
                  <a:cs typeface="Helvetica" charset="0"/>
                </a:rPr>
                <a:t>TOCUIDADO</a:t>
              </a:r>
              <a:endParaRPr lang="es-ES" sz="2800" b="1" dirty="0">
                <a:solidFill>
                  <a:srgbClr val="005B6D"/>
                </a:solidFill>
                <a:effectLst/>
                <a:latin typeface="Helvetica" charset="0"/>
                <a:ea typeface="Helvetica" charset="0"/>
                <a:cs typeface="Helvetica" charset="0"/>
              </a:endParaRPr>
            </a:p>
          </p:txBody>
        </p:sp>
        <p:sp>
          <p:nvSpPr>
            <p:cNvPr id="18" name="Elipse 17"/>
            <p:cNvSpPr/>
            <p:nvPr/>
          </p:nvSpPr>
          <p:spPr>
            <a:xfrm rot="2700000">
              <a:off x="1520332" y="3333275"/>
              <a:ext cx="1328144" cy="1328144"/>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5" name="Agrupar 24"/>
          <p:cNvGrpSpPr/>
          <p:nvPr/>
        </p:nvGrpSpPr>
        <p:grpSpPr>
          <a:xfrm>
            <a:off x="4336485" y="3357089"/>
            <a:ext cx="3841008" cy="2662493"/>
            <a:chOff x="2403047" y="3987345"/>
            <a:chExt cx="2051924" cy="1328144"/>
          </a:xfrm>
        </p:grpSpPr>
        <p:sp>
          <p:nvSpPr>
            <p:cNvPr id="19" name="Rectángulo 18"/>
            <p:cNvSpPr/>
            <p:nvPr/>
          </p:nvSpPr>
          <p:spPr>
            <a:xfrm>
              <a:off x="2403047" y="4493481"/>
              <a:ext cx="2051924" cy="265209"/>
            </a:xfrm>
            <a:prstGeom prst="rect">
              <a:avLst/>
            </a:prstGeom>
          </p:spPr>
          <p:txBody>
            <a:bodyPr wrap="square">
              <a:spAutoFit/>
            </a:bodyPr>
            <a:lstStyle/>
            <a:p>
              <a:pPr algn="ctr"/>
              <a:r>
                <a:rPr lang="es-ES" sz="2800" b="1" dirty="0">
                  <a:solidFill>
                    <a:srgbClr val="005B6D"/>
                  </a:solidFill>
                  <a:effectLst/>
                  <a:latin typeface="Helvetica" charset="0"/>
                  <a:ea typeface="Helvetica" charset="0"/>
                  <a:cs typeface="Helvetica" charset="0"/>
                </a:rPr>
                <a:t>VACUNACIÓN</a:t>
              </a:r>
              <a:endParaRPr lang="es-ES" sz="2400" b="1" dirty="0">
                <a:solidFill>
                  <a:srgbClr val="005B6D"/>
                </a:solidFill>
                <a:effectLst/>
                <a:latin typeface="Helvetica" charset="0"/>
                <a:ea typeface="Helvetica" charset="0"/>
                <a:cs typeface="Helvetica" charset="0"/>
              </a:endParaRPr>
            </a:p>
          </p:txBody>
        </p:sp>
        <p:sp>
          <p:nvSpPr>
            <p:cNvPr id="20" name="Elipse 19"/>
            <p:cNvSpPr/>
            <p:nvPr/>
          </p:nvSpPr>
          <p:spPr>
            <a:xfrm rot="2700000">
              <a:off x="2741738" y="3987345"/>
              <a:ext cx="1328144" cy="1328144"/>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6" name="Agrupar 25"/>
          <p:cNvGrpSpPr/>
          <p:nvPr/>
        </p:nvGrpSpPr>
        <p:grpSpPr>
          <a:xfrm>
            <a:off x="7056563" y="3711134"/>
            <a:ext cx="4297802" cy="2770243"/>
            <a:chOff x="1866318" y="5272272"/>
            <a:chExt cx="2051924" cy="1328144"/>
          </a:xfrm>
        </p:grpSpPr>
        <p:sp>
          <p:nvSpPr>
            <p:cNvPr id="21" name="Rectángulo 20"/>
            <p:cNvSpPr/>
            <p:nvPr/>
          </p:nvSpPr>
          <p:spPr>
            <a:xfrm>
              <a:off x="1866318" y="5652063"/>
              <a:ext cx="2051924" cy="527920"/>
            </a:xfrm>
            <a:prstGeom prst="rect">
              <a:avLst/>
            </a:prstGeom>
          </p:spPr>
          <p:txBody>
            <a:bodyPr wrap="square">
              <a:spAutoFit/>
            </a:bodyPr>
            <a:lstStyle/>
            <a:p>
              <a:pPr algn="ctr"/>
              <a:r>
                <a:rPr lang="es-ES" sz="2800" b="1" dirty="0">
                  <a:solidFill>
                    <a:srgbClr val="005B6D"/>
                  </a:solidFill>
                  <a:latin typeface="Helvetica" charset="0"/>
                  <a:ea typeface="Helvetica" charset="0"/>
                  <a:cs typeface="Helvetica" charset="0"/>
                </a:rPr>
                <a:t>FARMACO</a:t>
              </a:r>
            </a:p>
            <a:p>
              <a:pPr algn="ctr"/>
              <a:r>
                <a:rPr lang="es-ES" sz="2800" b="1" dirty="0">
                  <a:solidFill>
                    <a:srgbClr val="005B6D"/>
                  </a:solidFill>
                  <a:latin typeface="Helvetica" charset="0"/>
                  <a:ea typeface="Helvetica" charset="0"/>
                  <a:cs typeface="Helvetica" charset="0"/>
                </a:rPr>
                <a:t>TERAPIA</a:t>
              </a:r>
            </a:p>
          </p:txBody>
        </p:sp>
        <p:sp>
          <p:nvSpPr>
            <p:cNvPr id="22" name="Elipse 21"/>
            <p:cNvSpPr/>
            <p:nvPr/>
          </p:nvSpPr>
          <p:spPr>
            <a:xfrm rot="2700000">
              <a:off x="2211925" y="5272272"/>
              <a:ext cx="1328144" cy="1328144"/>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7" name="Rectángulo 26">
            <a:extLst>
              <a:ext uri="{FF2B5EF4-FFF2-40B4-BE49-F238E27FC236}">
                <a16:creationId xmlns:a16="http://schemas.microsoft.com/office/drawing/2014/main" id="{D98AA2CC-C4C4-4B20-BB8E-DCBED99AE12D}"/>
              </a:ext>
            </a:extLst>
          </p:cNvPr>
          <p:cNvSpPr/>
          <p:nvPr/>
        </p:nvSpPr>
        <p:spPr>
          <a:xfrm>
            <a:off x="978903" y="156122"/>
            <a:ext cx="3826753" cy="646331"/>
          </a:xfrm>
          <a:prstGeom prst="rect">
            <a:avLst/>
          </a:prstGeom>
        </p:spPr>
        <p:txBody>
          <a:bodyPr wrap="none">
            <a:spAutoFit/>
          </a:bodyPr>
          <a:lstStyle/>
          <a:p>
            <a:r>
              <a:rPr lang="es-ES" dirty="0">
                <a:solidFill>
                  <a:srgbClr val="8CBFB5"/>
                </a:solidFill>
                <a:latin typeface="Helvetica" charset="0"/>
                <a:ea typeface="Helvetica" charset="0"/>
                <a:cs typeface="Helvetica" charset="0"/>
              </a:rPr>
              <a:t>EXACERBACIONES DE LA EPOC </a:t>
            </a:r>
          </a:p>
          <a:p>
            <a:endParaRPr lang="es-ES" dirty="0">
              <a:solidFill>
                <a:srgbClr val="8CBFB5"/>
              </a:solidFill>
              <a:latin typeface="Helvetica" charset="0"/>
              <a:ea typeface="Helvetica" charset="0"/>
              <a:cs typeface="Helvetica" charset="0"/>
            </a:endParaRPr>
          </a:p>
        </p:txBody>
      </p:sp>
    </p:spTree>
    <p:extLst>
      <p:ext uri="{BB962C8B-B14F-4D97-AF65-F5344CB8AC3E}">
        <p14:creationId xmlns:p14="http://schemas.microsoft.com/office/powerpoint/2010/main" val="71053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5</a:t>
            </a:r>
          </a:p>
        </p:txBody>
      </p:sp>
      <p:sp>
        <p:nvSpPr>
          <p:cNvPr id="6" name="Rectángulo 5"/>
          <p:cNvSpPr/>
          <p:nvPr/>
        </p:nvSpPr>
        <p:spPr>
          <a:xfrm>
            <a:off x="752922" y="143437"/>
            <a:ext cx="4322658" cy="369332"/>
          </a:xfrm>
          <a:prstGeom prst="rect">
            <a:avLst/>
          </a:prstGeom>
        </p:spPr>
        <p:txBody>
          <a:bodyPr wrap="square">
            <a:spAutoFit/>
          </a:bodyPr>
          <a:lstStyle/>
          <a:p>
            <a:endParaRPr lang="es-UY" dirty="0">
              <a:solidFill>
                <a:srgbClr val="8CBFB5"/>
              </a:solidFill>
              <a:latin typeface="Helvetica" charset="0"/>
              <a:ea typeface="Helvetica" charset="0"/>
              <a:cs typeface="Helvetica" charset="0"/>
            </a:endParaRPr>
          </a:p>
        </p:txBody>
      </p:sp>
      <p:sp>
        <p:nvSpPr>
          <p:cNvPr id="15" name="Rectángulo 14"/>
          <p:cNvSpPr/>
          <p:nvPr/>
        </p:nvSpPr>
        <p:spPr>
          <a:xfrm>
            <a:off x="1592109" y="1296611"/>
            <a:ext cx="10193370" cy="1384995"/>
          </a:xfrm>
          <a:prstGeom prst="rect">
            <a:avLst/>
          </a:prstGeom>
        </p:spPr>
        <p:txBody>
          <a:bodyPr wrap="square">
            <a:spAutoFit/>
          </a:bodyPr>
          <a:lstStyle/>
          <a:p>
            <a:r>
              <a:rPr lang="es-UY" sz="2800" b="1" dirty="0">
                <a:solidFill>
                  <a:srgbClr val="1B9995"/>
                </a:solidFill>
                <a:latin typeface="Helvetica" charset="0"/>
                <a:ea typeface="Helvetica" charset="0"/>
                <a:cs typeface="Helvetica" charset="0"/>
              </a:rPr>
              <a:t>¿Cuáles son los pacientes con EPOC que se benefician del uso de </a:t>
            </a:r>
            <a:r>
              <a:rPr lang="es-UY" sz="2800" b="1" dirty="0" err="1">
                <a:solidFill>
                  <a:srgbClr val="1B9995"/>
                </a:solidFill>
                <a:latin typeface="Helvetica" charset="0"/>
                <a:ea typeface="Helvetica" charset="0"/>
                <a:cs typeface="Helvetica" charset="0"/>
              </a:rPr>
              <a:t>CIs</a:t>
            </a:r>
            <a:r>
              <a:rPr lang="es-UY" sz="2800" b="1" dirty="0">
                <a:solidFill>
                  <a:srgbClr val="1B9995"/>
                </a:solidFill>
                <a:latin typeface="Helvetica" charset="0"/>
                <a:ea typeface="Helvetica" charset="0"/>
                <a:cs typeface="Helvetica" charset="0"/>
              </a:rPr>
              <a:t> en la reducción de exacerbaciones?</a:t>
            </a:r>
          </a:p>
          <a:p>
            <a:pPr algn="ctr"/>
            <a:endParaRPr lang="es-ES" sz="2800" b="1" dirty="0">
              <a:solidFill>
                <a:srgbClr val="1B9995"/>
              </a:solidFill>
              <a:latin typeface="Helvetica" charset="0"/>
              <a:ea typeface="Helvetica" charset="0"/>
              <a:cs typeface="Helvetica" charset="0"/>
            </a:endParaRPr>
          </a:p>
        </p:txBody>
      </p:sp>
      <p:sp>
        <p:nvSpPr>
          <p:cNvPr id="7" name="Elipse 6">
            <a:extLst>
              <a:ext uri="{FF2B5EF4-FFF2-40B4-BE49-F238E27FC236}">
                <a16:creationId xmlns:a16="http://schemas.microsoft.com/office/drawing/2014/main" id="{AC9A642F-9871-4D7E-A05B-819F68CF26A7}"/>
              </a:ext>
            </a:extLst>
          </p:cNvPr>
          <p:cNvSpPr/>
          <p:nvPr/>
        </p:nvSpPr>
        <p:spPr>
          <a:xfrm>
            <a:off x="565694" y="1610341"/>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a:extLst>
              <a:ext uri="{FF2B5EF4-FFF2-40B4-BE49-F238E27FC236}">
                <a16:creationId xmlns:a16="http://schemas.microsoft.com/office/drawing/2014/main" id="{202105D1-B3D1-4EDE-A287-5CBE86607AAD}"/>
              </a:ext>
            </a:extLst>
          </p:cNvPr>
          <p:cNvSpPr/>
          <p:nvPr/>
        </p:nvSpPr>
        <p:spPr>
          <a:xfrm>
            <a:off x="-90765" y="3604661"/>
            <a:ext cx="2656667" cy="369332"/>
          </a:xfrm>
          <a:prstGeom prst="rect">
            <a:avLst/>
          </a:prstGeom>
        </p:spPr>
        <p:txBody>
          <a:bodyPr wrap="square">
            <a:spAutoFit/>
          </a:bodyPr>
          <a:lstStyle/>
          <a:p>
            <a:pPr algn="r"/>
            <a:r>
              <a:rPr lang="es-ES" b="1" dirty="0">
                <a:solidFill>
                  <a:srgbClr val="1B9995"/>
                </a:solidFill>
                <a:latin typeface="Helvetica" charset="0"/>
                <a:ea typeface="Helvetica" charset="0"/>
                <a:cs typeface="Helvetica" charset="0"/>
              </a:rPr>
              <a:t>JUSTIFICACIÓN</a:t>
            </a:r>
          </a:p>
        </p:txBody>
      </p:sp>
      <p:sp>
        <p:nvSpPr>
          <p:cNvPr id="3" name="Rectángulo 2">
            <a:extLst>
              <a:ext uri="{FF2B5EF4-FFF2-40B4-BE49-F238E27FC236}">
                <a16:creationId xmlns:a16="http://schemas.microsoft.com/office/drawing/2014/main" id="{1FB7242E-F0DC-468B-B1BF-6632AFB8C51E}"/>
              </a:ext>
            </a:extLst>
          </p:cNvPr>
          <p:cNvSpPr/>
          <p:nvPr/>
        </p:nvSpPr>
        <p:spPr>
          <a:xfrm>
            <a:off x="406521" y="5597566"/>
            <a:ext cx="3300904" cy="369332"/>
          </a:xfrm>
          <a:prstGeom prst="rect">
            <a:avLst/>
          </a:prstGeom>
        </p:spPr>
        <p:txBody>
          <a:bodyPr wrap="none">
            <a:spAutoFit/>
          </a:bodyPr>
          <a:lstStyle/>
          <a:p>
            <a:pPr algn="r"/>
            <a:r>
              <a:rPr lang="es-ES" b="1" dirty="0">
                <a:solidFill>
                  <a:srgbClr val="1B9995"/>
                </a:solidFill>
                <a:latin typeface="Helvetica" charset="0"/>
                <a:ea typeface="Helvetica" charset="0"/>
                <a:cs typeface="Helvetica" charset="0"/>
              </a:rPr>
              <a:t>SELECCIÓN DE BÚSQUEDA</a:t>
            </a:r>
          </a:p>
        </p:txBody>
      </p:sp>
      <p:sp>
        <p:nvSpPr>
          <p:cNvPr id="12" name="Rectángulo 11">
            <a:extLst>
              <a:ext uri="{FF2B5EF4-FFF2-40B4-BE49-F238E27FC236}">
                <a16:creationId xmlns:a16="http://schemas.microsoft.com/office/drawing/2014/main" id="{FDBB612B-9BA7-4CFF-9BF2-2F909518AD78}"/>
              </a:ext>
            </a:extLst>
          </p:cNvPr>
          <p:cNvSpPr/>
          <p:nvPr/>
        </p:nvSpPr>
        <p:spPr>
          <a:xfrm>
            <a:off x="4122531" y="5353284"/>
            <a:ext cx="7662948" cy="1200329"/>
          </a:xfrm>
          <a:prstGeom prst="rect">
            <a:avLst/>
          </a:prstGeom>
        </p:spPr>
        <p:txBody>
          <a:bodyPr wrap="square">
            <a:spAutoFit/>
          </a:bodyPr>
          <a:lstStyle/>
          <a:p>
            <a:r>
              <a:rPr lang="es-UY" sz="2400" dirty="0">
                <a:latin typeface="Helvetica" panose="020B0604020202020204" pitchFamily="34" charset="0"/>
                <a:cs typeface="Helvetica" panose="020B0604020202020204" pitchFamily="34" charset="0"/>
              </a:rPr>
              <a:t>Se capturaron 338 referencias, seleccionando 3 revisiones sistemáticas y 2 </a:t>
            </a:r>
            <a:r>
              <a:rPr lang="es-UY" sz="2400" dirty="0" err="1">
                <a:latin typeface="Helvetica" panose="020B0604020202020204" pitchFamily="34" charset="0"/>
                <a:cs typeface="Helvetica" panose="020B0604020202020204" pitchFamily="34" charset="0"/>
              </a:rPr>
              <a:t>ECAs</a:t>
            </a:r>
            <a:r>
              <a:rPr lang="es-UY" sz="2400" dirty="0">
                <a:latin typeface="Helvetica" panose="020B0604020202020204" pitchFamily="34" charset="0"/>
                <a:cs typeface="Helvetica" panose="020B0604020202020204" pitchFamily="34" charset="0"/>
              </a:rPr>
              <a:t> para responder a esta pregunta </a:t>
            </a:r>
          </a:p>
        </p:txBody>
      </p:sp>
      <p:sp>
        <p:nvSpPr>
          <p:cNvPr id="13" name="Rectángulo 12">
            <a:extLst>
              <a:ext uri="{FF2B5EF4-FFF2-40B4-BE49-F238E27FC236}">
                <a16:creationId xmlns:a16="http://schemas.microsoft.com/office/drawing/2014/main" id="{52869C88-F216-4BFC-9A26-175E9AF04887}"/>
              </a:ext>
            </a:extLst>
          </p:cNvPr>
          <p:cNvSpPr/>
          <p:nvPr/>
        </p:nvSpPr>
        <p:spPr>
          <a:xfrm>
            <a:off x="3390900" y="3167324"/>
            <a:ext cx="8107680" cy="1200329"/>
          </a:xfrm>
          <a:prstGeom prst="rect">
            <a:avLst/>
          </a:prstGeom>
        </p:spPr>
        <p:txBody>
          <a:bodyPr wrap="square">
            <a:spAutoFit/>
          </a:bodyPr>
          <a:lstStyle/>
          <a:p>
            <a:r>
              <a:rPr lang="es-UY" sz="2400" dirty="0">
                <a:latin typeface="Helvetica" panose="020B0604020202020204" pitchFamily="34" charset="0"/>
                <a:cs typeface="Helvetica" panose="020B0604020202020204" pitchFamily="34" charset="0"/>
              </a:rPr>
              <a:t>Necesidad de definir el subgrupo de pacientes con EPOC que más se beneficia del CIS, enfocado en la reducción del riesgo de exacerbación. </a:t>
            </a:r>
          </a:p>
        </p:txBody>
      </p:sp>
      <p:sp>
        <p:nvSpPr>
          <p:cNvPr id="11" name="Rectángulo 10">
            <a:extLst>
              <a:ext uri="{FF2B5EF4-FFF2-40B4-BE49-F238E27FC236}">
                <a16:creationId xmlns:a16="http://schemas.microsoft.com/office/drawing/2014/main" id="{09664AE7-CE7C-4CD4-A491-745259BCA6BC}"/>
              </a:ext>
            </a:extLst>
          </p:cNvPr>
          <p:cNvSpPr/>
          <p:nvPr/>
        </p:nvSpPr>
        <p:spPr>
          <a:xfrm>
            <a:off x="752922" y="112865"/>
            <a:ext cx="3826753" cy="646331"/>
          </a:xfrm>
          <a:prstGeom prst="rect">
            <a:avLst/>
          </a:prstGeom>
        </p:spPr>
        <p:txBody>
          <a:bodyPr wrap="none">
            <a:spAutoFit/>
          </a:bodyPr>
          <a:lstStyle/>
          <a:p>
            <a:r>
              <a:rPr lang="es-ES" dirty="0">
                <a:solidFill>
                  <a:srgbClr val="8CBFB5"/>
                </a:solidFill>
                <a:latin typeface="Helvetica" charset="0"/>
                <a:ea typeface="Helvetica" charset="0"/>
                <a:cs typeface="Helvetica" charset="0"/>
              </a:rPr>
              <a:t>EXACERBACIONES DE LA EPOC </a:t>
            </a:r>
          </a:p>
          <a:p>
            <a:endParaRPr lang="es-ES" dirty="0">
              <a:solidFill>
                <a:srgbClr val="8CBFB5"/>
              </a:solidFill>
              <a:latin typeface="Helvetica" charset="0"/>
              <a:ea typeface="Helvetica" charset="0"/>
              <a:cs typeface="Helvetica" charset="0"/>
            </a:endParaRPr>
          </a:p>
        </p:txBody>
      </p:sp>
    </p:spTree>
    <p:extLst>
      <p:ext uri="{BB962C8B-B14F-4D97-AF65-F5344CB8AC3E}">
        <p14:creationId xmlns:p14="http://schemas.microsoft.com/office/powerpoint/2010/main" val="37872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543800" y="5694631"/>
            <a:ext cx="4648200" cy="914400"/>
          </a:xfrm>
          <a:prstGeom prst="rect">
            <a:avLst/>
          </a:prstGeom>
          <a:solidFill>
            <a:srgbClr val="8CB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9" name="Rectángulo 8"/>
          <p:cNvSpPr/>
          <p:nvPr/>
        </p:nvSpPr>
        <p:spPr>
          <a:xfrm>
            <a:off x="3820771" y="297531"/>
            <a:ext cx="6275122"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Nuevas Preguntas P.I.C.O.</a:t>
            </a:r>
            <a:endParaRPr lang="es-ES" sz="3600" b="1" dirty="0">
              <a:solidFill>
                <a:srgbClr val="1B9995"/>
              </a:solidFill>
              <a:effectLst/>
              <a:latin typeface="Helvetica" charset="0"/>
              <a:ea typeface="Helvetica" charset="0"/>
              <a:cs typeface="Helvetica" charset="0"/>
            </a:endParaRPr>
          </a:p>
        </p:txBody>
      </p:sp>
      <p:sp>
        <p:nvSpPr>
          <p:cNvPr id="10" name="Rectángulo 9"/>
          <p:cNvSpPr/>
          <p:nvPr/>
        </p:nvSpPr>
        <p:spPr>
          <a:xfrm>
            <a:off x="1353621" y="1499940"/>
            <a:ext cx="8646164" cy="3785652"/>
          </a:xfrm>
          <a:prstGeom prst="rect">
            <a:avLst/>
          </a:prstGeom>
        </p:spPr>
        <p:txBody>
          <a:bodyPr wrap="square">
            <a:spAutoFit/>
          </a:bodyPr>
          <a:lstStyle/>
          <a:p>
            <a:pPr lvl="0" fontAlgn="base"/>
            <a:r>
              <a:rPr lang="es-ES" sz="2000" dirty="0">
                <a:solidFill>
                  <a:srgbClr val="1B9995"/>
                </a:solidFill>
                <a:latin typeface="Helvetica" charset="0"/>
                <a:ea typeface="Helvetica" charset="0"/>
                <a:cs typeface="Helvetica" charset="0"/>
              </a:rPr>
              <a:t>¿Existe relevancia clínica en la detección de pacientes con EPOC asintomática?</a:t>
            </a:r>
          </a:p>
          <a:p>
            <a:pPr lvl="0" fontAlgn="base"/>
            <a:endParaRPr lang="es-ES_tradnl" sz="2000" dirty="0">
              <a:solidFill>
                <a:srgbClr val="1B9995"/>
              </a:solidFill>
              <a:latin typeface="Helvetica" charset="0"/>
              <a:ea typeface="Helvetica" charset="0"/>
              <a:cs typeface="Helvetica" charset="0"/>
            </a:endParaRPr>
          </a:p>
          <a:p>
            <a:pPr lvl="0" fontAlgn="base"/>
            <a:r>
              <a:rPr lang="es-ES" sz="2000" dirty="0">
                <a:solidFill>
                  <a:srgbClr val="005B6D"/>
                </a:solidFill>
                <a:latin typeface="Helvetica" charset="0"/>
                <a:ea typeface="Helvetica" charset="0"/>
                <a:cs typeface="Helvetica" charset="0"/>
              </a:rPr>
              <a:t>¿Es la escala de disnea </a:t>
            </a:r>
            <a:r>
              <a:rPr lang="es-ES" sz="2000" dirty="0" err="1">
                <a:solidFill>
                  <a:srgbClr val="005B6D"/>
                </a:solidFill>
                <a:latin typeface="Helvetica" charset="0"/>
                <a:ea typeface="Helvetica" charset="0"/>
                <a:cs typeface="Helvetica" charset="0"/>
              </a:rPr>
              <a:t>mMRC</a:t>
            </a:r>
            <a:r>
              <a:rPr lang="es-ES" sz="2000" dirty="0">
                <a:solidFill>
                  <a:srgbClr val="005B6D"/>
                </a:solidFill>
                <a:latin typeface="Helvetica" charset="0"/>
                <a:ea typeface="Helvetica" charset="0"/>
                <a:cs typeface="Helvetica" charset="0"/>
              </a:rPr>
              <a:t> más efectiva que el cuestionario CAT para evaluar la gravedad de los pacientes con EPOC?</a:t>
            </a:r>
          </a:p>
          <a:p>
            <a:pPr lvl="0" fontAlgn="base"/>
            <a:endParaRPr lang="es-ES_tradnl" sz="2000" dirty="0">
              <a:solidFill>
                <a:srgbClr val="1B9995"/>
              </a:solidFill>
              <a:latin typeface="Helvetica" charset="0"/>
              <a:ea typeface="Helvetica" charset="0"/>
              <a:cs typeface="Helvetica" charset="0"/>
            </a:endParaRPr>
          </a:p>
          <a:p>
            <a:pPr lvl="0" fontAlgn="base"/>
            <a:r>
              <a:rPr lang="es-ES" sz="2000" dirty="0">
                <a:solidFill>
                  <a:srgbClr val="1B9995"/>
                </a:solidFill>
                <a:latin typeface="Helvetica" charset="0"/>
                <a:ea typeface="Helvetica" charset="0"/>
                <a:cs typeface="Helvetica" charset="0"/>
              </a:rPr>
              <a:t>¿Los broncodilatadores de larga acción (LABA o LAMA) son más efectivos que los SABA o SAMA en pacientes con EPOC?</a:t>
            </a:r>
          </a:p>
          <a:p>
            <a:pPr lvl="0" fontAlgn="base"/>
            <a:endParaRPr lang="es-ES_tradnl" sz="2000" dirty="0">
              <a:solidFill>
                <a:srgbClr val="005B6D"/>
              </a:solidFill>
              <a:latin typeface="Helvetica" charset="0"/>
              <a:ea typeface="Helvetica" charset="0"/>
              <a:cs typeface="Helvetica" charset="0"/>
            </a:endParaRPr>
          </a:p>
          <a:p>
            <a:pPr lvl="0" fontAlgn="base"/>
            <a:r>
              <a:rPr lang="es-ES" sz="2000" dirty="0">
                <a:solidFill>
                  <a:srgbClr val="005B6D"/>
                </a:solidFill>
                <a:latin typeface="Helvetica" charset="0"/>
                <a:ea typeface="Helvetica" charset="0"/>
                <a:cs typeface="Helvetica" charset="0"/>
              </a:rPr>
              <a:t>¿La asociación LABA más </a:t>
            </a:r>
            <a:r>
              <a:rPr lang="es-ES" sz="2000" dirty="0" err="1">
                <a:solidFill>
                  <a:srgbClr val="005B6D"/>
                </a:solidFill>
                <a:latin typeface="Helvetica" charset="0"/>
                <a:ea typeface="Helvetica" charset="0"/>
                <a:cs typeface="Helvetica" charset="0"/>
              </a:rPr>
              <a:t>CIs</a:t>
            </a:r>
            <a:r>
              <a:rPr lang="es-ES" sz="2000" dirty="0">
                <a:solidFill>
                  <a:srgbClr val="005B6D"/>
                </a:solidFill>
                <a:latin typeface="Helvetica" charset="0"/>
                <a:ea typeface="Helvetica" charset="0"/>
                <a:cs typeface="Helvetica" charset="0"/>
              </a:rPr>
              <a:t> proporciona mayores beneficios que la monoterapia con LAMA o la </a:t>
            </a:r>
            <a:r>
              <a:rPr lang="es-ES" sz="2000" dirty="0" err="1">
                <a:solidFill>
                  <a:srgbClr val="005B6D"/>
                </a:solidFill>
                <a:latin typeface="Helvetica" charset="0"/>
                <a:ea typeface="Helvetica" charset="0"/>
                <a:cs typeface="Helvetica" charset="0"/>
              </a:rPr>
              <a:t>broncodilatación</a:t>
            </a:r>
            <a:r>
              <a:rPr lang="es-ES" sz="2000" dirty="0">
                <a:solidFill>
                  <a:srgbClr val="005B6D"/>
                </a:solidFill>
                <a:latin typeface="Helvetica" charset="0"/>
                <a:ea typeface="Helvetica" charset="0"/>
                <a:cs typeface="Helvetica" charset="0"/>
              </a:rPr>
              <a:t> dual con LABA mas LAMA?</a:t>
            </a:r>
            <a:endParaRPr lang="es-ES_tradnl" sz="2000" dirty="0">
              <a:solidFill>
                <a:srgbClr val="005B6D"/>
              </a:solidFill>
              <a:latin typeface="Helvetica" charset="0"/>
              <a:ea typeface="Helvetica" charset="0"/>
              <a:cs typeface="Helvetica" charset="0"/>
            </a:endParaRPr>
          </a:p>
          <a:p>
            <a:pPr lvl="0" fontAlgn="base"/>
            <a:endParaRPr lang="es-ES_tradnl" sz="2000" dirty="0">
              <a:solidFill>
                <a:srgbClr val="1B9995"/>
              </a:solidFill>
              <a:latin typeface="Helvetica" charset="0"/>
              <a:ea typeface="Helvetica" charset="0"/>
              <a:cs typeface="Helvetica" charset="0"/>
            </a:endParaRPr>
          </a:p>
        </p:txBody>
      </p:sp>
      <p:sp>
        <p:nvSpPr>
          <p:cNvPr id="14" name="Rectángulo 13"/>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1</a:t>
            </a:r>
          </a:p>
        </p:txBody>
      </p:sp>
      <p:sp>
        <p:nvSpPr>
          <p:cNvPr id="15" name="Rectángulo 14"/>
          <p:cNvSpPr/>
          <p:nvPr/>
        </p:nvSpPr>
        <p:spPr>
          <a:xfrm>
            <a:off x="589543" y="112865"/>
            <a:ext cx="2920992" cy="830997"/>
          </a:xfrm>
          <a:prstGeom prst="rect">
            <a:avLst/>
          </a:prstGeom>
        </p:spPr>
        <p:txBody>
          <a:bodyPr wrap="none">
            <a:spAutoFit/>
          </a:bodyPr>
          <a:lstStyle/>
          <a:p>
            <a:r>
              <a:rPr lang="es-ES" sz="2400" dirty="0">
                <a:solidFill>
                  <a:srgbClr val="8CBFB5"/>
                </a:solidFill>
                <a:effectLst/>
                <a:latin typeface="Helvetica" charset="0"/>
                <a:ea typeface="Helvetica" charset="0"/>
                <a:cs typeface="Helvetica" charset="0"/>
              </a:rPr>
              <a:t>METODOLOGÍA</a:t>
            </a:r>
          </a:p>
          <a:p>
            <a:r>
              <a:rPr lang="es-ES" sz="2400" dirty="0">
                <a:solidFill>
                  <a:srgbClr val="8CBFB5"/>
                </a:solidFill>
                <a:latin typeface="Helvetica" charset="0"/>
                <a:ea typeface="Helvetica" charset="0"/>
                <a:cs typeface="Helvetica" charset="0"/>
              </a:rPr>
              <a:t>DE ELABORACIÓN</a:t>
            </a:r>
            <a:endParaRPr lang="es-ES" sz="2400" dirty="0">
              <a:solidFill>
                <a:srgbClr val="8CBFB5"/>
              </a:solidFill>
              <a:effectLst/>
              <a:latin typeface="Helvetica" charset="0"/>
              <a:ea typeface="Helvetica" charset="0"/>
              <a:cs typeface="Helvetica" charset="0"/>
            </a:endParaRPr>
          </a:p>
        </p:txBody>
      </p:sp>
      <p:sp>
        <p:nvSpPr>
          <p:cNvPr id="2" name="Rectángulo 1"/>
          <p:cNvSpPr/>
          <p:nvPr/>
        </p:nvSpPr>
        <p:spPr>
          <a:xfrm>
            <a:off x="7543800" y="5747257"/>
            <a:ext cx="4000500" cy="861774"/>
          </a:xfrm>
          <a:prstGeom prst="rect">
            <a:avLst/>
          </a:prstGeom>
        </p:spPr>
        <p:txBody>
          <a:bodyPr wrap="square">
            <a:spAutoFit/>
          </a:bodyPr>
          <a:lstStyle/>
          <a:p>
            <a:r>
              <a:rPr lang="es-ES_tradnl" sz="1600" dirty="0">
                <a:solidFill>
                  <a:schemeClr val="bg1"/>
                </a:solidFill>
                <a:latin typeface="Helvetica" charset="0"/>
                <a:ea typeface="Helvetica" charset="0"/>
                <a:cs typeface="Helvetica" charset="0"/>
              </a:rPr>
              <a:t>LAMA: </a:t>
            </a:r>
            <a:r>
              <a:rPr lang="es-ES_tradnl" sz="1600" dirty="0" err="1">
                <a:solidFill>
                  <a:schemeClr val="bg1"/>
                </a:solidFill>
                <a:latin typeface="Helvetica" charset="0"/>
                <a:ea typeface="Helvetica" charset="0"/>
                <a:cs typeface="Helvetica" charset="0"/>
              </a:rPr>
              <a:t>long</a:t>
            </a:r>
            <a:r>
              <a:rPr lang="es-ES_tradnl" sz="1600" dirty="0">
                <a:solidFill>
                  <a:schemeClr val="bg1"/>
                </a:solidFill>
                <a:latin typeface="Helvetica" charset="0"/>
                <a:ea typeface="Helvetica" charset="0"/>
                <a:cs typeface="Helvetica" charset="0"/>
              </a:rPr>
              <a:t> </a:t>
            </a:r>
            <a:r>
              <a:rPr lang="es-ES_tradnl" sz="1600" dirty="0" err="1">
                <a:solidFill>
                  <a:schemeClr val="bg1"/>
                </a:solidFill>
                <a:latin typeface="Helvetica" charset="0"/>
                <a:ea typeface="Helvetica" charset="0"/>
                <a:cs typeface="Helvetica" charset="0"/>
              </a:rPr>
              <a:t>acting</a:t>
            </a:r>
            <a:r>
              <a:rPr lang="es-ES_tradnl" sz="1600" dirty="0">
                <a:solidFill>
                  <a:schemeClr val="bg1"/>
                </a:solidFill>
                <a:latin typeface="Helvetica" charset="0"/>
                <a:ea typeface="Helvetica" charset="0"/>
                <a:cs typeface="Helvetica" charset="0"/>
              </a:rPr>
              <a:t> </a:t>
            </a:r>
            <a:r>
              <a:rPr lang="es-ES_tradnl" sz="1600" dirty="0" err="1">
                <a:solidFill>
                  <a:schemeClr val="bg1"/>
                </a:solidFill>
                <a:latin typeface="Helvetica" charset="0"/>
                <a:ea typeface="Helvetica" charset="0"/>
                <a:cs typeface="Helvetica" charset="0"/>
              </a:rPr>
              <a:t>muscarinic</a:t>
            </a:r>
            <a:r>
              <a:rPr lang="es-ES_tradnl" sz="1600" dirty="0">
                <a:solidFill>
                  <a:schemeClr val="bg1"/>
                </a:solidFill>
                <a:latin typeface="Helvetica" charset="0"/>
                <a:ea typeface="Helvetica" charset="0"/>
                <a:cs typeface="Helvetica" charset="0"/>
              </a:rPr>
              <a:t> </a:t>
            </a:r>
            <a:r>
              <a:rPr lang="es-ES_tradnl" sz="1600" dirty="0" err="1">
                <a:solidFill>
                  <a:schemeClr val="bg1"/>
                </a:solidFill>
                <a:latin typeface="Helvetica" charset="0"/>
                <a:ea typeface="Helvetica" charset="0"/>
                <a:cs typeface="Helvetica" charset="0"/>
              </a:rPr>
              <a:t>antagonist</a:t>
            </a:r>
            <a:endParaRPr lang="es-ES_tradnl" sz="1600" dirty="0">
              <a:solidFill>
                <a:schemeClr val="bg1"/>
              </a:solidFill>
              <a:latin typeface="Helvetica" charset="0"/>
              <a:ea typeface="Helvetica" charset="0"/>
              <a:cs typeface="Helvetica" charset="0"/>
            </a:endParaRPr>
          </a:p>
          <a:p>
            <a:r>
              <a:rPr lang="es-ES_tradnl" sz="1600" dirty="0">
                <a:solidFill>
                  <a:schemeClr val="bg1"/>
                </a:solidFill>
                <a:latin typeface="Helvetica" charset="0"/>
                <a:ea typeface="Helvetica" charset="0"/>
                <a:cs typeface="Helvetica" charset="0"/>
              </a:rPr>
              <a:t>LABA: </a:t>
            </a:r>
            <a:r>
              <a:rPr lang="es-ES_tradnl" sz="1600" dirty="0" err="1">
                <a:solidFill>
                  <a:schemeClr val="bg1"/>
                </a:solidFill>
                <a:latin typeface="Helvetica" charset="0"/>
                <a:ea typeface="Helvetica" charset="0"/>
                <a:cs typeface="Helvetica" charset="0"/>
              </a:rPr>
              <a:t>long</a:t>
            </a:r>
            <a:r>
              <a:rPr lang="es-ES_tradnl" sz="1600" dirty="0">
                <a:solidFill>
                  <a:schemeClr val="bg1"/>
                </a:solidFill>
                <a:latin typeface="Helvetica" charset="0"/>
                <a:ea typeface="Helvetica" charset="0"/>
                <a:cs typeface="Helvetica" charset="0"/>
              </a:rPr>
              <a:t> </a:t>
            </a:r>
            <a:r>
              <a:rPr lang="es-ES_tradnl" sz="1600" dirty="0" err="1">
                <a:solidFill>
                  <a:schemeClr val="bg1"/>
                </a:solidFill>
                <a:latin typeface="Helvetica" charset="0"/>
                <a:ea typeface="Helvetica" charset="0"/>
                <a:cs typeface="Helvetica" charset="0"/>
              </a:rPr>
              <a:t>acting</a:t>
            </a:r>
            <a:r>
              <a:rPr lang="es-ES_tradnl" sz="1600" dirty="0">
                <a:solidFill>
                  <a:schemeClr val="bg1"/>
                </a:solidFill>
                <a:latin typeface="Helvetica" charset="0"/>
                <a:ea typeface="Helvetica" charset="0"/>
                <a:cs typeface="Helvetica" charset="0"/>
              </a:rPr>
              <a:t> beta </a:t>
            </a:r>
            <a:r>
              <a:rPr lang="es-ES_tradnl" sz="1600" dirty="0" err="1">
                <a:solidFill>
                  <a:schemeClr val="bg1"/>
                </a:solidFill>
                <a:latin typeface="Helvetica" charset="0"/>
                <a:ea typeface="Helvetica" charset="0"/>
                <a:cs typeface="Helvetica" charset="0"/>
              </a:rPr>
              <a:t>agonist</a:t>
            </a:r>
            <a:r>
              <a:rPr lang="es-ES_tradnl" sz="1600" dirty="0">
                <a:solidFill>
                  <a:schemeClr val="bg1"/>
                </a:solidFill>
                <a:latin typeface="Helvetica" charset="0"/>
                <a:ea typeface="Helvetica" charset="0"/>
                <a:cs typeface="Helvetica" charset="0"/>
              </a:rPr>
              <a:t> </a:t>
            </a:r>
          </a:p>
          <a:p>
            <a:r>
              <a:rPr lang="es-ES_tradnl" sz="1600" dirty="0">
                <a:solidFill>
                  <a:schemeClr val="bg1"/>
                </a:solidFill>
                <a:latin typeface="Helvetica" charset="0"/>
                <a:ea typeface="Helvetica" charset="0"/>
                <a:cs typeface="Helvetica" charset="0"/>
              </a:rPr>
              <a:t>CI: </a:t>
            </a:r>
            <a:r>
              <a:rPr lang="es-ES_tradnl" sz="1600" dirty="0" err="1">
                <a:solidFill>
                  <a:schemeClr val="bg1"/>
                </a:solidFill>
                <a:latin typeface="Helvetica" charset="0"/>
                <a:ea typeface="Helvetica" charset="0"/>
                <a:cs typeface="Helvetica" charset="0"/>
              </a:rPr>
              <a:t>inhaled</a:t>
            </a:r>
            <a:r>
              <a:rPr lang="es-ES_tradnl" sz="1600" dirty="0">
                <a:solidFill>
                  <a:schemeClr val="bg1"/>
                </a:solidFill>
                <a:latin typeface="Helvetica" charset="0"/>
                <a:ea typeface="Helvetica" charset="0"/>
                <a:cs typeface="Helvetica" charset="0"/>
              </a:rPr>
              <a:t> </a:t>
            </a:r>
            <a:r>
              <a:rPr lang="es-ES_tradnl" sz="1600" dirty="0" err="1">
                <a:solidFill>
                  <a:schemeClr val="bg1"/>
                </a:solidFill>
                <a:latin typeface="Helvetica" charset="0"/>
                <a:ea typeface="Helvetica" charset="0"/>
                <a:cs typeface="Helvetica" charset="0"/>
              </a:rPr>
              <a:t>corticosteroids</a:t>
            </a:r>
            <a:endParaRPr lang="es-ES_tradnl" sz="1600"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25121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5</a:t>
            </a:r>
            <a:endParaRPr lang="es-ES" sz="8800" b="1" dirty="0">
              <a:solidFill>
                <a:srgbClr val="8CBFB5"/>
              </a:solidFill>
              <a:effectLst/>
              <a:latin typeface="Helvetica" charset="0"/>
              <a:ea typeface="Helvetica" charset="0"/>
              <a:cs typeface="Helvetica" charset="0"/>
            </a:endParaRPr>
          </a:p>
        </p:txBody>
      </p:sp>
      <p:sp>
        <p:nvSpPr>
          <p:cNvPr id="7" name="Rectángulo 6"/>
          <p:cNvSpPr/>
          <p:nvPr/>
        </p:nvSpPr>
        <p:spPr>
          <a:xfrm>
            <a:off x="2528199" y="1815911"/>
            <a:ext cx="9037252" cy="1759053"/>
          </a:xfrm>
          <a:prstGeom prst="rect">
            <a:avLst/>
          </a:prstGeom>
          <a:noFill/>
          <a:ln w="28575">
            <a:solidFill>
              <a:srgbClr val="005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9" name="Agrupar 8"/>
          <p:cNvGrpSpPr/>
          <p:nvPr/>
        </p:nvGrpSpPr>
        <p:grpSpPr>
          <a:xfrm>
            <a:off x="235999" y="4054872"/>
            <a:ext cx="11720001" cy="1759053"/>
            <a:chOff x="288265" y="4549861"/>
            <a:chExt cx="11720001" cy="1169842"/>
          </a:xfrm>
        </p:grpSpPr>
        <p:sp>
          <p:nvSpPr>
            <p:cNvPr id="33" name="Rectángulo 32"/>
            <p:cNvSpPr/>
            <p:nvPr/>
          </p:nvSpPr>
          <p:spPr>
            <a:xfrm>
              <a:off x="288265" y="5064847"/>
              <a:ext cx="2880819" cy="646331"/>
            </a:xfrm>
            <a:prstGeom prst="rect">
              <a:avLst/>
            </a:prstGeom>
          </p:spPr>
          <p:txBody>
            <a:bodyPr wrap="square">
              <a:spAutoFit/>
            </a:bodyPr>
            <a:lstStyle/>
            <a:p>
              <a:r>
                <a:rPr lang="es-ES" b="1" dirty="0">
                  <a:solidFill>
                    <a:srgbClr val="F2833E"/>
                  </a:solidFill>
                  <a:latin typeface="Helvetica" charset="0"/>
                  <a:ea typeface="Helvetica" charset="0"/>
                  <a:cs typeface="Helvetica" charset="0"/>
                </a:rPr>
                <a:t>CONCLUSIONES Y RECOMENDACIONES </a:t>
              </a:r>
            </a:p>
          </p:txBody>
        </p:sp>
        <p:sp>
          <p:nvSpPr>
            <p:cNvPr id="38" name="Rectángulo 37"/>
            <p:cNvSpPr/>
            <p:nvPr/>
          </p:nvSpPr>
          <p:spPr>
            <a:xfrm>
              <a:off x="2971014" y="4549861"/>
              <a:ext cx="9037252" cy="1169842"/>
            </a:xfrm>
            <a:prstGeom prst="rect">
              <a:avLst/>
            </a:prstGeom>
            <a:noFill/>
            <a:ln w="28575">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8" name="Rectángulo 7">
            <a:extLst>
              <a:ext uri="{FF2B5EF4-FFF2-40B4-BE49-F238E27FC236}">
                <a16:creationId xmlns:a16="http://schemas.microsoft.com/office/drawing/2014/main" id="{F1E69A0B-C1A3-468D-A3E1-946523A423AB}"/>
              </a:ext>
            </a:extLst>
          </p:cNvPr>
          <p:cNvSpPr/>
          <p:nvPr/>
        </p:nvSpPr>
        <p:spPr>
          <a:xfrm>
            <a:off x="329168" y="2300745"/>
            <a:ext cx="2520331" cy="646331"/>
          </a:xfrm>
          <a:prstGeom prst="rect">
            <a:avLst/>
          </a:prstGeom>
        </p:spPr>
        <p:txBody>
          <a:bodyPr wrap="square">
            <a:spAutoFit/>
          </a:bodyPr>
          <a:lstStyle/>
          <a:p>
            <a:r>
              <a:rPr lang="es-UY" b="1" dirty="0">
                <a:solidFill>
                  <a:srgbClr val="005B6D"/>
                </a:solidFill>
                <a:latin typeface="Helvetica" panose="020B0604020202020204" pitchFamily="34" charset="0"/>
                <a:cs typeface="Helvetica" panose="020B0604020202020204" pitchFamily="34" charset="0"/>
              </a:rPr>
              <a:t>RESUMEN DE LA</a:t>
            </a:r>
          </a:p>
          <a:p>
            <a:r>
              <a:rPr lang="es-UY" b="1" dirty="0">
                <a:solidFill>
                  <a:srgbClr val="005B6D"/>
                </a:solidFill>
                <a:latin typeface="Helvetica" panose="020B0604020202020204" pitchFamily="34" charset="0"/>
                <a:cs typeface="Helvetica" panose="020B0604020202020204" pitchFamily="34" charset="0"/>
              </a:rPr>
              <a:t>EVIDENCIA</a:t>
            </a:r>
          </a:p>
        </p:txBody>
      </p:sp>
      <p:sp>
        <p:nvSpPr>
          <p:cNvPr id="10" name="Rectángulo 9">
            <a:extLst>
              <a:ext uri="{FF2B5EF4-FFF2-40B4-BE49-F238E27FC236}">
                <a16:creationId xmlns:a16="http://schemas.microsoft.com/office/drawing/2014/main" id="{638AD17F-8002-4262-AEDF-65B872E5DEE4}"/>
              </a:ext>
            </a:extLst>
          </p:cNvPr>
          <p:cNvSpPr/>
          <p:nvPr/>
        </p:nvSpPr>
        <p:spPr>
          <a:xfrm>
            <a:off x="1589333" y="326015"/>
            <a:ext cx="7320781" cy="369332"/>
          </a:xfrm>
          <a:prstGeom prst="rect">
            <a:avLst/>
          </a:prstGeom>
        </p:spPr>
        <p:txBody>
          <a:bodyPr wrap="square">
            <a:spAutoFit/>
          </a:bodyPr>
          <a:lstStyle/>
          <a:p>
            <a:endParaRPr lang="es-UY" dirty="0"/>
          </a:p>
        </p:txBody>
      </p:sp>
      <p:sp>
        <p:nvSpPr>
          <p:cNvPr id="12" name="Rectángulo 11">
            <a:extLst>
              <a:ext uri="{FF2B5EF4-FFF2-40B4-BE49-F238E27FC236}">
                <a16:creationId xmlns:a16="http://schemas.microsoft.com/office/drawing/2014/main" id="{8FE9C965-3673-42D8-A4D7-92D8B7658780}"/>
              </a:ext>
            </a:extLst>
          </p:cNvPr>
          <p:cNvSpPr/>
          <p:nvPr/>
        </p:nvSpPr>
        <p:spPr>
          <a:xfrm>
            <a:off x="2790510" y="2037469"/>
            <a:ext cx="8512629" cy="1200329"/>
          </a:xfrm>
          <a:prstGeom prst="rect">
            <a:avLst/>
          </a:prstGeom>
        </p:spPr>
        <p:txBody>
          <a:bodyPr wrap="square">
            <a:spAutoFit/>
          </a:bodyPr>
          <a:lstStyle/>
          <a:p>
            <a:r>
              <a:rPr lang="es-UY" dirty="0">
                <a:latin typeface="Helvetica" panose="020B0604020202020204" pitchFamily="34" charset="0"/>
                <a:cs typeface="Helvetica" panose="020B0604020202020204" pitchFamily="34" charset="0"/>
              </a:rPr>
              <a:t>Los CIS a largo plazo mostraron  beneficios sobre el riesgo de exacerbaciones en pacientes con EPOC moderada-grave, siendo mayor  en aquellos con recuento elevado de eosinófilos en sangre. </a:t>
            </a:r>
          </a:p>
          <a:p>
            <a:r>
              <a:rPr lang="es-UY" dirty="0">
                <a:latin typeface="Helvetica" panose="020B0604020202020204" pitchFamily="34" charset="0"/>
                <a:cs typeface="Helvetica" panose="020B0604020202020204" pitchFamily="34" charset="0"/>
              </a:rPr>
              <a:t>Este beneficio debe confrontarse con el incremento del riesgo de neumonías.</a:t>
            </a:r>
          </a:p>
        </p:txBody>
      </p:sp>
      <p:sp>
        <p:nvSpPr>
          <p:cNvPr id="6" name="Rectángulo 5">
            <a:extLst>
              <a:ext uri="{FF2B5EF4-FFF2-40B4-BE49-F238E27FC236}">
                <a16:creationId xmlns:a16="http://schemas.microsoft.com/office/drawing/2014/main" id="{79E3F4B1-051A-40D0-86DE-2C71C2C58251}"/>
              </a:ext>
            </a:extLst>
          </p:cNvPr>
          <p:cNvSpPr/>
          <p:nvPr/>
        </p:nvSpPr>
        <p:spPr>
          <a:xfrm>
            <a:off x="3116818" y="4272678"/>
            <a:ext cx="8448633" cy="1323439"/>
          </a:xfrm>
          <a:prstGeom prst="rect">
            <a:avLst/>
          </a:prstGeom>
        </p:spPr>
        <p:txBody>
          <a:bodyPr wrap="square">
            <a:spAutoFit/>
          </a:bodyPr>
          <a:lstStyle/>
          <a:p>
            <a:r>
              <a:rPr lang="es-UY" sz="2000" b="1" dirty="0">
                <a:solidFill>
                  <a:srgbClr val="F2833E"/>
                </a:solidFill>
              </a:rPr>
              <a:t>EVIDENCIA MODERADA Y RECOMENDACIÓN FUERTE </a:t>
            </a:r>
            <a:r>
              <a:rPr lang="es-UY" sz="2000" dirty="0"/>
              <a:t>para uso de CIS en pacientes con EPOC moderada-grave con historia de exacerbaciones y recuento elevado de eosinófilos en sangre en términos de disminución del riesgo de exacerbaciones.</a:t>
            </a:r>
          </a:p>
        </p:txBody>
      </p:sp>
      <p:sp>
        <p:nvSpPr>
          <p:cNvPr id="11" name="Rectángulo 10">
            <a:extLst>
              <a:ext uri="{FF2B5EF4-FFF2-40B4-BE49-F238E27FC236}">
                <a16:creationId xmlns:a16="http://schemas.microsoft.com/office/drawing/2014/main" id="{3F29822C-46FC-4184-A926-B93B00B959EF}"/>
              </a:ext>
            </a:extLst>
          </p:cNvPr>
          <p:cNvSpPr/>
          <p:nvPr/>
        </p:nvSpPr>
        <p:spPr>
          <a:xfrm>
            <a:off x="1163255" y="128725"/>
            <a:ext cx="6811701" cy="707886"/>
          </a:xfrm>
          <a:prstGeom prst="rect">
            <a:avLst/>
          </a:prstGeom>
        </p:spPr>
        <p:txBody>
          <a:bodyPr wrap="square">
            <a:spAutoFit/>
          </a:bodyPr>
          <a:lstStyle/>
          <a:p>
            <a:r>
              <a:rPr lang="es-UY" sz="2000" b="1" dirty="0">
                <a:solidFill>
                  <a:srgbClr val="005B6D"/>
                </a:solidFill>
              </a:rPr>
              <a:t>¿CUÁLES SON LOS PACIENTES CON EPOC QUE SE BENEFICIAN DEL USO DE CIS EN LA REDUCCIÓN DE EXACERBACIONES?</a:t>
            </a:r>
          </a:p>
        </p:txBody>
      </p:sp>
      <p:sp>
        <p:nvSpPr>
          <p:cNvPr id="13" name="Rectángulo 12">
            <a:extLst>
              <a:ext uri="{FF2B5EF4-FFF2-40B4-BE49-F238E27FC236}">
                <a16:creationId xmlns:a16="http://schemas.microsoft.com/office/drawing/2014/main" id="{7197178D-72D2-4B9C-A01B-34A872286A89}"/>
              </a:ext>
            </a:extLst>
          </p:cNvPr>
          <p:cNvSpPr/>
          <p:nvPr/>
        </p:nvSpPr>
        <p:spPr>
          <a:xfrm>
            <a:off x="288265" y="1046469"/>
            <a:ext cx="9732557" cy="584775"/>
          </a:xfrm>
          <a:prstGeom prst="rect">
            <a:avLst/>
          </a:prstGeom>
        </p:spPr>
        <p:txBody>
          <a:bodyPr wrap="square">
            <a:spAutoFit/>
          </a:bodyPr>
          <a:lstStyle/>
          <a:p>
            <a:r>
              <a:rPr lang="es-ES" sz="3200" b="1" dirty="0">
                <a:solidFill>
                  <a:srgbClr val="8CBFB5"/>
                </a:solidFill>
                <a:latin typeface="Helvetica" charset="0"/>
                <a:ea typeface="Helvetica" charset="0"/>
                <a:cs typeface="Helvetica" charset="0"/>
              </a:rPr>
              <a:t>Conclusiones y recomendaciones</a:t>
            </a:r>
          </a:p>
        </p:txBody>
      </p:sp>
    </p:spTree>
    <p:extLst>
      <p:ext uri="{BB962C8B-B14F-4D97-AF65-F5344CB8AC3E}">
        <p14:creationId xmlns:p14="http://schemas.microsoft.com/office/powerpoint/2010/main" val="345776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5</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3826753" cy="646331"/>
          </a:xfrm>
          <a:prstGeom prst="rect">
            <a:avLst/>
          </a:prstGeom>
        </p:spPr>
        <p:txBody>
          <a:bodyPr wrap="none">
            <a:spAutoFit/>
          </a:bodyPr>
          <a:lstStyle/>
          <a:p>
            <a:r>
              <a:rPr lang="es-ES" dirty="0">
                <a:solidFill>
                  <a:srgbClr val="8CBFB5"/>
                </a:solidFill>
                <a:latin typeface="Helvetica" charset="0"/>
                <a:ea typeface="Helvetica" charset="0"/>
                <a:cs typeface="Helvetica" charset="0"/>
              </a:rPr>
              <a:t>EXACERBACIONES DE LA EPOC </a:t>
            </a:r>
          </a:p>
          <a:p>
            <a:endParaRPr lang="es-ES" dirty="0">
              <a:solidFill>
                <a:srgbClr val="8CBFB5"/>
              </a:solidFill>
              <a:latin typeface="Helvetica" charset="0"/>
              <a:ea typeface="Helvetica" charset="0"/>
              <a:cs typeface="Helvetica" charset="0"/>
            </a:endParaRPr>
          </a:p>
        </p:txBody>
      </p:sp>
      <p:sp>
        <p:nvSpPr>
          <p:cNvPr id="14" name="Rectángulo 13"/>
          <p:cNvSpPr/>
          <p:nvPr/>
        </p:nvSpPr>
        <p:spPr>
          <a:xfrm>
            <a:off x="288265" y="1046469"/>
            <a:ext cx="9732557"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Etiología</a:t>
            </a:r>
          </a:p>
        </p:txBody>
      </p:sp>
      <p:graphicFrame>
        <p:nvGraphicFramePr>
          <p:cNvPr id="15" name="Tabla 14"/>
          <p:cNvGraphicFramePr>
            <a:graphicFrameLocks noGrp="1"/>
          </p:cNvGraphicFramePr>
          <p:nvPr>
            <p:extLst>
              <p:ext uri="{D42A27DB-BD31-4B8C-83A1-F6EECF244321}">
                <p14:modId xmlns:p14="http://schemas.microsoft.com/office/powerpoint/2010/main" val="2983139254"/>
              </p:ext>
            </p:extLst>
          </p:nvPr>
        </p:nvGraphicFramePr>
        <p:xfrm>
          <a:off x="4098739" y="581857"/>
          <a:ext cx="7641232" cy="5914264"/>
        </p:xfrm>
        <a:graphic>
          <a:graphicData uri="http://schemas.openxmlformats.org/drawingml/2006/table">
            <a:tbl>
              <a:tblPr firstRow="1" bandRow="1">
                <a:tableStyleId>{5C22544A-7EE6-4342-B048-85BDC9FD1C3A}</a:tableStyleId>
              </a:tblPr>
              <a:tblGrid>
                <a:gridCol w="3377449">
                  <a:extLst>
                    <a:ext uri="{9D8B030D-6E8A-4147-A177-3AD203B41FA5}">
                      <a16:colId xmlns:a16="http://schemas.microsoft.com/office/drawing/2014/main" val="20000"/>
                    </a:ext>
                  </a:extLst>
                </a:gridCol>
                <a:gridCol w="4263783">
                  <a:extLst>
                    <a:ext uri="{9D8B030D-6E8A-4147-A177-3AD203B41FA5}">
                      <a16:colId xmlns:a16="http://schemas.microsoft.com/office/drawing/2014/main" val="20001"/>
                    </a:ext>
                  </a:extLst>
                </a:gridCol>
              </a:tblGrid>
              <a:tr h="3376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a:solidFill>
                            <a:schemeClr val="bg1"/>
                          </a:solidFill>
                          <a:latin typeface="Helvetica" charset="0"/>
                          <a:ea typeface="Helvetica" charset="0"/>
                          <a:cs typeface="Helvetica" charset="0"/>
                        </a:rPr>
                        <a:t>Infecciosa </a:t>
                      </a:r>
                      <a:r>
                        <a:rPr lang="es-ES_tradnl" sz="1800" b="1" kern="1200" dirty="0">
                          <a:solidFill>
                            <a:schemeClr val="lt1"/>
                          </a:solidFill>
                          <a:effectLst/>
                          <a:latin typeface="Helvetica" charset="0"/>
                          <a:ea typeface="Helvetica" charset="0"/>
                          <a:cs typeface="Helvetica" charset="0"/>
                        </a:rPr>
                        <a:t>(≈80%)</a:t>
                      </a:r>
                      <a:r>
                        <a:rPr lang="es-ES_tradnl" sz="1600" dirty="0">
                          <a:effectLst/>
                          <a:latin typeface="Helvetica" charset="0"/>
                          <a:ea typeface="Helvetica" charset="0"/>
                          <a:cs typeface="Helvetica" charset="0"/>
                        </a:rPr>
                        <a:t> </a:t>
                      </a:r>
                      <a:endParaRPr lang="es-ES" sz="1600" b="1" dirty="0">
                        <a:solidFill>
                          <a:schemeClr val="bg1"/>
                        </a:solidFill>
                        <a:latin typeface="Helvetica" charset="0"/>
                        <a:ea typeface="Helvetica" charset="0"/>
                        <a:cs typeface="Helvetica" charset="0"/>
                      </a:endParaRP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a:solidFill>
                            <a:schemeClr val="bg1"/>
                          </a:solidFill>
                          <a:latin typeface="Helvetica" charset="0"/>
                          <a:ea typeface="Helvetica" charset="0"/>
                          <a:cs typeface="Helvetica" charset="0"/>
                        </a:rPr>
                        <a:t>Agentes</a:t>
                      </a:r>
                    </a:p>
                  </a:txBody>
                  <a:tcPr anchor="ctr">
                    <a:solidFill>
                      <a:srgbClr val="1B9995"/>
                    </a:solidFill>
                  </a:tcPr>
                </a:tc>
                <a:extLst>
                  <a:ext uri="{0D108BD9-81ED-4DB2-BD59-A6C34878D82A}">
                    <a16:rowId xmlns:a16="http://schemas.microsoft.com/office/drawing/2014/main" val="10000"/>
                  </a:ext>
                </a:extLst>
              </a:tr>
              <a:tr h="334863">
                <a:tc rowSpan="6">
                  <a:txBody>
                    <a:bodyPr/>
                    <a:lstStyle/>
                    <a:p>
                      <a:pPr algn="ctr">
                        <a:lnSpc>
                          <a:spcPct val="150000"/>
                        </a:lnSpc>
                        <a:spcAft>
                          <a:spcPts val="0"/>
                        </a:spcAft>
                      </a:pPr>
                      <a:r>
                        <a:rPr lang="mr-IN" sz="1800" b="1" dirty="0" err="1">
                          <a:solidFill>
                            <a:schemeClr val="tx1">
                              <a:lumMod val="75000"/>
                              <a:lumOff val="25000"/>
                            </a:schemeClr>
                          </a:solidFill>
                          <a:effectLst/>
                          <a:latin typeface="Helvetica" charset="0"/>
                          <a:ea typeface="Helvetica" charset="0"/>
                          <a:cs typeface="Helvetica" charset="0"/>
                        </a:rPr>
                        <a:t>Bacterias</a:t>
                      </a:r>
                      <a:endParaRPr lang="mr-IN" sz="1800" b="1" dirty="0">
                        <a:solidFill>
                          <a:schemeClr val="tx1">
                            <a:lumMod val="75000"/>
                            <a:lumOff val="25000"/>
                          </a:schemeClr>
                        </a:solidFill>
                        <a:effectLst/>
                        <a:latin typeface="Helvetica" charset="0"/>
                        <a:ea typeface="Helvetica" charset="0"/>
                        <a:cs typeface="Helvetica" charset="0"/>
                      </a:endParaRPr>
                    </a:p>
                    <a:p>
                      <a:pPr algn="ctr">
                        <a:lnSpc>
                          <a:spcPct val="150000"/>
                        </a:lnSpc>
                        <a:spcAft>
                          <a:spcPts val="0"/>
                        </a:spcAft>
                      </a:pPr>
                      <a:r>
                        <a:rPr lang="mr-IN" sz="1800" b="1" dirty="0">
                          <a:solidFill>
                            <a:schemeClr val="tx1">
                              <a:lumMod val="75000"/>
                              <a:lumOff val="25000"/>
                            </a:schemeClr>
                          </a:solidFill>
                          <a:effectLst/>
                          <a:latin typeface="Helvetica" charset="0"/>
                          <a:ea typeface="Helvetica" charset="0"/>
                          <a:cs typeface="Helvetica" charset="0"/>
                        </a:rPr>
                        <a:t>(≈40–50%) </a:t>
                      </a:r>
                      <a:endParaRPr lang="es-ES_tradnl" sz="1800" b="1" dirty="0">
                        <a:solidFill>
                          <a:schemeClr val="tx1">
                            <a:lumMod val="75000"/>
                            <a:lumOff val="25000"/>
                          </a:schemeClr>
                        </a:solidFill>
                        <a:effectLst/>
                        <a:latin typeface="Helvetica" charset="0"/>
                        <a:ea typeface="Helvetica" charset="0"/>
                        <a:cs typeface="Helvetica" charset="0"/>
                      </a:endParaRPr>
                    </a:p>
                  </a:txBody>
                  <a:tcPr anchor="ctr">
                    <a:solidFill>
                      <a:srgbClr val="97CCC2">
                        <a:alpha val="57000"/>
                      </a:srgbClr>
                    </a:solidFill>
                  </a:tcPr>
                </a:tc>
                <a:tc>
                  <a:txBody>
                    <a:bodyPr/>
                    <a:lstStyle/>
                    <a:p>
                      <a:pPr marL="50165" algn="l">
                        <a:lnSpc>
                          <a:spcPct val="200000"/>
                        </a:lnSpc>
                        <a:spcBef>
                          <a:spcPts val="255"/>
                        </a:spcBef>
                        <a:spcAft>
                          <a:spcPts val="0"/>
                        </a:spcAft>
                      </a:pPr>
                      <a:r>
                        <a:rPr lang="es-ES_tradnl" sz="1400" i="1" dirty="0" err="1">
                          <a:solidFill>
                            <a:schemeClr val="tx1">
                              <a:lumMod val="75000"/>
                              <a:lumOff val="25000"/>
                            </a:schemeClr>
                          </a:solidFill>
                          <a:effectLst/>
                          <a:latin typeface="Helvetica" charset="0"/>
                          <a:ea typeface="Helvetica" charset="0"/>
                          <a:cs typeface="Helvetica" charset="0"/>
                        </a:rPr>
                        <a:t>Haemophilus</a:t>
                      </a:r>
                      <a:r>
                        <a:rPr lang="es-ES_tradnl" sz="1400" i="1" dirty="0">
                          <a:solidFill>
                            <a:schemeClr val="tx1">
                              <a:lumMod val="75000"/>
                              <a:lumOff val="25000"/>
                            </a:schemeClr>
                          </a:solidFill>
                          <a:effectLst/>
                          <a:latin typeface="Helvetica" charset="0"/>
                          <a:ea typeface="Helvetica" charset="0"/>
                          <a:cs typeface="Helvetica" charset="0"/>
                        </a:rPr>
                        <a:t> </a:t>
                      </a:r>
                      <a:r>
                        <a:rPr lang="es-ES_tradnl" sz="1400" i="1" dirty="0" err="1">
                          <a:solidFill>
                            <a:schemeClr val="tx1">
                              <a:lumMod val="75000"/>
                              <a:lumOff val="25000"/>
                            </a:schemeClr>
                          </a:solidFill>
                          <a:effectLst/>
                          <a:latin typeface="Helvetica" charset="0"/>
                          <a:ea typeface="Helvetica" charset="0"/>
                          <a:cs typeface="Helvetica" charset="0"/>
                        </a:rPr>
                        <a:t>influenzae</a:t>
                      </a:r>
                      <a:endParaRPr lang="es-ES_tradnl" sz="14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97CCC2">
                        <a:alpha val="57000"/>
                      </a:srgbClr>
                    </a:solidFill>
                  </a:tcPr>
                </a:tc>
                <a:extLst>
                  <a:ext uri="{0D108BD9-81ED-4DB2-BD59-A6C34878D82A}">
                    <a16:rowId xmlns:a16="http://schemas.microsoft.com/office/drawing/2014/main" val="10001"/>
                  </a:ext>
                </a:extLst>
              </a:tr>
              <a:tr h="297078">
                <a:tc vMerge="1">
                  <a:txBody>
                    <a:bodyPr/>
                    <a:lstStyle/>
                    <a:p>
                      <a:pPr algn="ctr">
                        <a:lnSpc>
                          <a:spcPct val="150000"/>
                        </a:lnSpc>
                        <a:spcAft>
                          <a:spcPts val="0"/>
                        </a:spcAft>
                      </a:pPr>
                      <a:endParaRPr lang="es-ES_tradnl" sz="1200" b="1" dirty="0">
                        <a:solidFill>
                          <a:schemeClr val="tx1">
                            <a:lumMod val="75000"/>
                            <a:lumOff val="25000"/>
                          </a:schemeClr>
                        </a:solidFill>
                        <a:effectLst/>
                        <a:latin typeface="Helvetica" charset="0"/>
                        <a:ea typeface="Helvetica" charset="0"/>
                        <a:cs typeface="Helvetica" charset="0"/>
                      </a:endParaRPr>
                    </a:p>
                  </a:txBody>
                  <a:tcPr anchor="ctr">
                    <a:solidFill>
                      <a:srgbClr val="97CCC2">
                        <a:alpha val="57000"/>
                      </a:srgbClr>
                    </a:solidFill>
                  </a:tcPr>
                </a:tc>
                <a:tc>
                  <a:txBody>
                    <a:bodyPr/>
                    <a:lstStyle/>
                    <a:p>
                      <a:pPr marL="50165" algn="l">
                        <a:lnSpc>
                          <a:spcPct val="200000"/>
                        </a:lnSpc>
                        <a:spcBef>
                          <a:spcPts val="255"/>
                        </a:spcBef>
                        <a:spcAft>
                          <a:spcPts val="0"/>
                        </a:spcAft>
                      </a:pPr>
                      <a:r>
                        <a:rPr lang="es-ES_tradnl" sz="1400" i="1" dirty="0" err="1">
                          <a:solidFill>
                            <a:schemeClr val="tx1">
                              <a:lumMod val="75000"/>
                              <a:lumOff val="25000"/>
                            </a:schemeClr>
                          </a:solidFill>
                          <a:effectLst/>
                          <a:latin typeface="Helvetica" charset="0"/>
                          <a:ea typeface="Helvetica" charset="0"/>
                          <a:cs typeface="Helvetica" charset="0"/>
                        </a:rPr>
                        <a:t>Streptococcus</a:t>
                      </a:r>
                      <a:r>
                        <a:rPr lang="es-ES_tradnl" sz="1400" i="1" dirty="0">
                          <a:solidFill>
                            <a:schemeClr val="tx1">
                              <a:lumMod val="75000"/>
                              <a:lumOff val="25000"/>
                            </a:schemeClr>
                          </a:solidFill>
                          <a:effectLst/>
                          <a:latin typeface="Helvetica" charset="0"/>
                          <a:ea typeface="Helvetica" charset="0"/>
                          <a:cs typeface="Helvetica" charset="0"/>
                        </a:rPr>
                        <a:t> </a:t>
                      </a:r>
                      <a:r>
                        <a:rPr lang="es-ES_tradnl" sz="1400" i="1" dirty="0" err="1">
                          <a:solidFill>
                            <a:schemeClr val="tx1">
                              <a:lumMod val="75000"/>
                              <a:lumOff val="25000"/>
                            </a:schemeClr>
                          </a:solidFill>
                          <a:effectLst/>
                          <a:latin typeface="Helvetica" charset="0"/>
                          <a:ea typeface="Helvetica" charset="0"/>
                          <a:cs typeface="Helvetica" charset="0"/>
                        </a:rPr>
                        <a:t>pneumoniae</a:t>
                      </a:r>
                      <a:endParaRPr lang="es-ES_tradnl" sz="14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97CCC2">
                        <a:alpha val="57000"/>
                      </a:srgbClr>
                    </a:solidFill>
                  </a:tcPr>
                </a:tc>
                <a:extLst>
                  <a:ext uri="{0D108BD9-81ED-4DB2-BD59-A6C34878D82A}">
                    <a16:rowId xmlns:a16="http://schemas.microsoft.com/office/drawing/2014/main" val="10002"/>
                  </a:ext>
                </a:extLst>
              </a:tr>
              <a:tr h="37134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_tradnl" sz="1200" b="1" dirty="0">
                        <a:solidFill>
                          <a:schemeClr val="tx1">
                            <a:lumMod val="75000"/>
                            <a:lumOff val="25000"/>
                          </a:schemeClr>
                        </a:solidFill>
                        <a:latin typeface="Helvetica" charset="0"/>
                        <a:ea typeface="Helvetica" charset="0"/>
                        <a:cs typeface="Helvetica" charset="0"/>
                      </a:endParaRPr>
                    </a:p>
                  </a:txBody>
                  <a:tcPr anchor="ctr">
                    <a:solidFill>
                      <a:srgbClr val="97CCC2">
                        <a:alpha val="57000"/>
                      </a:srgbClr>
                    </a:solidFill>
                  </a:tcPr>
                </a:tc>
                <a:tc>
                  <a:txBody>
                    <a:bodyPr/>
                    <a:lstStyle/>
                    <a:p>
                      <a:pPr marL="50165" algn="l">
                        <a:lnSpc>
                          <a:spcPct val="200000"/>
                        </a:lnSpc>
                        <a:spcBef>
                          <a:spcPts val="255"/>
                        </a:spcBef>
                        <a:spcAft>
                          <a:spcPts val="0"/>
                        </a:spcAft>
                      </a:pPr>
                      <a:r>
                        <a:rPr lang="es-ES_tradnl" sz="1400" i="1" dirty="0" err="1">
                          <a:solidFill>
                            <a:schemeClr val="tx1">
                              <a:lumMod val="75000"/>
                              <a:lumOff val="25000"/>
                            </a:schemeClr>
                          </a:solidFill>
                          <a:effectLst/>
                          <a:latin typeface="Helvetica" charset="0"/>
                          <a:ea typeface="Helvetica" charset="0"/>
                          <a:cs typeface="Helvetica" charset="0"/>
                        </a:rPr>
                        <a:t>Moraxella</a:t>
                      </a:r>
                      <a:r>
                        <a:rPr lang="es-ES_tradnl" sz="1400" i="1" dirty="0">
                          <a:solidFill>
                            <a:schemeClr val="tx1">
                              <a:lumMod val="75000"/>
                              <a:lumOff val="25000"/>
                            </a:schemeClr>
                          </a:solidFill>
                          <a:effectLst/>
                          <a:latin typeface="Helvetica" charset="0"/>
                          <a:ea typeface="Helvetica" charset="0"/>
                          <a:cs typeface="Helvetica" charset="0"/>
                        </a:rPr>
                        <a:t> </a:t>
                      </a:r>
                      <a:r>
                        <a:rPr lang="es-ES_tradnl" sz="1400" i="1" dirty="0" err="1">
                          <a:solidFill>
                            <a:schemeClr val="tx1">
                              <a:lumMod val="75000"/>
                              <a:lumOff val="25000"/>
                            </a:schemeClr>
                          </a:solidFill>
                          <a:effectLst/>
                          <a:latin typeface="Helvetica" charset="0"/>
                          <a:ea typeface="Helvetica" charset="0"/>
                          <a:cs typeface="Helvetica" charset="0"/>
                        </a:rPr>
                        <a:t>catharralis</a:t>
                      </a:r>
                      <a:endParaRPr lang="es-ES_tradnl" sz="14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97CCC2">
                        <a:alpha val="57000"/>
                      </a:srgbClr>
                    </a:solidFill>
                  </a:tcPr>
                </a:tc>
                <a:extLst>
                  <a:ext uri="{0D108BD9-81ED-4DB2-BD59-A6C34878D82A}">
                    <a16:rowId xmlns:a16="http://schemas.microsoft.com/office/drawing/2014/main" val="10003"/>
                  </a:ext>
                </a:extLst>
              </a:tr>
              <a:tr h="37134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_tradnl" sz="1200" b="1" dirty="0">
                        <a:solidFill>
                          <a:schemeClr val="tx1">
                            <a:lumMod val="75000"/>
                            <a:lumOff val="25000"/>
                          </a:schemeClr>
                        </a:solidFill>
                        <a:latin typeface="Helvetica" charset="0"/>
                        <a:ea typeface="Helvetica" charset="0"/>
                        <a:cs typeface="Helvetica" charset="0"/>
                      </a:endParaRPr>
                    </a:p>
                  </a:txBody>
                  <a:tcPr anchor="ctr">
                    <a:solidFill>
                      <a:srgbClr val="97CCC2">
                        <a:alpha val="57000"/>
                      </a:srgbClr>
                    </a:solidFill>
                  </a:tcPr>
                </a:tc>
                <a:tc>
                  <a:txBody>
                    <a:bodyPr/>
                    <a:lstStyle/>
                    <a:p>
                      <a:pPr marL="50165" algn="l">
                        <a:lnSpc>
                          <a:spcPct val="200000"/>
                        </a:lnSpc>
                        <a:spcBef>
                          <a:spcPts val="255"/>
                        </a:spcBef>
                        <a:spcAft>
                          <a:spcPts val="0"/>
                        </a:spcAft>
                      </a:pPr>
                      <a:r>
                        <a:rPr lang="es-ES_tradnl" sz="1400" i="1" dirty="0" err="1">
                          <a:solidFill>
                            <a:schemeClr val="tx1">
                              <a:lumMod val="75000"/>
                              <a:lumOff val="25000"/>
                            </a:schemeClr>
                          </a:solidFill>
                          <a:effectLst/>
                          <a:latin typeface="Helvetica" charset="0"/>
                          <a:ea typeface="Helvetica" charset="0"/>
                          <a:cs typeface="Helvetica" charset="0"/>
                        </a:rPr>
                        <a:t>Pseudomonas</a:t>
                      </a:r>
                      <a:r>
                        <a:rPr lang="es-ES_tradnl" sz="1400" i="1" dirty="0">
                          <a:solidFill>
                            <a:schemeClr val="tx1">
                              <a:lumMod val="75000"/>
                              <a:lumOff val="25000"/>
                            </a:schemeClr>
                          </a:solidFill>
                          <a:effectLst/>
                          <a:latin typeface="Helvetica" charset="0"/>
                          <a:ea typeface="Helvetica" charset="0"/>
                          <a:cs typeface="Helvetica" charset="0"/>
                        </a:rPr>
                        <a:t> </a:t>
                      </a:r>
                      <a:r>
                        <a:rPr lang="es-ES_tradnl" sz="1400" i="1" dirty="0" err="1">
                          <a:solidFill>
                            <a:schemeClr val="tx1">
                              <a:lumMod val="75000"/>
                              <a:lumOff val="25000"/>
                            </a:schemeClr>
                          </a:solidFill>
                          <a:effectLst/>
                          <a:latin typeface="Helvetica" charset="0"/>
                          <a:ea typeface="Helvetica" charset="0"/>
                          <a:cs typeface="Helvetica" charset="0"/>
                        </a:rPr>
                        <a:t>aeruginosa</a:t>
                      </a:r>
                      <a:r>
                        <a:rPr lang="es-ES_tradnl" sz="1400" dirty="0">
                          <a:solidFill>
                            <a:schemeClr val="tx1">
                              <a:lumMod val="75000"/>
                              <a:lumOff val="25000"/>
                            </a:schemeClr>
                          </a:solidFill>
                          <a:effectLst/>
                          <a:latin typeface="Helvetica" charset="0"/>
                          <a:ea typeface="Helvetica" charset="0"/>
                          <a:cs typeface="Helvetica" charset="0"/>
                        </a:rPr>
                        <a:t>(enfermedad avanzada) </a:t>
                      </a:r>
                    </a:p>
                  </a:txBody>
                  <a:tcPr marL="68580" marR="68580" marT="0" marB="0" anchor="ctr">
                    <a:solidFill>
                      <a:srgbClr val="97CCC2">
                        <a:alpha val="57000"/>
                      </a:srgbClr>
                    </a:solidFill>
                  </a:tcPr>
                </a:tc>
                <a:extLst>
                  <a:ext uri="{0D108BD9-81ED-4DB2-BD59-A6C34878D82A}">
                    <a16:rowId xmlns:a16="http://schemas.microsoft.com/office/drawing/2014/main" val="10004"/>
                  </a:ext>
                </a:extLst>
              </a:tr>
              <a:tr h="37134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_tradnl" sz="1200" b="1" dirty="0">
                        <a:solidFill>
                          <a:schemeClr val="tx1">
                            <a:lumMod val="75000"/>
                            <a:lumOff val="25000"/>
                          </a:schemeClr>
                        </a:solidFill>
                        <a:latin typeface="Helvetica" charset="0"/>
                        <a:ea typeface="Helvetica" charset="0"/>
                        <a:cs typeface="Helvetica" charset="0"/>
                      </a:endParaRPr>
                    </a:p>
                  </a:txBody>
                  <a:tcPr anchor="ctr">
                    <a:solidFill>
                      <a:srgbClr val="97CCC2">
                        <a:alpha val="57000"/>
                      </a:srgbClr>
                    </a:solidFill>
                  </a:tcPr>
                </a:tc>
                <a:tc>
                  <a:txBody>
                    <a:bodyPr/>
                    <a:lstStyle/>
                    <a:p>
                      <a:pPr marL="50165" algn="l">
                        <a:lnSpc>
                          <a:spcPct val="200000"/>
                        </a:lnSpc>
                        <a:spcBef>
                          <a:spcPts val="255"/>
                        </a:spcBef>
                        <a:spcAft>
                          <a:spcPts val="0"/>
                        </a:spcAft>
                      </a:pPr>
                      <a:r>
                        <a:rPr lang="es-ES_tradnl" sz="1400" i="1" dirty="0">
                          <a:solidFill>
                            <a:schemeClr val="tx1">
                              <a:lumMod val="75000"/>
                              <a:lumOff val="25000"/>
                            </a:schemeClr>
                          </a:solidFill>
                          <a:effectLst/>
                          <a:latin typeface="Helvetica" charset="0"/>
                          <a:ea typeface="Helvetica" charset="0"/>
                          <a:cs typeface="Helvetica" charset="0"/>
                        </a:rPr>
                        <a:t>Chlamydia </a:t>
                      </a:r>
                      <a:r>
                        <a:rPr lang="es-ES_tradnl" sz="1400" i="1" dirty="0" err="1">
                          <a:solidFill>
                            <a:schemeClr val="tx1">
                              <a:lumMod val="75000"/>
                              <a:lumOff val="25000"/>
                            </a:schemeClr>
                          </a:solidFill>
                          <a:effectLst/>
                          <a:latin typeface="Helvetica" charset="0"/>
                          <a:ea typeface="Helvetica" charset="0"/>
                          <a:cs typeface="Helvetica" charset="0"/>
                        </a:rPr>
                        <a:t>pneumoniae</a:t>
                      </a:r>
                      <a:endParaRPr lang="es-ES_tradnl" sz="14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97CCC2">
                        <a:alpha val="57000"/>
                      </a:srgbClr>
                    </a:solidFill>
                  </a:tcPr>
                </a:tc>
                <a:extLst>
                  <a:ext uri="{0D108BD9-81ED-4DB2-BD59-A6C34878D82A}">
                    <a16:rowId xmlns:a16="http://schemas.microsoft.com/office/drawing/2014/main" val="10005"/>
                  </a:ext>
                </a:extLst>
              </a:tr>
              <a:tr h="37134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_tradnl" sz="1200" b="1" dirty="0">
                        <a:solidFill>
                          <a:schemeClr val="tx1">
                            <a:lumMod val="75000"/>
                            <a:lumOff val="25000"/>
                          </a:schemeClr>
                        </a:solidFill>
                        <a:latin typeface="Helvetica" charset="0"/>
                        <a:ea typeface="Helvetica" charset="0"/>
                        <a:cs typeface="Helvetica" charset="0"/>
                      </a:endParaRPr>
                    </a:p>
                  </a:txBody>
                  <a:tcPr anchor="ctr">
                    <a:solidFill>
                      <a:srgbClr val="97CCC2">
                        <a:alpha val="57000"/>
                      </a:srgbClr>
                    </a:solidFill>
                  </a:tcPr>
                </a:tc>
                <a:tc>
                  <a:txBody>
                    <a:bodyPr/>
                    <a:lstStyle/>
                    <a:p>
                      <a:pPr marL="50165" algn="l">
                        <a:lnSpc>
                          <a:spcPct val="200000"/>
                        </a:lnSpc>
                        <a:spcBef>
                          <a:spcPts val="255"/>
                        </a:spcBef>
                        <a:spcAft>
                          <a:spcPts val="0"/>
                        </a:spcAft>
                      </a:pPr>
                      <a:r>
                        <a:rPr lang="es-ES_tradnl" sz="1400" i="1" dirty="0" err="1">
                          <a:solidFill>
                            <a:schemeClr val="tx1">
                              <a:lumMod val="75000"/>
                              <a:lumOff val="25000"/>
                            </a:schemeClr>
                          </a:solidFill>
                          <a:effectLst/>
                          <a:latin typeface="Helvetica" charset="0"/>
                          <a:ea typeface="Helvetica" charset="0"/>
                          <a:cs typeface="Helvetica" charset="0"/>
                        </a:rPr>
                        <a:t>Mycoplasma</a:t>
                      </a:r>
                      <a:r>
                        <a:rPr lang="es-ES_tradnl" sz="1400" i="1" dirty="0">
                          <a:solidFill>
                            <a:schemeClr val="tx1">
                              <a:lumMod val="75000"/>
                              <a:lumOff val="25000"/>
                            </a:schemeClr>
                          </a:solidFill>
                          <a:effectLst/>
                          <a:latin typeface="Helvetica" charset="0"/>
                          <a:ea typeface="Helvetica" charset="0"/>
                          <a:cs typeface="Helvetica" charset="0"/>
                        </a:rPr>
                        <a:t> </a:t>
                      </a:r>
                      <a:r>
                        <a:rPr lang="es-ES_tradnl" sz="1400" i="1" dirty="0" err="1">
                          <a:solidFill>
                            <a:schemeClr val="tx1">
                              <a:lumMod val="75000"/>
                              <a:lumOff val="25000"/>
                            </a:schemeClr>
                          </a:solidFill>
                          <a:effectLst/>
                          <a:latin typeface="Helvetica" charset="0"/>
                          <a:ea typeface="Helvetica" charset="0"/>
                          <a:cs typeface="Helvetica" charset="0"/>
                        </a:rPr>
                        <a:t>pneumoniae</a:t>
                      </a:r>
                      <a:endParaRPr lang="es-ES_tradnl" sz="14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97CCC2">
                        <a:alpha val="57000"/>
                      </a:srgbClr>
                    </a:solidFill>
                  </a:tcPr>
                </a:tc>
                <a:extLst>
                  <a:ext uri="{0D108BD9-81ED-4DB2-BD59-A6C34878D82A}">
                    <a16:rowId xmlns:a16="http://schemas.microsoft.com/office/drawing/2014/main" val="10006"/>
                  </a:ext>
                </a:extLst>
              </a:tr>
              <a:tr h="371348">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r-IN" sz="1800" b="1" dirty="0" err="1">
                          <a:solidFill>
                            <a:schemeClr val="tx1">
                              <a:lumMod val="75000"/>
                              <a:lumOff val="25000"/>
                            </a:schemeClr>
                          </a:solidFill>
                          <a:latin typeface="Helvetica" charset="0"/>
                          <a:ea typeface="Helvetica" charset="0"/>
                          <a:cs typeface="Helvetica" charset="0"/>
                        </a:rPr>
                        <a:t>Bacterias</a:t>
                      </a:r>
                      <a:endParaRPr lang="mr-IN" sz="1800" b="1" dirty="0">
                        <a:solidFill>
                          <a:schemeClr val="tx1">
                            <a:lumMod val="75000"/>
                            <a:lumOff val="25000"/>
                          </a:schemeClr>
                        </a:solidFill>
                        <a:latin typeface="Helvetica" charset="0"/>
                        <a:ea typeface="Helvetica" charset="0"/>
                        <a:cs typeface="Helvetica"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mr-IN" sz="1800" b="1" dirty="0">
                          <a:solidFill>
                            <a:schemeClr val="tx1">
                              <a:lumMod val="75000"/>
                              <a:lumOff val="25000"/>
                            </a:schemeClr>
                          </a:solidFill>
                          <a:latin typeface="Helvetica" charset="0"/>
                          <a:ea typeface="Helvetica" charset="0"/>
                          <a:cs typeface="Helvetica" charset="0"/>
                        </a:rPr>
                        <a:t>(≈40–50%) </a:t>
                      </a:r>
                      <a:endParaRPr lang="es-ES_tradnl" sz="1800" b="1" dirty="0">
                        <a:solidFill>
                          <a:schemeClr val="tx1">
                            <a:lumMod val="75000"/>
                            <a:lumOff val="25000"/>
                          </a:schemeClr>
                        </a:solidFill>
                        <a:latin typeface="Helvetica" charset="0"/>
                        <a:ea typeface="Helvetica" charset="0"/>
                        <a:cs typeface="Helvetica" charset="0"/>
                      </a:endParaRPr>
                    </a:p>
                  </a:txBody>
                  <a:tcPr anchor="ctr">
                    <a:solidFill>
                      <a:srgbClr val="B5B88E">
                        <a:alpha val="52000"/>
                      </a:srgbClr>
                    </a:solidFill>
                  </a:tcPr>
                </a:tc>
                <a:tc>
                  <a:txBody>
                    <a:bodyPr/>
                    <a:lstStyle/>
                    <a:p>
                      <a:pPr marL="50165" algn="l">
                        <a:lnSpc>
                          <a:spcPct val="200000"/>
                        </a:lnSpc>
                        <a:spcBef>
                          <a:spcPts val="255"/>
                        </a:spcBef>
                        <a:spcAft>
                          <a:spcPts val="0"/>
                        </a:spcAft>
                      </a:pPr>
                      <a:r>
                        <a:rPr lang="es-ES_tradnl" sz="1400" dirty="0">
                          <a:solidFill>
                            <a:schemeClr val="tx1">
                              <a:lumMod val="75000"/>
                              <a:lumOff val="25000"/>
                            </a:schemeClr>
                          </a:solidFill>
                          <a:effectLst/>
                          <a:latin typeface="Helvetica" charset="0"/>
                          <a:ea typeface="Helvetica" charset="0"/>
                          <a:cs typeface="Helvetica" charset="0"/>
                        </a:rPr>
                        <a:t>Rinovirus</a:t>
                      </a:r>
                    </a:p>
                  </a:txBody>
                  <a:tcPr marL="68580" marR="68580" marT="0" marB="0" anchor="ctr">
                    <a:solidFill>
                      <a:srgbClr val="B5B88E">
                        <a:alpha val="52000"/>
                      </a:srgbClr>
                    </a:solidFill>
                  </a:tcPr>
                </a:tc>
                <a:extLst>
                  <a:ext uri="{0D108BD9-81ED-4DB2-BD59-A6C34878D82A}">
                    <a16:rowId xmlns:a16="http://schemas.microsoft.com/office/drawing/2014/main" val="10007"/>
                  </a:ext>
                </a:extLst>
              </a:tr>
              <a:tr h="37134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_tradnl" sz="1200" b="1" dirty="0">
                        <a:solidFill>
                          <a:schemeClr val="tx1">
                            <a:lumMod val="75000"/>
                            <a:lumOff val="25000"/>
                          </a:schemeClr>
                        </a:solidFill>
                        <a:latin typeface="Helvetica" charset="0"/>
                        <a:ea typeface="Helvetica" charset="0"/>
                        <a:cs typeface="Helvetica" charset="0"/>
                      </a:endParaRPr>
                    </a:p>
                  </a:txBody>
                  <a:tcPr anchor="ctr">
                    <a:solidFill>
                      <a:srgbClr val="B5B88E">
                        <a:alpha val="52000"/>
                      </a:srgbClr>
                    </a:solidFill>
                  </a:tcPr>
                </a:tc>
                <a:tc>
                  <a:txBody>
                    <a:bodyPr/>
                    <a:lstStyle/>
                    <a:p>
                      <a:pPr marL="50165" algn="l">
                        <a:lnSpc>
                          <a:spcPct val="200000"/>
                        </a:lnSpc>
                        <a:spcBef>
                          <a:spcPts val="255"/>
                        </a:spcBef>
                        <a:spcAft>
                          <a:spcPts val="0"/>
                        </a:spcAft>
                      </a:pPr>
                      <a:r>
                        <a:rPr lang="es-ES_tradnl" sz="1400" dirty="0" err="1">
                          <a:solidFill>
                            <a:schemeClr val="tx1">
                              <a:lumMod val="75000"/>
                              <a:lumOff val="25000"/>
                            </a:schemeClr>
                          </a:solidFill>
                          <a:effectLst/>
                          <a:latin typeface="Helvetica" charset="0"/>
                          <a:ea typeface="Helvetica" charset="0"/>
                          <a:cs typeface="Helvetica" charset="0"/>
                        </a:rPr>
                        <a:t>Parainfluenza</a:t>
                      </a:r>
                      <a:endParaRPr lang="es-ES_tradnl" sz="14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B5B88E">
                        <a:alpha val="52000"/>
                      </a:srgbClr>
                    </a:solidFill>
                  </a:tcPr>
                </a:tc>
                <a:extLst>
                  <a:ext uri="{0D108BD9-81ED-4DB2-BD59-A6C34878D82A}">
                    <a16:rowId xmlns:a16="http://schemas.microsoft.com/office/drawing/2014/main" val="10008"/>
                  </a:ext>
                </a:extLst>
              </a:tr>
              <a:tr h="37134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_tradnl" sz="1200" b="1" dirty="0">
                        <a:solidFill>
                          <a:schemeClr val="tx1">
                            <a:lumMod val="75000"/>
                            <a:lumOff val="25000"/>
                          </a:schemeClr>
                        </a:solidFill>
                        <a:latin typeface="Helvetica" charset="0"/>
                        <a:ea typeface="Helvetica" charset="0"/>
                        <a:cs typeface="Helvetica" charset="0"/>
                      </a:endParaRPr>
                    </a:p>
                  </a:txBody>
                  <a:tcPr anchor="ctr">
                    <a:solidFill>
                      <a:srgbClr val="B5B88E">
                        <a:alpha val="52000"/>
                      </a:srgbClr>
                    </a:solidFill>
                  </a:tcPr>
                </a:tc>
                <a:tc>
                  <a:txBody>
                    <a:bodyPr/>
                    <a:lstStyle/>
                    <a:p>
                      <a:pPr marL="50165" algn="l">
                        <a:lnSpc>
                          <a:spcPct val="200000"/>
                        </a:lnSpc>
                        <a:spcBef>
                          <a:spcPts val="255"/>
                        </a:spcBef>
                        <a:spcAft>
                          <a:spcPts val="0"/>
                        </a:spcAft>
                      </a:pPr>
                      <a:r>
                        <a:rPr lang="es-ES_tradnl" sz="1400" dirty="0">
                          <a:solidFill>
                            <a:schemeClr val="tx1">
                              <a:lumMod val="75000"/>
                              <a:lumOff val="25000"/>
                            </a:schemeClr>
                          </a:solidFill>
                          <a:effectLst/>
                          <a:latin typeface="Helvetica" charset="0"/>
                          <a:ea typeface="Helvetica" charset="0"/>
                          <a:cs typeface="Helvetica" charset="0"/>
                        </a:rPr>
                        <a:t>Influenza</a:t>
                      </a:r>
                    </a:p>
                  </a:txBody>
                  <a:tcPr marL="68580" marR="68580" marT="0" marB="0" anchor="ctr">
                    <a:solidFill>
                      <a:srgbClr val="B5B88E">
                        <a:alpha val="52000"/>
                      </a:srgbClr>
                    </a:solidFill>
                  </a:tcPr>
                </a:tc>
                <a:extLst>
                  <a:ext uri="{0D108BD9-81ED-4DB2-BD59-A6C34878D82A}">
                    <a16:rowId xmlns:a16="http://schemas.microsoft.com/office/drawing/2014/main" val="10009"/>
                  </a:ext>
                </a:extLst>
              </a:tr>
              <a:tr h="37134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_tradnl" sz="1200" b="1" dirty="0">
                        <a:solidFill>
                          <a:schemeClr val="tx1">
                            <a:lumMod val="75000"/>
                            <a:lumOff val="25000"/>
                          </a:schemeClr>
                        </a:solidFill>
                        <a:latin typeface="Helvetica" charset="0"/>
                        <a:ea typeface="Helvetica" charset="0"/>
                        <a:cs typeface="Helvetica" charset="0"/>
                      </a:endParaRPr>
                    </a:p>
                  </a:txBody>
                  <a:tcPr anchor="ctr">
                    <a:solidFill>
                      <a:srgbClr val="B5B88E">
                        <a:alpha val="52000"/>
                      </a:srgbClr>
                    </a:solidFill>
                  </a:tcPr>
                </a:tc>
                <a:tc>
                  <a:txBody>
                    <a:bodyPr/>
                    <a:lstStyle/>
                    <a:p>
                      <a:pPr marL="50165" algn="l">
                        <a:lnSpc>
                          <a:spcPct val="200000"/>
                        </a:lnSpc>
                        <a:spcBef>
                          <a:spcPts val="255"/>
                        </a:spcBef>
                        <a:spcAft>
                          <a:spcPts val="0"/>
                        </a:spcAft>
                      </a:pPr>
                      <a:r>
                        <a:rPr lang="es-ES_tradnl" sz="1400" dirty="0">
                          <a:solidFill>
                            <a:schemeClr val="tx1">
                              <a:lumMod val="75000"/>
                              <a:lumOff val="25000"/>
                            </a:schemeClr>
                          </a:solidFill>
                          <a:effectLst/>
                          <a:latin typeface="Helvetica" charset="0"/>
                          <a:ea typeface="Helvetica" charset="0"/>
                          <a:cs typeface="Helvetica" charset="0"/>
                        </a:rPr>
                        <a:t>Virus </a:t>
                      </a:r>
                      <a:r>
                        <a:rPr lang="es-ES_tradnl" sz="1400" dirty="0" err="1">
                          <a:solidFill>
                            <a:schemeClr val="tx1">
                              <a:lumMod val="75000"/>
                              <a:lumOff val="25000"/>
                            </a:schemeClr>
                          </a:solidFill>
                          <a:effectLst/>
                          <a:latin typeface="Helvetica" charset="0"/>
                          <a:ea typeface="Helvetica" charset="0"/>
                          <a:cs typeface="Helvetica" charset="0"/>
                        </a:rPr>
                        <a:t>sincicial</a:t>
                      </a:r>
                      <a:r>
                        <a:rPr lang="es-ES_tradnl" sz="1400" dirty="0">
                          <a:solidFill>
                            <a:schemeClr val="tx1">
                              <a:lumMod val="75000"/>
                              <a:lumOff val="25000"/>
                            </a:schemeClr>
                          </a:solidFill>
                          <a:effectLst/>
                          <a:latin typeface="Helvetica" charset="0"/>
                          <a:ea typeface="Helvetica" charset="0"/>
                          <a:cs typeface="Helvetica" charset="0"/>
                        </a:rPr>
                        <a:t> respiratorio</a:t>
                      </a:r>
                    </a:p>
                  </a:txBody>
                  <a:tcPr marL="68580" marR="68580" marT="0" marB="0" anchor="ctr">
                    <a:solidFill>
                      <a:srgbClr val="B5B88E">
                        <a:alpha val="52000"/>
                      </a:srgbClr>
                    </a:solidFill>
                  </a:tcPr>
                </a:tc>
                <a:extLst>
                  <a:ext uri="{0D108BD9-81ED-4DB2-BD59-A6C34878D82A}">
                    <a16:rowId xmlns:a16="http://schemas.microsoft.com/office/drawing/2014/main" val="10010"/>
                  </a:ext>
                </a:extLst>
              </a:tr>
              <a:tr h="37134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_tradnl" sz="1200" b="1" dirty="0">
                        <a:solidFill>
                          <a:schemeClr val="tx1">
                            <a:lumMod val="75000"/>
                            <a:lumOff val="25000"/>
                          </a:schemeClr>
                        </a:solidFill>
                        <a:latin typeface="Helvetica" charset="0"/>
                        <a:ea typeface="Helvetica" charset="0"/>
                        <a:cs typeface="Helvetica" charset="0"/>
                      </a:endParaRPr>
                    </a:p>
                  </a:txBody>
                  <a:tcPr anchor="ctr">
                    <a:solidFill>
                      <a:srgbClr val="B5B88E">
                        <a:alpha val="52000"/>
                      </a:srgbClr>
                    </a:solidFill>
                  </a:tcPr>
                </a:tc>
                <a:tc>
                  <a:txBody>
                    <a:bodyPr/>
                    <a:lstStyle/>
                    <a:p>
                      <a:pPr marL="50165" algn="l">
                        <a:lnSpc>
                          <a:spcPct val="200000"/>
                        </a:lnSpc>
                        <a:spcBef>
                          <a:spcPts val="255"/>
                        </a:spcBef>
                        <a:spcAft>
                          <a:spcPts val="0"/>
                        </a:spcAft>
                      </a:pPr>
                      <a:r>
                        <a:rPr lang="es-ES_tradnl" sz="1400" dirty="0" err="1">
                          <a:solidFill>
                            <a:schemeClr val="tx1">
                              <a:lumMod val="75000"/>
                              <a:lumOff val="25000"/>
                            </a:schemeClr>
                          </a:solidFill>
                          <a:effectLst/>
                          <a:latin typeface="Helvetica" charset="0"/>
                          <a:ea typeface="Helvetica" charset="0"/>
                          <a:cs typeface="Helvetica" charset="0"/>
                        </a:rPr>
                        <a:t>Metapneumovirus</a:t>
                      </a:r>
                      <a:r>
                        <a:rPr lang="es-ES_tradnl" sz="1400" dirty="0">
                          <a:solidFill>
                            <a:schemeClr val="tx1">
                              <a:lumMod val="75000"/>
                              <a:lumOff val="25000"/>
                            </a:schemeClr>
                          </a:solidFill>
                          <a:effectLst/>
                          <a:latin typeface="Helvetica" charset="0"/>
                          <a:ea typeface="Helvetica" charset="0"/>
                          <a:cs typeface="Helvetica" charset="0"/>
                        </a:rPr>
                        <a:t> humano, adenovirus</a:t>
                      </a:r>
                    </a:p>
                  </a:txBody>
                  <a:tcPr marL="68580" marR="68580" marT="0" marB="0" anchor="ctr">
                    <a:solidFill>
                      <a:srgbClr val="B5B88E">
                        <a:alpha val="52000"/>
                      </a:srgbClr>
                    </a:solidFill>
                  </a:tcPr>
                </a:tc>
                <a:extLst>
                  <a:ext uri="{0D108BD9-81ED-4DB2-BD59-A6C34878D82A}">
                    <a16:rowId xmlns:a16="http://schemas.microsoft.com/office/drawing/2014/main" val="10011"/>
                  </a:ext>
                </a:extLst>
              </a:tr>
              <a:tr h="3713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r-IN" sz="1800" b="1" dirty="0" err="1">
                          <a:solidFill>
                            <a:schemeClr val="tx1">
                              <a:lumMod val="75000"/>
                              <a:lumOff val="25000"/>
                            </a:schemeClr>
                          </a:solidFill>
                          <a:latin typeface="Helvetica" charset="0"/>
                          <a:ea typeface="Helvetica" charset="0"/>
                          <a:cs typeface="Helvetica" charset="0"/>
                        </a:rPr>
                        <a:t>Mixtas</a:t>
                      </a:r>
                      <a:r>
                        <a:rPr lang="es-ES" sz="1800" b="1" dirty="0">
                          <a:solidFill>
                            <a:schemeClr val="tx1">
                              <a:lumMod val="75000"/>
                              <a:lumOff val="25000"/>
                            </a:schemeClr>
                          </a:solidFill>
                          <a:latin typeface="Helvetica" charset="0"/>
                          <a:ea typeface="Helvetica" charset="0"/>
                          <a:cs typeface="Helvetica" charset="0"/>
                        </a:rPr>
                        <a:t> </a:t>
                      </a:r>
                      <a:r>
                        <a:rPr lang="mr-IN" sz="1800" b="1" dirty="0">
                          <a:solidFill>
                            <a:schemeClr val="tx1">
                              <a:lumMod val="75000"/>
                              <a:lumOff val="25000"/>
                            </a:schemeClr>
                          </a:solidFill>
                          <a:latin typeface="Helvetica" charset="0"/>
                          <a:ea typeface="Helvetica" charset="0"/>
                          <a:cs typeface="Helvetica" charset="0"/>
                        </a:rPr>
                        <a:t>(≈10–20%) </a:t>
                      </a:r>
                      <a:endParaRPr lang="es-ES_tradnl" sz="1800" b="1" dirty="0">
                        <a:solidFill>
                          <a:schemeClr val="tx1">
                            <a:lumMod val="75000"/>
                            <a:lumOff val="25000"/>
                          </a:schemeClr>
                        </a:solidFill>
                        <a:latin typeface="Helvetica" charset="0"/>
                        <a:ea typeface="Helvetica" charset="0"/>
                        <a:cs typeface="Helvetica" charset="0"/>
                      </a:endParaRPr>
                    </a:p>
                  </a:txBody>
                  <a:tcPr anchor="ctr">
                    <a:solidFill>
                      <a:srgbClr val="F2833E">
                        <a:alpha val="52000"/>
                      </a:srgbClr>
                    </a:solidFill>
                  </a:tcPr>
                </a:tc>
                <a:tc>
                  <a:txBody>
                    <a:bodyPr/>
                    <a:lstStyle/>
                    <a:p>
                      <a:pPr marL="50165" algn="l">
                        <a:lnSpc>
                          <a:spcPct val="200000"/>
                        </a:lnSpc>
                        <a:spcBef>
                          <a:spcPts val="255"/>
                        </a:spcBef>
                        <a:spcAft>
                          <a:spcPts val="0"/>
                        </a:spcAft>
                      </a:pPr>
                      <a:r>
                        <a:rPr lang="es-ES_tradnl" sz="1400" dirty="0">
                          <a:solidFill>
                            <a:schemeClr val="tx1">
                              <a:lumMod val="75000"/>
                              <a:lumOff val="25000"/>
                            </a:schemeClr>
                          </a:solidFill>
                          <a:effectLst/>
                          <a:latin typeface="Helvetica" charset="0"/>
                          <a:ea typeface="Helvetica" charset="0"/>
                          <a:cs typeface="Helvetica" charset="0"/>
                        </a:rPr>
                        <a:t>Más de un patógeno (bacteriano y/o viral)</a:t>
                      </a:r>
                    </a:p>
                  </a:txBody>
                  <a:tcPr marL="68580" marR="68580" marT="0" marB="0" anchor="ctr">
                    <a:solidFill>
                      <a:srgbClr val="F2833E">
                        <a:alpha val="52000"/>
                      </a:srgbClr>
                    </a:solidFill>
                  </a:tcPr>
                </a:tc>
                <a:extLst>
                  <a:ext uri="{0D108BD9-81ED-4DB2-BD59-A6C34878D82A}">
                    <a16:rowId xmlns:a16="http://schemas.microsoft.com/office/drawing/2014/main" val="10012"/>
                  </a:ext>
                </a:extLst>
              </a:tr>
              <a:tr h="3713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_tradnl" sz="1800" b="1" dirty="0">
                        <a:solidFill>
                          <a:schemeClr val="tx1">
                            <a:lumMod val="75000"/>
                            <a:lumOff val="25000"/>
                          </a:schemeClr>
                        </a:solidFill>
                        <a:latin typeface="Helvetica" charset="0"/>
                        <a:ea typeface="Helvetica" charset="0"/>
                        <a:cs typeface="Helvetica" charset="0"/>
                      </a:endParaRPr>
                    </a:p>
                  </a:txBody>
                  <a:tcPr anchor="ctr">
                    <a:solidFill>
                      <a:srgbClr val="005B6D">
                        <a:alpha val="33000"/>
                      </a:srgbClr>
                    </a:solidFill>
                  </a:tcPr>
                </a:tc>
                <a:tc>
                  <a:txBody>
                    <a:bodyPr/>
                    <a:lstStyle/>
                    <a:p>
                      <a:pPr marL="50165" algn="l">
                        <a:lnSpc>
                          <a:spcPct val="200000"/>
                        </a:lnSpc>
                        <a:spcBef>
                          <a:spcPts val="255"/>
                        </a:spcBef>
                        <a:spcAft>
                          <a:spcPts val="0"/>
                        </a:spcAft>
                      </a:pPr>
                      <a:r>
                        <a:rPr lang="es-ES_tradnl" sz="1400" dirty="0">
                          <a:solidFill>
                            <a:schemeClr val="tx1">
                              <a:lumMod val="75000"/>
                              <a:lumOff val="25000"/>
                            </a:schemeClr>
                          </a:solidFill>
                          <a:effectLst/>
                          <a:latin typeface="Helvetica" charset="0"/>
                          <a:ea typeface="Helvetica" charset="0"/>
                          <a:cs typeface="Helvetica" charset="0"/>
                        </a:rPr>
                        <a:t>Contaminación ambiental</a:t>
                      </a:r>
                    </a:p>
                  </a:txBody>
                  <a:tcPr marL="68580" marR="68580" marT="0" marB="0" anchor="ctr">
                    <a:solidFill>
                      <a:srgbClr val="005B6D">
                        <a:alpha val="33000"/>
                      </a:srgbClr>
                    </a:solidFill>
                  </a:tcPr>
                </a:tc>
                <a:extLst>
                  <a:ext uri="{0D108BD9-81ED-4DB2-BD59-A6C34878D82A}">
                    <a16:rowId xmlns:a16="http://schemas.microsoft.com/office/drawing/2014/main" val="10013"/>
                  </a:ext>
                </a:extLst>
              </a:tr>
              <a:tr h="3713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b="1" dirty="0">
                          <a:solidFill>
                            <a:schemeClr val="tx1">
                              <a:lumMod val="75000"/>
                              <a:lumOff val="25000"/>
                            </a:schemeClr>
                          </a:solidFill>
                          <a:latin typeface="Helvetica" charset="0"/>
                          <a:ea typeface="Helvetica" charset="0"/>
                          <a:cs typeface="Helvetica" charset="0"/>
                        </a:rPr>
                        <a:t>No Infecciosa (≈20%) </a:t>
                      </a:r>
                    </a:p>
                  </a:txBody>
                  <a:tcPr anchor="ctr">
                    <a:solidFill>
                      <a:srgbClr val="005B6D">
                        <a:alpha val="33000"/>
                      </a:srgbClr>
                    </a:solidFill>
                  </a:tcPr>
                </a:tc>
                <a:tc>
                  <a:txBody>
                    <a:bodyPr/>
                    <a:lstStyle/>
                    <a:p>
                      <a:pPr marL="50165" algn="l">
                        <a:lnSpc>
                          <a:spcPct val="200000"/>
                        </a:lnSpc>
                        <a:spcBef>
                          <a:spcPts val="255"/>
                        </a:spcBef>
                        <a:spcAft>
                          <a:spcPts val="0"/>
                        </a:spcAft>
                      </a:pPr>
                      <a:r>
                        <a:rPr lang="es-ES_tradnl" sz="1400" dirty="0">
                          <a:solidFill>
                            <a:schemeClr val="tx1">
                              <a:lumMod val="75000"/>
                              <a:lumOff val="25000"/>
                            </a:schemeClr>
                          </a:solidFill>
                          <a:effectLst/>
                          <a:latin typeface="Helvetica" charset="0"/>
                          <a:ea typeface="Helvetica" charset="0"/>
                          <a:cs typeface="Helvetica" charset="0"/>
                        </a:rPr>
                        <a:t>Exposición a bajas temperaturas </a:t>
                      </a:r>
                    </a:p>
                  </a:txBody>
                  <a:tcPr marL="68580" marR="68580" marT="0" marB="0" anchor="ctr">
                    <a:solidFill>
                      <a:srgbClr val="005B6D">
                        <a:alpha val="33000"/>
                      </a:srgbClr>
                    </a:solidFill>
                  </a:tcPr>
                </a:tc>
                <a:extLst>
                  <a:ext uri="{0D108BD9-81ED-4DB2-BD59-A6C34878D82A}">
                    <a16:rowId xmlns:a16="http://schemas.microsoft.com/office/drawing/2014/main" val="10014"/>
                  </a:ext>
                </a:extLst>
              </a:tr>
              <a:tr h="3713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_tradnl" sz="1800" b="1" dirty="0">
                        <a:solidFill>
                          <a:schemeClr val="tx1">
                            <a:lumMod val="75000"/>
                            <a:lumOff val="25000"/>
                          </a:schemeClr>
                        </a:solidFill>
                        <a:latin typeface="Helvetica" charset="0"/>
                        <a:ea typeface="Helvetica" charset="0"/>
                        <a:cs typeface="Helvetica" charset="0"/>
                      </a:endParaRPr>
                    </a:p>
                  </a:txBody>
                  <a:tcPr anchor="ctr">
                    <a:solidFill>
                      <a:srgbClr val="005B6D">
                        <a:alpha val="33000"/>
                      </a:srgbClr>
                    </a:solidFill>
                  </a:tcPr>
                </a:tc>
                <a:tc>
                  <a:txBody>
                    <a:bodyPr/>
                    <a:lstStyle/>
                    <a:p>
                      <a:pPr marL="50165" marR="0" indent="0" algn="l" defTabSz="914400" rtl="0" eaLnBrk="1" fontAlgn="auto" latinLnBrk="0" hangingPunct="1">
                        <a:lnSpc>
                          <a:spcPct val="200000"/>
                        </a:lnSpc>
                        <a:spcBef>
                          <a:spcPts val="255"/>
                        </a:spcBef>
                        <a:spcAft>
                          <a:spcPts val="0"/>
                        </a:spcAft>
                        <a:buClrTx/>
                        <a:buSzTx/>
                        <a:buFontTx/>
                        <a:buNone/>
                        <a:tabLst/>
                        <a:defRPr/>
                      </a:pPr>
                      <a:r>
                        <a:rPr lang="es-ES_tradnl" sz="1400" dirty="0">
                          <a:solidFill>
                            <a:schemeClr val="tx1">
                              <a:lumMod val="75000"/>
                              <a:lumOff val="25000"/>
                            </a:schemeClr>
                          </a:solidFill>
                          <a:effectLst/>
                          <a:latin typeface="Helvetica" charset="0"/>
                          <a:ea typeface="Helvetica" charset="0"/>
                          <a:cs typeface="Helvetica" charset="0"/>
                        </a:rPr>
                        <a:t>Causa desconocida </a:t>
                      </a:r>
                    </a:p>
                  </a:txBody>
                  <a:tcPr marL="68580" marR="68580" marT="0" marB="0" anchor="ctr">
                    <a:solidFill>
                      <a:srgbClr val="005B6D">
                        <a:alpha val="33000"/>
                      </a:srgbClr>
                    </a:solidFill>
                  </a:tcPr>
                </a:tc>
                <a:extLst>
                  <a:ext uri="{0D108BD9-81ED-4DB2-BD59-A6C34878D82A}">
                    <a16:rowId xmlns:a16="http://schemas.microsoft.com/office/drawing/2014/main" val="10015"/>
                  </a:ext>
                </a:extLst>
              </a:tr>
            </a:tbl>
          </a:graphicData>
        </a:graphic>
      </p:graphicFrame>
      <p:sp>
        <p:nvSpPr>
          <p:cNvPr id="16" name="Rectángulo 15"/>
          <p:cNvSpPr/>
          <p:nvPr/>
        </p:nvSpPr>
        <p:spPr>
          <a:xfrm rot="16200000">
            <a:off x="3056637" y="1157898"/>
            <a:ext cx="1419615" cy="276999"/>
          </a:xfrm>
          <a:prstGeom prst="rect">
            <a:avLst/>
          </a:prstGeom>
        </p:spPr>
        <p:txBody>
          <a:bodyPr wrap="square">
            <a:spAutoFit/>
          </a:bodyPr>
          <a:lstStyle/>
          <a:p>
            <a:r>
              <a:rPr lang="es-ES" sz="1200">
                <a:solidFill>
                  <a:srgbClr val="1B9995"/>
                </a:solidFill>
                <a:latin typeface="Helvetica" charset="0"/>
                <a:ea typeface="Helvetica" charset="0"/>
                <a:cs typeface="Helvetica" charset="0"/>
              </a:rPr>
              <a:t>TABLA 9</a:t>
            </a:r>
            <a:endParaRPr lang="es-ES" sz="1200" baseline="-25000" dirty="0">
              <a:solidFill>
                <a:srgbClr val="1B9995"/>
              </a:solidFill>
              <a:latin typeface="Helvetica" charset="0"/>
              <a:ea typeface="Helvetica" charset="0"/>
              <a:cs typeface="Helvetica" charset="0"/>
            </a:endParaRPr>
          </a:p>
        </p:txBody>
      </p:sp>
    </p:spTree>
    <p:extLst>
      <p:ext uri="{BB962C8B-B14F-4D97-AF65-F5344CB8AC3E}">
        <p14:creationId xmlns:p14="http://schemas.microsoft.com/office/powerpoint/2010/main" val="269046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5</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3826753" cy="646331"/>
          </a:xfrm>
          <a:prstGeom prst="rect">
            <a:avLst/>
          </a:prstGeom>
        </p:spPr>
        <p:txBody>
          <a:bodyPr wrap="none">
            <a:spAutoFit/>
          </a:bodyPr>
          <a:lstStyle/>
          <a:p>
            <a:r>
              <a:rPr lang="es-ES" dirty="0">
                <a:solidFill>
                  <a:srgbClr val="8CBFB5"/>
                </a:solidFill>
                <a:latin typeface="Helvetica" charset="0"/>
                <a:ea typeface="Helvetica" charset="0"/>
                <a:cs typeface="Helvetica" charset="0"/>
              </a:rPr>
              <a:t>EXACERBACIONES DE LA EPOC </a:t>
            </a:r>
          </a:p>
          <a:p>
            <a:endParaRPr lang="es-ES" dirty="0">
              <a:solidFill>
                <a:srgbClr val="8CBFB5"/>
              </a:solidFill>
              <a:latin typeface="Helvetica" charset="0"/>
              <a:ea typeface="Helvetica" charset="0"/>
              <a:cs typeface="Helvetica" charset="0"/>
            </a:endParaRPr>
          </a:p>
        </p:txBody>
      </p:sp>
      <p:sp>
        <p:nvSpPr>
          <p:cNvPr id="9" name="Rectángulo 8"/>
          <p:cNvSpPr/>
          <p:nvPr/>
        </p:nvSpPr>
        <p:spPr>
          <a:xfrm>
            <a:off x="752922" y="2792316"/>
            <a:ext cx="4107422" cy="1323439"/>
          </a:xfrm>
          <a:prstGeom prst="rect">
            <a:avLst/>
          </a:prstGeom>
        </p:spPr>
        <p:txBody>
          <a:bodyPr wrap="square">
            <a:spAutoFit/>
          </a:bodyPr>
          <a:lstStyle/>
          <a:p>
            <a:r>
              <a:rPr lang="es-ES" sz="4000" b="1" dirty="0">
                <a:solidFill>
                  <a:srgbClr val="1B9995"/>
                </a:solidFill>
                <a:latin typeface="Helvetica" charset="0"/>
                <a:ea typeface="Helvetica" charset="0"/>
                <a:cs typeface="Helvetica" charset="0"/>
              </a:rPr>
              <a:t>Puntos </a:t>
            </a:r>
          </a:p>
          <a:p>
            <a:r>
              <a:rPr lang="es-ES" sz="4000" b="1" dirty="0">
                <a:solidFill>
                  <a:srgbClr val="1B9995"/>
                </a:solidFill>
                <a:latin typeface="Helvetica" charset="0"/>
                <a:ea typeface="Helvetica" charset="0"/>
                <a:cs typeface="Helvetica" charset="0"/>
              </a:rPr>
              <a:t>Clave</a:t>
            </a:r>
            <a:endParaRPr lang="es-ES" sz="4000" b="1" dirty="0">
              <a:solidFill>
                <a:srgbClr val="1B9995"/>
              </a:solidFill>
              <a:effectLst/>
              <a:latin typeface="Helvetica" charset="0"/>
              <a:ea typeface="Helvetica" charset="0"/>
              <a:cs typeface="Helvetica" charset="0"/>
            </a:endParaRPr>
          </a:p>
        </p:txBody>
      </p:sp>
      <p:sp>
        <p:nvSpPr>
          <p:cNvPr id="12" name="Rectángulo 11"/>
          <p:cNvSpPr/>
          <p:nvPr/>
        </p:nvSpPr>
        <p:spPr>
          <a:xfrm>
            <a:off x="3835190" y="2017386"/>
            <a:ext cx="7894518" cy="4154984"/>
          </a:xfrm>
          <a:prstGeom prst="rect">
            <a:avLst/>
          </a:prstGeom>
        </p:spPr>
        <p:txBody>
          <a:bodyPr wrap="square">
            <a:spAutoFit/>
          </a:bodyPr>
          <a:lstStyle/>
          <a:p>
            <a:pPr lvl="0"/>
            <a:r>
              <a:rPr lang="es-ES" sz="2400" b="1" dirty="0">
                <a:solidFill>
                  <a:srgbClr val="F2833E"/>
                </a:solidFill>
                <a:latin typeface="Helvetica" charset="0"/>
                <a:ea typeface="Helvetica" charset="0"/>
                <a:cs typeface="Helvetica" charset="0"/>
              </a:rPr>
              <a:t>Enfermedades pulmonares:  </a:t>
            </a:r>
            <a:r>
              <a:rPr lang="es-ES" sz="2400" dirty="0">
                <a:solidFill>
                  <a:schemeClr val="tx1">
                    <a:lumMod val="65000"/>
                    <a:lumOff val="35000"/>
                  </a:schemeClr>
                </a:solidFill>
                <a:latin typeface="Helvetica" charset="0"/>
                <a:ea typeface="Helvetica" charset="0"/>
                <a:cs typeface="Helvetica" charset="0"/>
              </a:rPr>
              <a:t>neumonía, derrame pleural, neumotórax, tromboembolismo pulmonar, obstrucción de la vía aérea alta, aspiración recurrente de contenido gástrico.</a:t>
            </a:r>
          </a:p>
          <a:p>
            <a:pPr lvl="0"/>
            <a:endParaRPr lang="es-ES_tradnl" sz="2400" dirty="0">
              <a:solidFill>
                <a:srgbClr val="1B9995"/>
              </a:solidFill>
              <a:latin typeface="Helvetica" charset="0"/>
              <a:ea typeface="Helvetica" charset="0"/>
              <a:cs typeface="Helvetica" charset="0"/>
            </a:endParaRPr>
          </a:p>
          <a:p>
            <a:pPr lvl="0"/>
            <a:r>
              <a:rPr lang="es-ES_tradnl" sz="2400" b="1" dirty="0">
                <a:solidFill>
                  <a:srgbClr val="F2833E"/>
                </a:solidFill>
                <a:latin typeface="Helvetica" charset="0"/>
                <a:ea typeface="Helvetica" charset="0"/>
                <a:cs typeface="Helvetica" charset="0"/>
              </a:rPr>
              <a:t>Enfermedades no pulmonares: </a:t>
            </a:r>
            <a:r>
              <a:rPr lang="es-ES_tradnl" sz="2400" dirty="0">
                <a:solidFill>
                  <a:srgbClr val="1B9995"/>
                </a:solidFill>
                <a:latin typeface="Helvetica" charset="0"/>
                <a:ea typeface="Helvetica" charset="0"/>
                <a:cs typeface="Helvetica" charset="0"/>
              </a:rPr>
              <a:t>arritmias cardiacas, cardiopatía isquémica, insuficiencia cardiaca, trastornos de ansiedad o pánico.</a:t>
            </a:r>
          </a:p>
          <a:p>
            <a:pPr lvl="0"/>
            <a:endParaRPr lang="es-ES_tradnl" sz="2400" dirty="0">
              <a:solidFill>
                <a:srgbClr val="1B9995"/>
              </a:solidFill>
              <a:latin typeface="Helvetica" charset="0"/>
              <a:ea typeface="Helvetica" charset="0"/>
              <a:cs typeface="Helvetica" charset="0"/>
            </a:endParaRPr>
          </a:p>
          <a:p>
            <a:pPr lvl="0"/>
            <a:r>
              <a:rPr lang="es-ES_tradnl" sz="2400" b="1" dirty="0">
                <a:solidFill>
                  <a:srgbClr val="F2833E"/>
                </a:solidFill>
                <a:latin typeface="Helvetica" charset="0"/>
                <a:ea typeface="Helvetica" charset="0"/>
                <a:cs typeface="Helvetica" charset="0"/>
              </a:rPr>
              <a:t>Otros: </a:t>
            </a:r>
            <a:r>
              <a:rPr lang="es-ES_tradnl" sz="2400" dirty="0">
                <a:solidFill>
                  <a:schemeClr val="tx1">
                    <a:lumMod val="65000"/>
                    <a:lumOff val="35000"/>
                  </a:schemeClr>
                </a:solidFill>
                <a:latin typeface="Helvetica" charset="0"/>
                <a:ea typeface="Helvetica" charset="0"/>
                <a:cs typeface="Helvetica" charset="0"/>
              </a:rPr>
              <a:t>drogas tales como β bloqueantes no selectivos o sedantes</a:t>
            </a:r>
            <a:r>
              <a:rPr lang="es-ES_tradnl" sz="2000" dirty="0">
                <a:solidFill>
                  <a:srgbClr val="1B9995"/>
                </a:solidFill>
                <a:latin typeface="Helvetica" charset="0"/>
                <a:ea typeface="Helvetica" charset="0"/>
                <a:cs typeface="Helvetica" charset="0"/>
              </a:rPr>
              <a:t>. </a:t>
            </a:r>
          </a:p>
        </p:txBody>
      </p:sp>
      <p:sp>
        <p:nvSpPr>
          <p:cNvPr id="2" name="Elipse 1"/>
          <p:cNvSpPr/>
          <p:nvPr/>
        </p:nvSpPr>
        <p:spPr>
          <a:xfrm>
            <a:off x="3092208" y="2127092"/>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Elipse 14"/>
          <p:cNvSpPr/>
          <p:nvPr/>
        </p:nvSpPr>
        <p:spPr>
          <a:xfrm>
            <a:off x="3149447" y="3928527"/>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Elipse 15"/>
          <p:cNvSpPr/>
          <p:nvPr/>
        </p:nvSpPr>
        <p:spPr>
          <a:xfrm>
            <a:off x="3167517" y="5439194"/>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ángulo 9">
            <a:extLst>
              <a:ext uri="{FF2B5EF4-FFF2-40B4-BE49-F238E27FC236}">
                <a16:creationId xmlns:a16="http://schemas.microsoft.com/office/drawing/2014/main" id="{C98483D3-58DC-4EFF-A667-49E2AE375BA4}"/>
              </a:ext>
            </a:extLst>
          </p:cNvPr>
          <p:cNvSpPr/>
          <p:nvPr/>
        </p:nvSpPr>
        <p:spPr>
          <a:xfrm>
            <a:off x="288265" y="1046469"/>
            <a:ext cx="9732557" cy="584775"/>
          </a:xfrm>
          <a:prstGeom prst="rect">
            <a:avLst/>
          </a:prstGeom>
        </p:spPr>
        <p:txBody>
          <a:bodyPr wrap="square">
            <a:spAutoFit/>
          </a:bodyPr>
          <a:lstStyle/>
          <a:p>
            <a:r>
              <a:rPr lang="es-ES" sz="3200" b="1" dirty="0">
                <a:solidFill>
                  <a:srgbClr val="8CBFB5"/>
                </a:solidFill>
                <a:latin typeface="Helvetica" charset="0"/>
                <a:ea typeface="Helvetica" charset="0"/>
                <a:cs typeface="Helvetica" charset="0"/>
              </a:rPr>
              <a:t>DIAGNÓSTICO DIFERENCIAL</a:t>
            </a:r>
          </a:p>
        </p:txBody>
      </p:sp>
    </p:spTree>
    <p:extLst>
      <p:ext uri="{BB962C8B-B14F-4D97-AF65-F5344CB8AC3E}">
        <p14:creationId xmlns:p14="http://schemas.microsoft.com/office/powerpoint/2010/main" val="2839752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41944"/>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5</a:t>
            </a:r>
            <a:endParaRPr lang="es-ES" sz="8800" b="1" dirty="0">
              <a:solidFill>
                <a:srgbClr val="8CBFB5"/>
              </a:solidFill>
              <a:effectLst/>
              <a:latin typeface="Helvetica" charset="0"/>
              <a:ea typeface="Helvetica" charset="0"/>
              <a:cs typeface="Helvetica" charset="0"/>
            </a:endParaRPr>
          </a:p>
        </p:txBody>
      </p:sp>
      <p:sp>
        <p:nvSpPr>
          <p:cNvPr id="11" name="Rectángulo 10"/>
          <p:cNvSpPr/>
          <p:nvPr/>
        </p:nvSpPr>
        <p:spPr>
          <a:xfrm>
            <a:off x="6020498" y="107577"/>
            <a:ext cx="2852533" cy="434630"/>
          </a:xfrm>
          <a:prstGeom prst="rect">
            <a:avLst/>
          </a:prstGeom>
          <a:noFill/>
          <a:ln w="38100">
            <a:gradFill>
              <a:gsLst>
                <a:gs pos="0">
                  <a:srgbClr val="8CBFB5"/>
                </a:gs>
                <a:gs pos="100000">
                  <a:srgbClr val="005B6D"/>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rgbClr val="1B9995"/>
                </a:solidFill>
                <a:latin typeface="Helvetica" charset="0"/>
                <a:ea typeface="Helvetica" charset="0"/>
                <a:cs typeface="Helvetica" charset="0"/>
              </a:rPr>
              <a:t>SOSPECHA DE EPOC</a:t>
            </a:r>
            <a:endParaRPr lang="es-ES" b="1" dirty="0">
              <a:solidFill>
                <a:srgbClr val="1B9995"/>
              </a:solidFill>
              <a:latin typeface="Helvetica" charset="0"/>
              <a:ea typeface="Helvetica" charset="0"/>
              <a:cs typeface="Helvetica" charset="0"/>
            </a:endParaRPr>
          </a:p>
        </p:txBody>
      </p:sp>
      <p:sp>
        <p:nvSpPr>
          <p:cNvPr id="13" name="Rectángulo 12"/>
          <p:cNvSpPr/>
          <p:nvPr/>
        </p:nvSpPr>
        <p:spPr>
          <a:xfrm>
            <a:off x="297820" y="1907804"/>
            <a:ext cx="4107422" cy="707886"/>
          </a:xfrm>
          <a:prstGeom prst="rect">
            <a:avLst/>
          </a:prstGeom>
        </p:spPr>
        <p:txBody>
          <a:bodyPr wrap="square">
            <a:spAutoFit/>
          </a:bodyPr>
          <a:lstStyle/>
          <a:p>
            <a:r>
              <a:rPr lang="es-ES" sz="4000" b="1" dirty="0">
                <a:solidFill>
                  <a:srgbClr val="1B9995"/>
                </a:solidFill>
                <a:latin typeface="Helvetica" charset="0"/>
                <a:ea typeface="Helvetica" charset="0"/>
                <a:cs typeface="Helvetica" charset="0"/>
              </a:rPr>
              <a:t>Algoritmo </a:t>
            </a:r>
          </a:p>
        </p:txBody>
      </p:sp>
      <p:sp>
        <p:nvSpPr>
          <p:cNvPr id="7" name="Rectángulo redondeado 6"/>
          <p:cNvSpPr/>
          <p:nvPr/>
        </p:nvSpPr>
        <p:spPr>
          <a:xfrm rot="10800000">
            <a:off x="5527461" y="801281"/>
            <a:ext cx="3741426" cy="458612"/>
          </a:xfrm>
          <a:prstGeom prst="roundRect">
            <a:avLst>
              <a:gd name="adj" fmla="val 32184"/>
            </a:avLst>
          </a:prstGeom>
          <a:noFill/>
          <a:ln w="38100">
            <a:gradFill>
              <a:gsLst>
                <a:gs pos="0">
                  <a:srgbClr val="005B6D"/>
                </a:gs>
                <a:gs pos="100000">
                  <a:srgbClr val="8CBFB5"/>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Rectángulo 17"/>
          <p:cNvSpPr/>
          <p:nvPr/>
        </p:nvSpPr>
        <p:spPr>
          <a:xfrm>
            <a:off x="297820" y="2535914"/>
            <a:ext cx="3797926" cy="830997"/>
          </a:xfrm>
          <a:prstGeom prst="rect">
            <a:avLst/>
          </a:prstGeom>
        </p:spPr>
        <p:txBody>
          <a:bodyPr wrap="square">
            <a:spAutoFit/>
          </a:bodyPr>
          <a:lstStyle/>
          <a:p>
            <a:r>
              <a:rPr lang="es-ES" sz="2400" b="1" dirty="0">
                <a:solidFill>
                  <a:srgbClr val="1B9995"/>
                </a:solidFill>
                <a:latin typeface="Helvetica" charset="0"/>
                <a:ea typeface="Helvetica" charset="0"/>
                <a:cs typeface="Helvetica" charset="0"/>
              </a:rPr>
              <a:t>para el </a:t>
            </a:r>
            <a:r>
              <a:rPr lang="es-ES" sz="2400" b="1" dirty="0" err="1">
                <a:solidFill>
                  <a:srgbClr val="1B9995"/>
                </a:solidFill>
                <a:latin typeface="Helvetica" charset="0"/>
                <a:ea typeface="Helvetica" charset="0"/>
                <a:cs typeface="Helvetica" charset="0"/>
              </a:rPr>
              <a:t>diagnósitico</a:t>
            </a:r>
            <a:endParaRPr lang="es-ES" sz="2400" b="1" dirty="0">
              <a:solidFill>
                <a:srgbClr val="1B9995"/>
              </a:solidFill>
              <a:latin typeface="Helvetica" charset="0"/>
              <a:ea typeface="Helvetica" charset="0"/>
              <a:cs typeface="Helvetica" charset="0"/>
            </a:endParaRPr>
          </a:p>
          <a:p>
            <a:r>
              <a:rPr lang="es-ES" sz="2400" b="1" dirty="0">
                <a:solidFill>
                  <a:srgbClr val="1B9995"/>
                </a:solidFill>
                <a:latin typeface="Helvetica" charset="0"/>
                <a:ea typeface="Helvetica" charset="0"/>
                <a:cs typeface="Helvetica" charset="0"/>
              </a:rPr>
              <a:t>diferencial de la EPOC</a:t>
            </a:r>
          </a:p>
        </p:txBody>
      </p:sp>
      <p:sp>
        <p:nvSpPr>
          <p:cNvPr id="20" name="Rectángulo redondeado 19"/>
          <p:cNvSpPr/>
          <p:nvPr/>
        </p:nvSpPr>
        <p:spPr>
          <a:xfrm rot="10800000">
            <a:off x="3816981" y="1609788"/>
            <a:ext cx="2781235" cy="892647"/>
          </a:xfrm>
          <a:prstGeom prst="roundRect">
            <a:avLst>
              <a:gd name="adj" fmla="val 17956"/>
            </a:avLst>
          </a:prstGeom>
          <a:noFill/>
          <a:ln w="38100">
            <a:solidFill>
              <a:srgbClr val="B5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ángulo 20"/>
          <p:cNvSpPr/>
          <p:nvPr/>
        </p:nvSpPr>
        <p:spPr>
          <a:xfrm>
            <a:off x="3588110" y="1682411"/>
            <a:ext cx="3308671" cy="829720"/>
          </a:xfrm>
          <a:prstGeom prst="rect">
            <a:avLst/>
          </a:prstGeom>
        </p:spPr>
        <p:txBody>
          <a:bodyPr wrap="square">
            <a:spAutoFit/>
          </a:bodyPr>
          <a:lstStyle/>
          <a:p>
            <a:pPr algn="ctr"/>
            <a:r>
              <a:rPr lang="es-ES" sz="1600" b="1" dirty="0">
                <a:solidFill>
                  <a:schemeClr val="tx1">
                    <a:lumMod val="75000"/>
                    <a:lumOff val="25000"/>
                  </a:schemeClr>
                </a:solidFill>
                <a:latin typeface="Helvetica" charset="0"/>
                <a:ea typeface="Helvetica" charset="0"/>
                <a:cs typeface="Helvetica" charset="0"/>
              </a:rPr>
              <a:t>Agudización de EPOC</a:t>
            </a:r>
          </a:p>
          <a:p>
            <a:pPr algn="ctr"/>
            <a:r>
              <a:rPr lang="es-ES" sz="1600" b="1" dirty="0">
                <a:solidFill>
                  <a:schemeClr val="tx1">
                    <a:lumMod val="75000"/>
                    <a:lumOff val="25000"/>
                  </a:schemeClr>
                </a:solidFill>
                <a:effectLst/>
                <a:latin typeface="Helvetica" charset="0"/>
                <a:ea typeface="Helvetica" charset="0"/>
                <a:cs typeface="Helvetica" charset="0"/>
              </a:rPr>
              <a:t>disnea, tos y/o</a:t>
            </a:r>
          </a:p>
          <a:p>
            <a:pPr algn="ctr"/>
            <a:r>
              <a:rPr lang="es-ES" sz="1600" b="1" dirty="0">
                <a:solidFill>
                  <a:schemeClr val="tx1">
                    <a:lumMod val="75000"/>
                    <a:lumOff val="25000"/>
                  </a:schemeClr>
                </a:solidFill>
                <a:latin typeface="Helvetica" charset="0"/>
                <a:ea typeface="Helvetica" charset="0"/>
                <a:cs typeface="Helvetica" charset="0"/>
              </a:rPr>
              <a:t>Expectoración &gt; días</a:t>
            </a:r>
            <a:endParaRPr lang="es-ES" sz="1600" b="1" dirty="0">
              <a:solidFill>
                <a:schemeClr val="tx1">
                  <a:lumMod val="75000"/>
                  <a:lumOff val="25000"/>
                </a:schemeClr>
              </a:solidFill>
              <a:effectLst/>
              <a:latin typeface="Helvetica" charset="0"/>
              <a:ea typeface="Helvetica" charset="0"/>
              <a:cs typeface="Helvetica" charset="0"/>
            </a:endParaRPr>
          </a:p>
        </p:txBody>
      </p:sp>
      <p:sp>
        <p:nvSpPr>
          <p:cNvPr id="22" name="Rectángulo redondeado 21"/>
          <p:cNvSpPr/>
          <p:nvPr/>
        </p:nvSpPr>
        <p:spPr>
          <a:xfrm rot="10800000">
            <a:off x="7870955" y="1665443"/>
            <a:ext cx="3664361" cy="836992"/>
          </a:xfrm>
          <a:prstGeom prst="roundRect">
            <a:avLst>
              <a:gd name="adj" fmla="val 17956"/>
            </a:avLst>
          </a:prstGeom>
          <a:noFill/>
          <a:ln w="57150">
            <a:gradFill>
              <a:gsLst>
                <a:gs pos="0">
                  <a:srgbClr val="97CCC2"/>
                </a:gs>
                <a:gs pos="100000">
                  <a:srgbClr val="97CCC2"/>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ángulo 22"/>
          <p:cNvSpPr/>
          <p:nvPr/>
        </p:nvSpPr>
        <p:spPr>
          <a:xfrm>
            <a:off x="7765495" y="1759284"/>
            <a:ext cx="3741426" cy="584775"/>
          </a:xfrm>
          <a:prstGeom prst="rect">
            <a:avLst/>
          </a:prstGeom>
        </p:spPr>
        <p:txBody>
          <a:bodyPr wrap="square">
            <a:spAutoFit/>
          </a:bodyPr>
          <a:lstStyle/>
          <a:p>
            <a:pPr algn="ctr"/>
            <a:r>
              <a:rPr lang="es-ES" sz="1600" b="1" dirty="0">
                <a:solidFill>
                  <a:schemeClr val="tx1">
                    <a:lumMod val="75000"/>
                    <a:lumOff val="25000"/>
                  </a:schemeClr>
                </a:solidFill>
                <a:latin typeface="Helvetica" charset="0"/>
                <a:ea typeface="Helvetica" charset="0"/>
                <a:cs typeface="Helvetica" charset="0"/>
              </a:rPr>
              <a:t>Otras causas de disnea</a:t>
            </a:r>
          </a:p>
          <a:p>
            <a:pPr algn="ctr"/>
            <a:r>
              <a:rPr lang="es-ES" sz="1600" b="1" dirty="0">
                <a:solidFill>
                  <a:schemeClr val="tx1">
                    <a:lumMod val="75000"/>
                    <a:lumOff val="25000"/>
                  </a:schemeClr>
                </a:solidFill>
                <a:effectLst/>
                <a:latin typeface="Helvetica" charset="0"/>
                <a:ea typeface="Helvetica" charset="0"/>
                <a:cs typeface="Helvetica" charset="0"/>
              </a:rPr>
              <a:t>aguda en paciente con EPOC</a:t>
            </a:r>
          </a:p>
        </p:txBody>
      </p:sp>
      <p:cxnSp>
        <p:nvCxnSpPr>
          <p:cNvPr id="24" name="Conector recto de flecha 23"/>
          <p:cNvCxnSpPr/>
          <p:nvPr/>
        </p:nvCxnSpPr>
        <p:spPr>
          <a:xfrm>
            <a:off x="8677532" y="2502435"/>
            <a:ext cx="0" cy="234217"/>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redondeado 26"/>
          <p:cNvSpPr/>
          <p:nvPr/>
        </p:nvSpPr>
        <p:spPr>
          <a:xfrm>
            <a:off x="7870956" y="2767115"/>
            <a:ext cx="1471706" cy="501079"/>
          </a:xfrm>
          <a:prstGeom prst="roundRect">
            <a:avLst>
              <a:gd name="adj" fmla="val 17956"/>
            </a:avLst>
          </a:prstGeom>
          <a:noFill/>
          <a:ln w="38100">
            <a:solidFill>
              <a:srgbClr val="1B9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Rectángulo 28"/>
          <p:cNvSpPr/>
          <p:nvPr/>
        </p:nvSpPr>
        <p:spPr>
          <a:xfrm>
            <a:off x="7832563" y="2736652"/>
            <a:ext cx="1644509" cy="584775"/>
          </a:xfrm>
          <a:prstGeom prst="rect">
            <a:avLst/>
          </a:prstGeom>
        </p:spPr>
        <p:txBody>
          <a:bodyPr wrap="square">
            <a:spAutoFit/>
          </a:bodyPr>
          <a:lstStyle/>
          <a:p>
            <a:pPr algn="ctr"/>
            <a:r>
              <a:rPr lang="es-ES" sz="1600" b="1" dirty="0">
                <a:solidFill>
                  <a:schemeClr val="tx1">
                    <a:lumMod val="75000"/>
                    <a:lumOff val="25000"/>
                  </a:schemeClr>
                </a:solidFill>
                <a:latin typeface="Helvetica" charset="0"/>
                <a:ea typeface="Helvetica" charset="0"/>
                <a:cs typeface="Helvetica" charset="0"/>
              </a:rPr>
              <a:t>Panel </a:t>
            </a:r>
          </a:p>
          <a:p>
            <a:pPr algn="ctr"/>
            <a:r>
              <a:rPr lang="es-ES" sz="1600" b="1" dirty="0">
                <a:solidFill>
                  <a:schemeClr val="tx1">
                    <a:lumMod val="75000"/>
                    <a:lumOff val="25000"/>
                  </a:schemeClr>
                </a:solidFill>
                <a:effectLst/>
                <a:latin typeface="Helvetica" charset="0"/>
                <a:ea typeface="Helvetica" charset="0"/>
                <a:cs typeface="Helvetica" charset="0"/>
              </a:rPr>
              <a:t>Cardíaco</a:t>
            </a:r>
          </a:p>
        </p:txBody>
      </p:sp>
      <p:sp>
        <p:nvSpPr>
          <p:cNvPr id="30" name="Rectángulo redondeado 29"/>
          <p:cNvSpPr/>
          <p:nvPr/>
        </p:nvSpPr>
        <p:spPr>
          <a:xfrm>
            <a:off x="9432542" y="2767115"/>
            <a:ext cx="711234" cy="501079"/>
          </a:xfrm>
          <a:prstGeom prst="roundRect">
            <a:avLst>
              <a:gd name="adj" fmla="val 17956"/>
            </a:avLst>
          </a:prstGeom>
          <a:noFill/>
          <a:ln w="38100">
            <a:solidFill>
              <a:srgbClr val="1B9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ángulo 30"/>
          <p:cNvSpPr/>
          <p:nvPr/>
        </p:nvSpPr>
        <p:spPr>
          <a:xfrm>
            <a:off x="9450649" y="2863935"/>
            <a:ext cx="680158" cy="338554"/>
          </a:xfrm>
          <a:prstGeom prst="rect">
            <a:avLst/>
          </a:prstGeom>
        </p:spPr>
        <p:txBody>
          <a:bodyPr wrap="square">
            <a:spAutoFit/>
          </a:bodyPr>
          <a:lstStyle/>
          <a:p>
            <a:pPr algn="ctr"/>
            <a:r>
              <a:rPr lang="es-ES" sz="1600" b="1" dirty="0">
                <a:solidFill>
                  <a:schemeClr val="tx1">
                    <a:lumMod val="75000"/>
                    <a:lumOff val="25000"/>
                  </a:schemeClr>
                </a:solidFill>
                <a:latin typeface="Helvetica" charset="0"/>
                <a:ea typeface="Helvetica" charset="0"/>
                <a:cs typeface="Helvetica" charset="0"/>
              </a:rPr>
              <a:t>EKG</a:t>
            </a:r>
            <a:endParaRPr lang="es-ES" sz="1600" b="1" dirty="0">
              <a:solidFill>
                <a:schemeClr val="tx1">
                  <a:lumMod val="75000"/>
                  <a:lumOff val="25000"/>
                </a:schemeClr>
              </a:solidFill>
              <a:effectLst/>
              <a:latin typeface="Helvetica" charset="0"/>
              <a:ea typeface="Helvetica" charset="0"/>
              <a:cs typeface="Helvetica" charset="0"/>
            </a:endParaRPr>
          </a:p>
        </p:txBody>
      </p:sp>
      <p:sp>
        <p:nvSpPr>
          <p:cNvPr id="32" name="Rectángulo redondeado 31"/>
          <p:cNvSpPr/>
          <p:nvPr/>
        </p:nvSpPr>
        <p:spPr>
          <a:xfrm>
            <a:off x="10216582" y="2767115"/>
            <a:ext cx="1318734" cy="501079"/>
          </a:xfrm>
          <a:prstGeom prst="roundRect">
            <a:avLst>
              <a:gd name="adj" fmla="val 17956"/>
            </a:avLst>
          </a:prstGeom>
          <a:noFill/>
          <a:ln w="38100">
            <a:solidFill>
              <a:srgbClr val="1B9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Rectángulo 32"/>
          <p:cNvSpPr/>
          <p:nvPr/>
        </p:nvSpPr>
        <p:spPr>
          <a:xfrm>
            <a:off x="10238180" y="2863935"/>
            <a:ext cx="1297136" cy="338554"/>
          </a:xfrm>
          <a:prstGeom prst="rect">
            <a:avLst/>
          </a:prstGeom>
        </p:spPr>
        <p:txBody>
          <a:bodyPr wrap="square">
            <a:spAutoFit/>
          </a:bodyPr>
          <a:lstStyle/>
          <a:p>
            <a:pPr algn="ctr"/>
            <a:r>
              <a:rPr lang="es-ES" sz="1600" b="1" dirty="0" err="1">
                <a:solidFill>
                  <a:schemeClr val="tx1">
                    <a:lumMod val="75000"/>
                    <a:lumOff val="25000"/>
                  </a:schemeClr>
                </a:solidFill>
                <a:latin typeface="Helvetica" charset="0"/>
                <a:ea typeface="Helvetica" charset="0"/>
                <a:cs typeface="Helvetica" charset="0"/>
              </a:rPr>
              <a:t>Rx</a:t>
            </a:r>
            <a:r>
              <a:rPr lang="es-ES" sz="1600" b="1" dirty="0">
                <a:solidFill>
                  <a:schemeClr val="tx1">
                    <a:lumMod val="75000"/>
                    <a:lumOff val="25000"/>
                  </a:schemeClr>
                </a:solidFill>
                <a:latin typeface="Helvetica" charset="0"/>
                <a:ea typeface="Helvetica" charset="0"/>
                <a:cs typeface="Helvetica" charset="0"/>
              </a:rPr>
              <a:t> Tórax</a:t>
            </a:r>
            <a:endParaRPr lang="es-ES" sz="1600" b="1" dirty="0">
              <a:solidFill>
                <a:schemeClr val="tx1">
                  <a:lumMod val="75000"/>
                  <a:lumOff val="25000"/>
                </a:schemeClr>
              </a:solidFill>
              <a:effectLst/>
              <a:latin typeface="Helvetica" charset="0"/>
              <a:ea typeface="Helvetica" charset="0"/>
              <a:cs typeface="Helvetica" charset="0"/>
            </a:endParaRPr>
          </a:p>
        </p:txBody>
      </p:sp>
      <p:cxnSp>
        <p:nvCxnSpPr>
          <p:cNvPr id="34" name="Conector recto de flecha 33"/>
          <p:cNvCxnSpPr/>
          <p:nvPr/>
        </p:nvCxnSpPr>
        <p:spPr>
          <a:xfrm flipH="1">
            <a:off x="6654199" y="2051672"/>
            <a:ext cx="1167279" cy="4439"/>
          </a:xfrm>
          <a:prstGeom prst="straightConnector1">
            <a:avLst/>
          </a:prstGeom>
          <a:ln w="57150">
            <a:solidFill>
              <a:srgbClr val="B5B88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a:off x="9780000" y="2502435"/>
            <a:ext cx="0" cy="234217"/>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a:off x="10843558" y="2502435"/>
            <a:ext cx="0" cy="234217"/>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p:nvPr/>
        </p:nvCxnSpPr>
        <p:spPr>
          <a:xfrm flipV="1">
            <a:off x="4384712" y="1998167"/>
            <a:ext cx="0" cy="149036"/>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Rectángulo redondeado 46"/>
          <p:cNvSpPr/>
          <p:nvPr/>
        </p:nvSpPr>
        <p:spPr>
          <a:xfrm>
            <a:off x="9275594" y="3509357"/>
            <a:ext cx="1080208" cy="970165"/>
          </a:xfrm>
          <a:prstGeom prst="roundRect">
            <a:avLst>
              <a:gd name="adj" fmla="val 17956"/>
            </a:avLst>
          </a:prstGeom>
          <a:noFill/>
          <a:ln w="38100">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Rectángulo redondeado 47"/>
          <p:cNvSpPr/>
          <p:nvPr/>
        </p:nvSpPr>
        <p:spPr>
          <a:xfrm>
            <a:off x="9275594" y="4810837"/>
            <a:ext cx="1080208" cy="326462"/>
          </a:xfrm>
          <a:prstGeom prst="roundRect">
            <a:avLst>
              <a:gd name="adj" fmla="val 17956"/>
            </a:avLst>
          </a:prstGeom>
          <a:noFill/>
          <a:ln w="38100">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Rectángulo redondeado 48"/>
          <p:cNvSpPr/>
          <p:nvPr/>
        </p:nvSpPr>
        <p:spPr>
          <a:xfrm>
            <a:off x="9275593" y="5196600"/>
            <a:ext cx="1080209" cy="320059"/>
          </a:xfrm>
          <a:prstGeom prst="roundRect">
            <a:avLst>
              <a:gd name="adj" fmla="val 17956"/>
            </a:avLst>
          </a:prstGeom>
          <a:noFill/>
          <a:ln w="38100">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Rectángulo redondeado 50"/>
          <p:cNvSpPr/>
          <p:nvPr/>
        </p:nvSpPr>
        <p:spPr>
          <a:xfrm>
            <a:off x="9275593" y="5582363"/>
            <a:ext cx="1080210" cy="768409"/>
          </a:xfrm>
          <a:prstGeom prst="roundRect">
            <a:avLst>
              <a:gd name="adj" fmla="val 17956"/>
            </a:avLst>
          </a:prstGeom>
          <a:noFill/>
          <a:ln w="38100">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Rectángulo 51"/>
          <p:cNvSpPr/>
          <p:nvPr/>
        </p:nvSpPr>
        <p:spPr>
          <a:xfrm>
            <a:off x="9230652" y="5669336"/>
            <a:ext cx="1170089" cy="584775"/>
          </a:xfrm>
          <a:prstGeom prst="rect">
            <a:avLst/>
          </a:prstGeom>
        </p:spPr>
        <p:txBody>
          <a:bodyPr wrap="square">
            <a:spAutoFit/>
          </a:bodyPr>
          <a:lstStyle/>
          <a:p>
            <a:pPr algn="ctr"/>
            <a:r>
              <a:rPr lang="es-ES" sz="1600" b="1" dirty="0" err="1">
                <a:solidFill>
                  <a:schemeClr val="tx1">
                    <a:lumMod val="75000"/>
                    <a:lumOff val="25000"/>
                  </a:schemeClr>
                </a:solidFill>
                <a:latin typeface="Helvetica" charset="0"/>
                <a:ea typeface="Helvetica" charset="0"/>
                <a:cs typeface="Helvetica" charset="0"/>
              </a:rPr>
              <a:t>Embolía</a:t>
            </a:r>
            <a:endParaRPr lang="es-ES" sz="1600" b="1" dirty="0">
              <a:solidFill>
                <a:schemeClr val="tx1">
                  <a:lumMod val="75000"/>
                  <a:lumOff val="25000"/>
                </a:schemeClr>
              </a:solidFill>
              <a:latin typeface="Helvetica" charset="0"/>
              <a:ea typeface="Helvetica" charset="0"/>
              <a:cs typeface="Helvetica" charset="0"/>
            </a:endParaRPr>
          </a:p>
          <a:p>
            <a:pPr algn="ctr"/>
            <a:r>
              <a:rPr lang="es-ES" sz="1600" b="1" dirty="0">
                <a:solidFill>
                  <a:schemeClr val="tx1">
                    <a:lumMod val="75000"/>
                    <a:lumOff val="25000"/>
                  </a:schemeClr>
                </a:solidFill>
                <a:effectLst/>
                <a:latin typeface="Helvetica" charset="0"/>
                <a:ea typeface="Helvetica" charset="0"/>
                <a:cs typeface="Helvetica" charset="0"/>
              </a:rPr>
              <a:t>Pulmonar</a:t>
            </a:r>
          </a:p>
        </p:txBody>
      </p:sp>
      <p:sp>
        <p:nvSpPr>
          <p:cNvPr id="53" name="Rectángulo 52"/>
          <p:cNvSpPr/>
          <p:nvPr/>
        </p:nvSpPr>
        <p:spPr>
          <a:xfrm>
            <a:off x="9230652" y="5187352"/>
            <a:ext cx="1170089" cy="338554"/>
          </a:xfrm>
          <a:prstGeom prst="rect">
            <a:avLst/>
          </a:prstGeom>
        </p:spPr>
        <p:txBody>
          <a:bodyPr wrap="square">
            <a:spAutoFit/>
          </a:bodyPr>
          <a:lstStyle/>
          <a:p>
            <a:pPr algn="ctr"/>
            <a:r>
              <a:rPr lang="es-ES" sz="1600" b="1">
                <a:solidFill>
                  <a:schemeClr val="tx1">
                    <a:lumMod val="75000"/>
                    <a:lumOff val="25000"/>
                  </a:schemeClr>
                </a:solidFill>
                <a:latin typeface="Helvetica" charset="0"/>
                <a:ea typeface="Helvetica" charset="0"/>
                <a:cs typeface="Helvetica" charset="0"/>
              </a:rPr>
              <a:t>ICC</a:t>
            </a:r>
            <a:endParaRPr lang="es-ES" sz="1600" b="1" dirty="0">
              <a:solidFill>
                <a:schemeClr val="tx1">
                  <a:lumMod val="75000"/>
                  <a:lumOff val="25000"/>
                </a:schemeClr>
              </a:solidFill>
              <a:effectLst/>
              <a:latin typeface="Helvetica" charset="0"/>
              <a:ea typeface="Helvetica" charset="0"/>
              <a:cs typeface="Helvetica" charset="0"/>
            </a:endParaRPr>
          </a:p>
        </p:txBody>
      </p:sp>
      <p:sp>
        <p:nvSpPr>
          <p:cNvPr id="54" name="Rectángulo 53"/>
          <p:cNvSpPr/>
          <p:nvPr/>
        </p:nvSpPr>
        <p:spPr>
          <a:xfrm>
            <a:off x="9236041" y="4756071"/>
            <a:ext cx="1170089" cy="338554"/>
          </a:xfrm>
          <a:prstGeom prst="rect">
            <a:avLst/>
          </a:prstGeom>
        </p:spPr>
        <p:txBody>
          <a:bodyPr wrap="square">
            <a:spAutoFit/>
          </a:bodyPr>
          <a:lstStyle/>
          <a:p>
            <a:pPr algn="ctr"/>
            <a:r>
              <a:rPr lang="es-ES" sz="1600" b="1" dirty="0">
                <a:solidFill>
                  <a:schemeClr val="tx1">
                    <a:lumMod val="75000"/>
                    <a:lumOff val="25000"/>
                  </a:schemeClr>
                </a:solidFill>
                <a:latin typeface="Helvetica" charset="0"/>
                <a:ea typeface="Helvetica" charset="0"/>
                <a:cs typeface="Helvetica" charset="0"/>
              </a:rPr>
              <a:t>Arritmias</a:t>
            </a:r>
            <a:endParaRPr lang="es-ES" sz="1600" b="1" dirty="0">
              <a:solidFill>
                <a:schemeClr val="tx1">
                  <a:lumMod val="75000"/>
                  <a:lumOff val="25000"/>
                </a:schemeClr>
              </a:solidFill>
              <a:effectLst/>
              <a:latin typeface="Helvetica" charset="0"/>
              <a:ea typeface="Helvetica" charset="0"/>
              <a:cs typeface="Helvetica" charset="0"/>
            </a:endParaRPr>
          </a:p>
        </p:txBody>
      </p:sp>
      <p:sp>
        <p:nvSpPr>
          <p:cNvPr id="55" name="Rectángulo 54"/>
          <p:cNvSpPr/>
          <p:nvPr/>
        </p:nvSpPr>
        <p:spPr>
          <a:xfrm>
            <a:off x="9161593" y="3592971"/>
            <a:ext cx="1308206" cy="830997"/>
          </a:xfrm>
          <a:prstGeom prst="rect">
            <a:avLst/>
          </a:prstGeom>
        </p:spPr>
        <p:txBody>
          <a:bodyPr wrap="square">
            <a:spAutoFit/>
          </a:bodyPr>
          <a:lstStyle/>
          <a:p>
            <a:pPr algn="ctr"/>
            <a:r>
              <a:rPr lang="es-ES" sz="1600" b="1" dirty="0" err="1">
                <a:solidFill>
                  <a:schemeClr val="tx1">
                    <a:lumMod val="75000"/>
                    <a:lumOff val="25000"/>
                  </a:schemeClr>
                </a:solidFill>
                <a:latin typeface="Helvetica" charset="0"/>
                <a:ea typeface="Helvetica" charset="0"/>
                <a:cs typeface="Helvetica" charset="0"/>
              </a:rPr>
              <a:t>Enf</a:t>
            </a:r>
            <a:r>
              <a:rPr lang="es-ES" sz="1600" b="1" dirty="0">
                <a:solidFill>
                  <a:schemeClr val="tx1">
                    <a:lumMod val="75000"/>
                    <a:lumOff val="25000"/>
                  </a:schemeClr>
                </a:solidFill>
                <a:latin typeface="Helvetica" charset="0"/>
                <a:ea typeface="Helvetica" charset="0"/>
                <a:cs typeface="Helvetica" charset="0"/>
              </a:rPr>
              <a:t>.</a:t>
            </a:r>
          </a:p>
          <a:p>
            <a:pPr algn="ctr"/>
            <a:r>
              <a:rPr lang="es-ES" sz="1600" b="1" dirty="0">
                <a:solidFill>
                  <a:schemeClr val="tx1">
                    <a:lumMod val="75000"/>
                    <a:lumOff val="25000"/>
                  </a:schemeClr>
                </a:solidFill>
                <a:effectLst/>
                <a:latin typeface="Helvetica" charset="0"/>
                <a:ea typeface="Helvetica" charset="0"/>
                <a:cs typeface="Helvetica" charset="0"/>
              </a:rPr>
              <a:t>Coronaria</a:t>
            </a:r>
          </a:p>
          <a:p>
            <a:pPr algn="ctr"/>
            <a:r>
              <a:rPr lang="es-ES" sz="1600" b="1" dirty="0">
                <a:solidFill>
                  <a:schemeClr val="tx1">
                    <a:lumMod val="75000"/>
                    <a:lumOff val="25000"/>
                  </a:schemeClr>
                </a:solidFill>
                <a:latin typeface="Helvetica" charset="0"/>
                <a:ea typeface="Helvetica" charset="0"/>
                <a:cs typeface="Helvetica" charset="0"/>
              </a:rPr>
              <a:t>Isquémica</a:t>
            </a:r>
            <a:endParaRPr lang="es-ES" sz="1600" b="1" dirty="0">
              <a:solidFill>
                <a:schemeClr val="tx1">
                  <a:lumMod val="75000"/>
                  <a:lumOff val="25000"/>
                </a:schemeClr>
              </a:solidFill>
              <a:effectLst/>
              <a:latin typeface="Helvetica" charset="0"/>
              <a:ea typeface="Helvetica" charset="0"/>
              <a:cs typeface="Helvetica" charset="0"/>
            </a:endParaRPr>
          </a:p>
        </p:txBody>
      </p:sp>
      <p:sp>
        <p:nvSpPr>
          <p:cNvPr id="56" name="Rectángulo redondeado 55"/>
          <p:cNvSpPr/>
          <p:nvPr/>
        </p:nvSpPr>
        <p:spPr>
          <a:xfrm>
            <a:off x="10426712" y="3526828"/>
            <a:ext cx="1344051" cy="422168"/>
          </a:xfrm>
          <a:prstGeom prst="roundRect">
            <a:avLst>
              <a:gd name="adj" fmla="val 17956"/>
            </a:avLst>
          </a:prstGeom>
          <a:noFill/>
          <a:ln w="38100">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Rectángulo redondeado 56"/>
          <p:cNvSpPr/>
          <p:nvPr/>
        </p:nvSpPr>
        <p:spPr>
          <a:xfrm>
            <a:off x="10426712" y="4886600"/>
            <a:ext cx="1344051" cy="433373"/>
          </a:xfrm>
          <a:prstGeom prst="roundRect">
            <a:avLst>
              <a:gd name="adj" fmla="val 17956"/>
            </a:avLst>
          </a:prstGeom>
          <a:noFill/>
          <a:ln w="38100">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0" name="Rectángulo 59"/>
          <p:cNvSpPr/>
          <p:nvPr/>
        </p:nvSpPr>
        <p:spPr>
          <a:xfrm>
            <a:off x="10641861" y="5757058"/>
            <a:ext cx="1118577" cy="338554"/>
          </a:xfrm>
          <a:prstGeom prst="rect">
            <a:avLst/>
          </a:prstGeom>
        </p:spPr>
        <p:txBody>
          <a:bodyPr wrap="square">
            <a:spAutoFit/>
          </a:bodyPr>
          <a:lstStyle/>
          <a:p>
            <a:pPr algn="ctr"/>
            <a:r>
              <a:rPr lang="es-ES" sz="1600" b="1" dirty="0">
                <a:solidFill>
                  <a:schemeClr val="tx1">
                    <a:lumMod val="75000"/>
                    <a:lumOff val="25000"/>
                  </a:schemeClr>
                </a:solidFill>
                <a:latin typeface="Helvetica" charset="0"/>
                <a:ea typeface="Helvetica" charset="0"/>
                <a:cs typeface="Helvetica" charset="0"/>
              </a:rPr>
              <a:t>Otros</a:t>
            </a:r>
            <a:endParaRPr lang="es-ES" sz="1600" b="1" dirty="0">
              <a:solidFill>
                <a:schemeClr val="tx1">
                  <a:lumMod val="75000"/>
                  <a:lumOff val="25000"/>
                </a:schemeClr>
              </a:solidFill>
              <a:effectLst/>
              <a:latin typeface="Helvetica" charset="0"/>
              <a:ea typeface="Helvetica" charset="0"/>
              <a:cs typeface="Helvetica" charset="0"/>
            </a:endParaRPr>
          </a:p>
        </p:txBody>
      </p:sp>
      <p:sp>
        <p:nvSpPr>
          <p:cNvPr id="62" name="Rectángulo 61"/>
          <p:cNvSpPr/>
          <p:nvPr/>
        </p:nvSpPr>
        <p:spPr>
          <a:xfrm>
            <a:off x="10362233" y="4953811"/>
            <a:ext cx="1497908" cy="338554"/>
          </a:xfrm>
          <a:prstGeom prst="rect">
            <a:avLst/>
          </a:prstGeom>
        </p:spPr>
        <p:txBody>
          <a:bodyPr wrap="square">
            <a:spAutoFit/>
          </a:bodyPr>
          <a:lstStyle/>
          <a:p>
            <a:pPr algn="ctr"/>
            <a:r>
              <a:rPr lang="es-ES" sz="1600" b="1" dirty="0">
                <a:solidFill>
                  <a:schemeClr val="tx1">
                    <a:lumMod val="75000"/>
                    <a:lumOff val="25000"/>
                  </a:schemeClr>
                </a:solidFill>
                <a:latin typeface="Helvetica" charset="0"/>
                <a:ea typeface="Helvetica" charset="0"/>
                <a:cs typeface="Helvetica" charset="0"/>
              </a:rPr>
              <a:t>Traumatismo</a:t>
            </a:r>
            <a:endParaRPr lang="es-ES" sz="1600" b="1" dirty="0">
              <a:solidFill>
                <a:schemeClr val="tx1">
                  <a:lumMod val="75000"/>
                  <a:lumOff val="25000"/>
                </a:schemeClr>
              </a:solidFill>
              <a:effectLst/>
              <a:latin typeface="Helvetica" charset="0"/>
              <a:ea typeface="Helvetica" charset="0"/>
              <a:cs typeface="Helvetica" charset="0"/>
            </a:endParaRPr>
          </a:p>
        </p:txBody>
      </p:sp>
      <p:sp>
        <p:nvSpPr>
          <p:cNvPr id="63" name="Rectángulo 62"/>
          <p:cNvSpPr/>
          <p:nvPr/>
        </p:nvSpPr>
        <p:spPr>
          <a:xfrm>
            <a:off x="10355802" y="3536514"/>
            <a:ext cx="1383130" cy="338554"/>
          </a:xfrm>
          <a:prstGeom prst="rect">
            <a:avLst/>
          </a:prstGeom>
        </p:spPr>
        <p:txBody>
          <a:bodyPr wrap="square">
            <a:spAutoFit/>
          </a:bodyPr>
          <a:lstStyle/>
          <a:p>
            <a:pPr algn="ctr"/>
            <a:r>
              <a:rPr lang="es-ES" sz="1600" b="1" dirty="0">
                <a:solidFill>
                  <a:schemeClr val="tx1">
                    <a:lumMod val="75000"/>
                    <a:lumOff val="25000"/>
                  </a:schemeClr>
                </a:solidFill>
                <a:latin typeface="Helvetica" charset="0"/>
                <a:ea typeface="Helvetica" charset="0"/>
                <a:cs typeface="Helvetica" charset="0"/>
              </a:rPr>
              <a:t>Neumonía</a:t>
            </a:r>
            <a:endParaRPr lang="es-ES" sz="1600" b="1" dirty="0">
              <a:solidFill>
                <a:schemeClr val="tx1">
                  <a:lumMod val="75000"/>
                  <a:lumOff val="25000"/>
                </a:schemeClr>
              </a:solidFill>
              <a:effectLst/>
              <a:latin typeface="Helvetica" charset="0"/>
              <a:ea typeface="Helvetica" charset="0"/>
              <a:cs typeface="Helvetica" charset="0"/>
            </a:endParaRPr>
          </a:p>
        </p:txBody>
      </p:sp>
      <p:sp>
        <p:nvSpPr>
          <p:cNvPr id="64" name="Rectángulo redondeado 63"/>
          <p:cNvSpPr/>
          <p:nvPr/>
        </p:nvSpPr>
        <p:spPr>
          <a:xfrm>
            <a:off x="10426712" y="4139721"/>
            <a:ext cx="1344051" cy="482536"/>
          </a:xfrm>
          <a:prstGeom prst="roundRect">
            <a:avLst>
              <a:gd name="adj" fmla="val 17956"/>
            </a:avLst>
          </a:prstGeom>
          <a:noFill/>
          <a:ln w="38100">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5" name="Rectángulo 64"/>
          <p:cNvSpPr/>
          <p:nvPr/>
        </p:nvSpPr>
        <p:spPr>
          <a:xfrm>
            <a:off x="10400017" y="4158808"/>
            <a:ext cx="1458053" cy="338554"/>
          </a:xfrm>
          <a:prstGeom prst="rect">
            <a:avLst/>
          </a:prstGeom>
        </p:spPr>
        <p:txBody>
          <a:bodyPr wrap="square">
            <a:spAutoFit/>
          </a:bodyPr>
          <a:lstStyle/>
          <a:p>
            <a:pPr algn="ctr"/>
            <a:r>
              <a:rPr lang="es-ES" sz="1600" b="1" dirty="0">
                <a:solidFill>
                  <a:schemeClr val="tx1">
                    <a:lumMod val="75000"/>
                    <a:lumOff val="25000"/>
                  </a:schemeClr>
                </a:solidFill>
                <a:latin typeface="Helvetica" charset="0"/>
                <a:ea typeface="Helvetica" charset="0"/>
                <a:cs typeface="Helvetica" charset="0"/>
              </a:rPr>
              <a:t>Neumotórax</a:t>
            </a:r>
            <a:endParaRPr lang="es-ES" sz="1600" b="1" dirty="0">
              <a:solidFill>
                <a:schemeClr val="tx1">
                  <a:lumMod val="75000"/>
                  <a:lumOff val="25000"/>
                </a:schemeClr>
              </a:solidFill>
              <a:effectLst/>
              <a:latin typeface="Helvetica" charset="0"/>
              <a:ea typeface="Helvetica" charset="0"/>
              <a:cs typeface="Helvetica" charset="0"/>
            </a:endParaRPr>
          </a:p>
        </p:txBody>
      </p:sp>
      <p:sp>
        <p:nvSpPr>
          <p:cNvPr id="67" name="Rectángulo redondeado 66"/>
          <p:cNvSpPr/>
          <p:nvPr/>
        </p:nvSpPr>
        <p:spPr>
          <a:xfrm>
            <a:off x="10641861" y="5581204"/>
            <a:ext cx="1128902" cy="759410"/>
          </a:xfrm>
          <a:prstGeom prst="roundRect">
            <a:avLst>
              <a:gd name="adj" fmla="val 17956"/>
            </a:avLst>
          </a:prstGeom>
          <a:noFill/>
          <a:ln w="38100">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8" name="Rectángulo redondeado 67"/>
          <p:cNvSpPr/>
          <p:nvPr/>
        </p:nvSpPr>
        <p:spPr>
          <a:xfrm>
            <a:off x="7137296" y="5081285"/>
            <a:ext cx="1735735" cy="501079"/>
          </a:xfrm>
          <a:prstGeom prst="roundRect">
            <a:avLst>
              <a:gd name="adj" fmla="val 17956"/>
            </a:avLst>
          </a:prstGeom>
          <a:noFill/>
          <a:ln w="38100">
            <a:solidFill>
              <a:srgbClr val="1B9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9" name="Rectángulo 68"/>
          <p:cNvSpPr/>
          <p:nvPr/>
        </p:nvSpPr>
        <p:spPr>
          <a:xfrm>
            <a:off x="7093394" y="5162209"/>
            <a:ext cx="1846823" cy="338554"/>
          </a:xfrm>
          <a:prstGeom prst="rect">
            <a:avLst/>
          </a:prstGeom>
        </p:spPr>
        <p:txBody>
          <a:bodyPr wrap="square">
            <a:spAutoFit/>
          </a:bodyPr>
          <a:lstStyle/>
          <a:p>
            <a:pPr algn="ctr"/>
            <a:r>
              <a:rPr lang="es-ES" sz="1600" b="1">
                <a:solidFill>
                  <a:schemeClr val="tx1">
                    <a:lumMod val="75000"/>
                    <a:lumOff val="25000"/>
                  </a:schemeClr>
                </a:solidFill>
                <a:latin typeface="Helvetica" charset="0"/>
                <a:ea typeface="Helvetica" charset="0"/>
                <a:cs typeface="Helvetica" charset="0"/>
              </a:rPr>
              <a:t>Ecocardiograma</a:t>
            </a:r>
            <a:endParaRPr lang="es-ES" sz="1600" b="1" dirty="0">
              <a:solidFill>
                <a:schemeClr val="tx1">
                  <a:lumMod val="75000"/>
                  <a:lumOff val="25000"/>
                </a:schemeClr>
              </a:solidFill>
              <a:effectLst/>
              <a:latin typeface="Helvetica" charset="0"/>
              <a:ea typeface="Helvetica" charset="0"/>
              <a:cs typeface="Helvetica" charset="0"/>
            </a:endParaRPr>
          </a:p>
        </p:txBody>
      </p:sp>
      <p:sp>
        <p:nvSpPr>
          <p:cNvPr id="70" name="Rectángulo redondeado 69"/>
          <p:cNvSpPr/>
          <p:nvPr/>
        </p:nvSpPr>
        <p:spPr>
          <a:xfrm>
            <a:off x="7137296" y="5698065"/>
            <a:ext cx="1735735" cy="652707"/>
          </a:xfrm>
          <a:prstGeom prst="roundRect">
            <a:avLst>
              <a:gd name="adj" fmla="val 17956"/>
            </a:avLst>
          </a:prstGeom>
          <a:noFill/>
          <a:ln w="38100">
            <a:solidFill>
              <a:srgbClr val="1B9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1" name="Rectángulo 70"/>
          <p:cNvSpPr/>
          <p:nvPr/>
        </p:nvSpPr>
        <p:spPr>
          <a:xfrm>
            <a:off x="7115292" y="5757058"/>
            <a:ext cx="1846823" cy="584775"/>
          </a:xfrm>
          <a:prstGeom prst="rect">
            <a:avLst/>
          </a:prstGeom>
        </p:spPr>
        <p:txBody>
          <a:bodyPr wrap="square">
            <a:spAutoFit/>
          </a:bodyPr>
          <a:lstStyle/>
          <a:p>
            <a:pPr algn="ctr"/>
            <a:r>
              <a:rPr lang="es-ES" sz="1600" b="1" dirty="0" err="1">
                <a:solidFill>
                  <a:schemeClr val="tx1">
                    <a:lumMod val="75000"/>
                    <a:lumOff val="25000"/>
                  </a:schemeClr>
                </a:solidFill>
                <a:latin typeface="Helvetica" charset="0"/>
                <a:ea typeface="Helvetica" charset="0"/>
                <a:cs typeface="Helvetica" charset="0"/>
              </a:rPr>
              <a:t>Angio</a:t>
            </a:r>
            <a:r>
              <a:rPr lang="es-ES" sz="1600" b="1" dirty="0">
                <a:solidFill>
                  <a:schemeClr val="tx1">
                    <a:lumMod val="75000"/>
                    <a:lumOff val="25000"/>
                  </a:schemeClr>
                </a:solidFill>
                <a:latin typeface="Helvetica" charset="0"/>
                <a:ea typeface="Helvetica" charset="0"/>
                <a:cs typeface="Helvetica" charset="0"/>
              </a:rPr>
              <a:t> TAC Pulmonar</a:t>
            </a:r>
            <a:endParaRPr lang="es-ES" sz="1600" b="1" dirty="0">
              <a:solidFill>
                <a:schemeClr val="tx1">
                  <a:lumMod val="75000"/>
                  <a:lumOff val="25000"/>
                </a:schemeClr>
              </a:solidFill>
              <a:effectLst/>
              <a:latin typeface="Helvetica" charset="0"/>
              <a:ea typeface="Helvetica" charset="0"/>
              <a:cs typeface="Helvetica" charset="0"/>
            </a:endParaRPr>
          </a:p>
        </p:txBody>
      </p:sp>
      <p:sp>
        <p:nvSpPr>
          <p:cNvPr id="83" name="Rectángulo redondeado 82"/>
          <p:cNvSpPr/>
          <p:nvPr/>
        </p:nvSpPr>
        <p:spPr>
          <a:xfrm rot="10800000">
            <a:off x="2214373" y="3739755"/>
            <a:ext cx="1381507" cy="1640000"/>
          </a:xfrm>
          <a:prstGeom prst="roundRect">
            <a:avLst>
              <a:gd name="adj" fmla="val 17956"/>
            </a:avLst>
          </a:prstGeom>
          <a:noFill/>
          <a:ln w="38100">
            <a:solidFill>
              <a:srgbClr val="B5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5" name="Rectángulo 84"/>
          <p:cNvSpPr/>
          <p:nvPr/>
        </p:nvSpPr>
        <p:spPr>
          <a:xfrm>
            <a:off x="2308681" y="3882395"/>
            <a:ext cx="1343330" cy="1323439"/>
          </a:xfrm>
          <a:prstGeom prst="rect">
            <a:avLst/>
          </a:prstGeom>
        </p:spPr>
        <p:txBody>
          <a:bodyPr wrap="square">
            <a:spAutoFit/>
          </a:bodyPr>
          <a:lstStyle/>
          <a:p>
            <a:pPr algn="ctr"/>
            <a:r>
              <a:rPr lang="es-ES" sz="1600" b="1" dirty="0">
                <a:solidFill>
                  <a:schemeClr val="tx1">
                    <a:lumMod val="75000"/>
                    <a:lumOff val="25000"/>
                  </a:schemeClr>
                </a:solidFill>
                <a:latin typeface="Helvetica" charset="0"/>
                <a:ea typeface="Helvetica" charset="0"/>
                <a:cs typeface="Helvetica" charset="0"/>
              </a:rPr>
              <a:t>Purulencia</a:t>
            </a:r>
          </a:p>
          <a:p>
            <a:pPr algn="ctr"/>
            <a:r>
              <a:rPr lang="es-ES" sz="1600" b="1" dirty="0">
                <a:solidFill>
                  <a:schemeClr val="tx1">
                    <a:lumMod val="75000"/>
                    <a:lumOff val="25000"/>
                  </a:schemeClr>
                </a:solidFill>
                <a:effectLst/>
                <a:latin typeface="Helvetica" charset="0"/>
                <a:ea typeface="Helvetica" charset="0"/>
                <a:cs typeface="Helvetica" charset="0"/>
              </a:rPr>
              <a:t>+</a:t>
            </a:r>
          </a:p>
          <a:p>
            <a:pPr algn="ctr"/>
            <a:r>
              <a:rPr lang="es-ES" sz="1600" b="1" dirty="0">
                <a:solidFill>
                  <a:schemeClr val="tx1">
                    <a:lumMod val="75000"/>
                    <a:lumOff val="25000"/>
                  </a:schemeClr>
                </a:solidFill>
                <a:latin typeface="Helvetica" charset="0"/>
                <a:ea typeface="Helvetica" charset="0"/>
                <a:cs typeface="Helvetica" charset="0"/>
              </a:rPr>
              <a:t>Volumen</a:t>
            </a:r>
          </a:p>
          <a:p>
            <a:pPr algn="ctr"/>
            <a:r>
              <a:rPr lang="es-ES" sz="1600" b="1" dirty="0">
                <a:solidFill>
                  <a:schemeClr val="tx1">
                    <a:lumMod val="75000"/>
                    <a:lumOff val="25000"/>
                  </a:schemeClr>
                </a:solidFill>
                <a:latin typeface="Helvetica" charset="0"/>
                <a:ea typeface="Helvetica" charset="0"/>
                <a:cs typeface="Helvetica" charset="0"/>
              </a:rPr>
              <a:t>+</a:t>
            </a:r>
          </a:p>
          <a:p>
            <a:pPr algn="ctr"/>
            <a:r>
              <a:rPr lang="es-ES" sz="1600" b="1" dirty="0">
                <a:solidFill>
                  <a:schemeClr val="tx1">
                    <a:lumMod val="75000"/>
                    <a:lumOff val="25000"/>
                  </a:schemeClr>
                </a:solidFill>
                <a:effectLst/>
                <a:latin typeface="Helvetica" charset="0"/>
                <a:ea typeface="Helvetica" charset="0"/>
                <a:cs typeface="Helvetica" charset="0"/>
              </a:rPr>
              <a:t>Disnea</a:t>
            </a:r>
          </a:p>
        </p:txBody>
      </p:sp>
      <p:cxnSp>
        <p:nvCxnSpPr>
          <p:cNvPr id="86" name="Conector recto de flecha 85"/>
          <p:cNvCxnSpPr/>
          <p:nvPr/>
        </p:nvCxnSpPr>
        <p:spPr>
          <a:xfrm flipV="1">
            <a:off x="2363106" y="3959088"/>
            <a:ext cx="0" cy="149036"/>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ector recto de flecha 86"/>
          <p:cNvCxnSpPr/>
          <p:nvPr/>
        </p:nvCxnSpPr>
        <p:spPr>
          <a:xfrm flipV="1">
            <a:off x="2363106" y="4469596"/>
            <a:ext cx="0" cy="149036"/>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ector recto de flecha 87"/>
          <p:cNvCxnSpPr/>
          <p:nvPr/>
        </p:nvCxnSpPr>
        <p:spPr>
          <a:xfrm flipV="1">
            <a:off x="2363106" y="4984860"/>
            <a:ext cx="0" cy="149036"/>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Rectángulo redondeado 88"/>
          <p:cNvSpPr/>
          <p:nvPr/>
        </p:nvSpPr>
        <p:spPr>
          <a:xfrm rot="10800000">
            <a:off x="2214371" y="5725825"/>
            <a:ext cx="1381507" cy="625390"/>
          </a:xfrm>
          <a:prstGeom prst="roundRect">
            <a:avLst>
              <a:gd name="adj" fmla="val 17956"/>
            </a:avLst>
          </a:prstGeom>
          <a:noFill/>
          <a:ln w="38100">
            <a:solidFill>
              <a:srgbClr val="B5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0" name="Rectángulo 89"/>
          <p:cNvSpPr/>
          <p:nvPr/>
        </p:nvSpPr>
        <p:spPr>
          <a:xfrm>
            <a:off x="2244286" y="5863943"/>
            <a:ext cx="1343330" cy="338554"/>
          </a:xfrm>
          <a:prstGeom prst="rect">
            <a:avLst/>
          </a:prstGeom>
        </p:spPr>
        <p:txBody>
          <a:bodyPr wrap="square">
            <a:spAutoFit/>
          </a:bodyPr>
          <a:lstStyle/>
          <a:p>
            <a:pPr algn="ctr"/>
            <a:r>
              <a:rPr lang="es-ES" sz="1600" b="1" dirty="0">
                <a:solidFill>
                  <a:schemeClr val="tx1">
                    <a:lumMod val="75000"/>
                    <a:lumOff val="25000"/>
                  </a:schemeClr>
                </a:solidFill>
                <a:latin typeface="Helvetica" charset="0"/>
                <a:ea typeface="Helvetica" charset="0"/>
                <a:cs typeface="Helvetica" charset="0"/>
              </a:rPr>
              <a:t>Bacteriano</a:t>
            </a:r>
            <a:endParaRPr lang="es-ES" sz="1600" b="1" dirty="0">
              <a:solidFill>
                <a:schemeClr val="tx1">
                  <a:lumMod val="75000"/>
                  <a:lumOff val="25000"/>
                </a:schemeClr>
              </a:solidFill>
              <a:effectLst/>
              <a:latin typeface="Helvetica" charset="0"/>
              <a:ea typeface="Helvetica" charset="0"/>
              <a:cs typeface="Helvetica" charset="0"/>
            </a:endParaRPr>
          </a:p>
        </p:txBody>
      </p:sp>
      <p:sp>
        <p:nvSpPr>
          <p:cNvPr id="91" name="Rectángulo redondeado 90"/>
          <p:cNvSpPr/>
          <p:nvPr/>
        </p:nvSpPr>
        <p:spPr>
          <a:xfrm rot="10800000">
            <a:off x="3722920" y="3739755"/>
            <a:ext cx="1381507" cy="1640000"/>
          </a:xfrm>
          <a:prstGeom prst="roundRect">
            <a:avLst>
              <a:gd name="adj" fmla="val 17956"/>
            </a:avLst>
          </a:prstGeom>
          <a:noFill/>
          <a:ln w="38100">
            <a:solidFill>
              <a:srgbClr val="B5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2" name="Rectángulo 91"/>
          <p:cNvSpPr/>
          <p:nvPr/>
        </p:nvSpPr>
        <p:spPr>
          <a:xfrm>
            <a:off x="3703068" y="3874490"/>
            <a:ext cx="1432191" cy="1323439"/>
          </a:xfrm>
          <a:prstGeom prst="rect">
            <a:avLst/>
          </a:prstGeom>
        </p:spPr>
        <p:txBody>
          <a:bodyPr wrap="square">
            <a:spAutoFit/>
          </a:bodyPr>
          <a:lstStyle/>
          <a:p>
            <a:pPr algn="ctr"/>
            <a:r>
              <a:rPr lang="es-ES" sz="1600" b="1" dirty="0" err="1">
                <a:solidFill>
                  <a:schemeClr val="tx1">
                    <a:lumMod val="75000"/>
                    <a:lumOff val="25000"/>
                  </a:schemeClr>
                </a:solidFill>
                <a:latin typeface="Helvetica" charset="0"/>
                <a:ea typeface="Helvetica" charset="0"/>
                <a:cs typeface="Helvetica" charset="0"/>
              </a:rPr>
              <a:t>Sx</a:t>
            </a:r>
            <a:r>
              <a:rPr lang="es-ES" sz="1600" b="1" dirty="0">
                <a:solidFill>
                  <a:schemeClr val="tx1">
                    <a:lumMod val="75000"/>
                    <a:lumOff val="25000"/>
                  </a:schemeClr>
                </a:solidFill>
                <a:latin typeface="Helvetica" charset="0"/>
                <a:ea typeface="Helvetica" charset="0"/>
                <a:cs typeface="Helvetica" charset="0"/>
              </a:rPr>
              <a:t> respiratorios superiores + Volumen o Disnea</a:t>
            </a:r>
            <a:endParaRPr lang="es-ES" sz="1600" b="1" dirty="0">
              <a:solidFill>
                <a:schemeClr val="tx1">
                  <a:lumMod val="75000"/>
                  <a:lumOff val="25000"/>
                </a:schemeClr>
              </a:solidFill>
              <a:effectLst/>
              <a:latin typeface="Helvetica" charset="0"/>
              <a:ea typeface="Helvetica" charset="0"/>
              <a:cs typeface="Helvetica" charset="0"/>
            </a:endParaRPr>
          </a:p>
        </p:txBody>
      </p:sp>
      <p:cxnSp>
        <p:nvCxnSpPr>
          <p:cNvPr id="93" name="Conector recto de flecha 92"/>
          <p:cNvCxnSpPr/>
          <p:nvPr/>
        </p:nvCxnSpPr>
        <p:spPr>
          <a:xfrm flipV="1">
            <a:off x="3806283" y="4670148"/>
            <a:ext cx="0" cy="149036"/>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ector recto de flecha 93"/>
          <p:cNvCxnSpPr/>
          <p:nvPr/>
        </p:nvCxnSpPr>
        <p:spPr>
          <a:xfrm flipV="1">
            <a:off x="3806283" y="4945481"/>
            <a:ext cx="0" cy="149036"/>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5" name="Rectángulo redondeado 94"/>
          <p:cNvSpPr/>
          <p:nvPr/>
        </p:nvSpPr>
        <p:spPr>
          <a:xfrm rot="10800000">
            <a:off x="5228911" y="3739755"/>
            <a:ext cx="1381507" cy="1640000"/>
          </a:xfrm>
          <a:prstGeom prst="roundRect">
            <a:avLst>
              <a:gd name="adj" fmla="val 17956"/>
            </a:avLst>
          </a:prstGeom>
          <a:noFill/>
          <a:ln w="38100">
            <a:solidFill>
              <a:srgbClr val="B5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6" name="Rectángulo 95"/>
          <p:cNvSpPr/>
          <p:nvPr/>
        </p:nvSpPr>
        <p:spPr>
          <a:xfrm>
            <a:off x="5323219" y="4139721"/>
            <a:ext cx="1343330" cy="830997"/>
          </a:xfrm>
          <a:prstGeom prst="rect">
            <a:avLst/>
          </a:prstGeom>
        </p:spPr>
        <p:txBody>
          <a:bodyPr wrap="square">
            <a:spAutoFit/>
          </a:bodyPr>
          <a:lstStyle/>
          <a:p>
            <a:pPr algn="ctr"/>
            <a:r>
              <a:rPr lang="es-ES" sz="1600" b="1" dirty="0">
                <a:solidFill>
                  <a:schemeClr val="tx1">
                    <a:lumMod val="75000"/>
                    <a:lumOff val="25000"/>
                  </a:schemeClr>
                </a:solidFill>
                <a:latin typeface="Helvetica" charset="0"/>
                <a:ea typeface="Helvetica" charset="0"/>
                <a:cs typeface="Helvetica" charset="0"/>
              </a:rPr>
              <a:t>Volumen</a:t>
            </a:r>
          </a:p>
          <a:p>
            <a:pPr algn="ctr"/>
            <a:r>
              <a:rPr lang="es-ES" sz="1600" b="1" dirty="0">
                <a:solidFill>
                  <a:schemeClr val="tx1">
                    <a:lumMod val="75000"/>
                    <a:lumOff val="25000"/>
                  </a:schemeClr>
                </a:solidFill>
                <a:latin typeface="Helvetica" charset="0"/>
                <a:ea typeface="Helvetica" charset="0"/>
                <a:cs typeface="Helvetica" charset="0"/>
              </a:rPr>
              <a:t>o</a:t>
            </a:r>
          </a:p>
          <a:p>
            <a:pPr algn="ctr"/>
            <a:r>
              <a:rPr lang="es-ES" sz="1600" b="1" dirty="0">
                <a:solidFill>
                  <a:schemeClr val="tx1">
                    <a:lumMod val="75000"/>
                    <a:lumOff val="25000"/>
                  </a:schemeClr>
                </a:solidFill>
                <a:effectLst/>
                <a:latin typeface="Helvetica" charset="0"/>
                <a:ea typeface="Helvetica" charset="0"/>
                <a:cs typeface="Helvetica" charset="0"/>
              </a:rPr>
              <a:t>Disnea</a:t>
            </a:r>
          </a:p>
        </p:txBody>
      </p:sp>
      <p:cxnSp>
        <p:nvCxnSpPr>
          <p:cNvPr id="97" name="Conector recto de flecha 96"/>
          <p:cNvCxnSpPr/>
          <p:nvPr/>
        </p:nvCxnSpPr>
        <p:spPr>
          <a:xfrm flipV="1">
            <a:off x="5416142" y="4206971"/>
            <a:ext cx="0" cy="149036"/>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ector recto de flecha 97"/>
          <p:cNvCxnSpPr/>
          <p:nvPr/>
        </p:nvCxnSpPr>
        <p:spPr>
          <a:xfrm flipV="1">
            <a:off x="5416142" y="4720384"/>
            <a:ext cx="0" cy="149036"/>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0" name="Rectángulo redondeado 99"/>
          <p:cNvSpPr/>
          <p:nvPr/>
        </p:nvSpPr>
        <p:spPr>
          <a:xfrm rot="10800000">
            <a:off x="3722918" y="5725826"/>
            <a:ext cx="1381507" cy="614788"/>
          </a:xfrm>
          <a:prstGeom prst="roundRect">
            <a:avLst>
              <a:gd name="adj" fmla="val 17956"/>
            </a:avLst>
          </a:prstGeom>
          <a:noFill/>
          <a:ln w="38100">
            <a:solidFill>
              <a:srgbClr val="B5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1" name="Rectángulo 100"/>
          <p:cNvSpPr/>
          <p:nvPr/>
        </p:nvSpPr>
        <p:spPr>
          <a:xfrm>
            <a:off x="3738181" y="5854555"/>
            <a:ext cx="1343330" cy="338554"/>
          </a:xfrm>
          <a:prstGeom prst="rect">
            <a:avLst/>
          </a:prstGeom>
        </p:spPr>
        <p:txBody>
          <a:bodyPr wrap="square">
            <a:spAutoFit/>
          </a:bodyPr>
          <a:lstStyle/>
          <a:p>
            <a:pPr algn="ctr"/>
            <a:r>
              <a:rPr lang="es-ES" sz="1600" b="1" dirty="0">
                <a:solidFill>
                  <a:schemeClr val="tx1">
                    <a:lumMod val="75000"/>
                    <a:lumOff val="25000"/>
                  </a:schemeClr>
                </a:solidFill>
                <a:latin typeface="Helvetica" charset="0"/>
                <a:ea typeface="Helvetica" charset="0"/>
                <a:cs typeface="Helvetica" charset="0"/>
              </a:rPr>
              <a:t>Viral</a:t>
            </a:r>
            <a:endParaRPr lang="es-ES" sz="1600" b="1" dirty="0">
              <a:solidFill>
                <a:schemeClr val="tx1">
                  <a:lumMod val="75000"/>
                  <a:lumOff val="25000"/>
                </a:schemeClr>
              </a:solidFill>
              <a:effectLst/>
              <a:latin typeface="Helvetica" charset="0"/>
              <a:ea typeface="Helvetica" charset="0"/>
              <a:cs typeface="Helvetica" charset="0"/>
            </a:endParaRPr>
          </a:p>
        </p:txBody>
      </p:sp>
      <p:sp>
        <p:nvSpPr>
          <p:cNvPr id="102" name="Rectángulo redondeado 101"/>
          <p:cNvSpPr/>
          <p:nvPr/>
        </p:nvSpPr>
        <p:spPr>
          <a:xfrm rot="10800000">
            <a:off x="5228910" y="5725825"/>
            <a:ext cx="1381507" cy="624947"/>
          </a:xfrm>
          <a:prstGeom prst="roundRect">
            <a:avLst>
              <a:gd name="adj" fmla="val 17956"/>
            </a:avLst>
          </a:prstGeom>
          <a:noFill/>
          <a:ln w="38100">
            <a:solidFill>
              <a:srgbClr val="B5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3" name="Rectángulo 102"/>
          <p:cNvSpPr/>
          <p:nvPr/>
        </p:nvSpPr>
        <p:spPr>
          <a:xfrm>
            <a:off x="5244173" y="5778569"/>
            <a:ext cx="1343330" cy="584775"/>
          </a:xfrm>
          <a:prstGeom prst="rect">
            <a:avLst/>
          </a:prstGeom>
        </p:spPr>
        <p:txBody>
          <a:bodyPr wrap="square">
            <a:spAutoFit/>
          </a:bodyPr>
          <a:lstStyle/>
          <a:p>
            <a:pPr algn="ctr"/>
            <a:r>
              <a:rPr lang="es-ES" sz="1600" b="1" dirty="0">
                <a:solidFill>
                  <a:schemeClr val="tx1">
                    <a:lumMod val="75000"/>
                    <a:lumOff val="25000"/>
                  </a:schemeClr>
                </a:solidFill>
                <a:latin typeface="Helvetica" charset="0"/>
                <a:ea typeface="Helvetica" charset="0"/>
                <a:cs typeface="Helvetica" charset="0"/>
              </a:rPr>
              <a:t>Etiología</a:t>
            </a:r>
          </a:p>
          <a:p>
            <a:pPr algn="ctr"/>
            <a:r>
              <a:rPr lang="es-ES" sz="1600" b="1" dirty="0">
                <a:solidFill>
                  <a:schemeClr val="tx1">
                    <a:lumMod val="75000"/>
                    <a:lumOff val="25000"/>
                  </a:schemeClr>
                </a:solidFill>
                <a:latin typeface="Helvetica" charset="0"/>
                <a:ea typeface="Helvetica" charset="0"/>
                <a:cs typeface="Helvetica" charset="0"/>
              </a:rPr>
              <a:t>i</a:t>
            </a:r>
            <a:r>
              <a:rPr lang="es-ES" sz="1600" b="1" dirty="0">
                <a:solidFill>
                  <a:schemeClr val="tx1">
                    <a:lumMod val="75000"/>
                    <a:lumOff val="25000"/>
                  </a:schemeClr>
                </a:solidFill>
                <a:effectLst/>
                <a:latin typeface="Helvetica" charset="0"/>
                <a:ea typeface="Helvetica" charset="0"/>
                <a:cs typeface="Helvetica" charset="0"/>
              </a:rPr>
              <a:t>nconclusa</a:t>
            </a:r>
          </a:p>
        </p:txBody>
      </p:sp>
      <p:sp>
        <p:nvSpPr>
          <p:cNvPr id="105" name="Rectángulo redondeado 104"/>
          <p:cNvSpPr/>
          <p:nvPr/>
        </p:nvSpPr>
        <p:spPr>
          <a:xfrm rot="10800000">
            <a:off x="4689900" y="2721780"/>
            <a:ext cx="806946" cy="474699"/>
          </a:xfrm>
          <a:prstGeom prst="roundRect">
            <a:avLst>
              <a:gd name="adj" fmla="val 17956"/>
            </a:avLst>
          </a:prstGeom>
          <a:noFill/>
          <a:ln w="38100">
            <a:solidFill>
              <a:srgbClr val="B5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6" name="Rectángulo 105"/>
          <p:cNvSpPr/>
          <p:nvPr/>
        </p:nvSpPr>
        <p:spPr>
          <a:xfrm>
            <a:off x="4794948" y="2816452"/>
            <a:ext cx="701898" cy="338554"/>
          </a:xfrm>
          <a:prstGeom prst="rect">
            <a:avLst/>
          </a:prstGeom>
        </p:spPr>
        <p:txBody>
          <a:bodyPr wrap="square">
            <a:spAutoFit/>
          </a:bodyPr>
          <a:lstStyle/>
          <a:p>
            <a:pPr algn="ctr"/>
            <a:r>
              <a:rPr lang="es-ES" sz="1600" b="1" dirty="0">
                <a:solidFill>
                  <a:schemeClr val="tx1">
                    <a:lumMod val="75000"/>
                    <a:lumOff val="25000"/>
                  </a:schemeClr>
                </a:solidFill>
                <a:latin typeface="Helvetica" charset="0"/>
                <a:ea typeface="Helvetica" charset="0"/>
                <a:cs typeface="Helvetica" charset="0"/>
              </a:rPr>
              <a:t>Si</a:t>
            </a:r>
            <a:endParaRPr lang="es-ES" sz="1600" b="1" dirty="0">
              <a:solidFill>
                <a:schemeClr val="tx1">
                  <a:lumMod val="75000"/>
                  <a:lumOff val="25000"/>
                </a:schemeClr>
              </a:solidFill>
              <a:effectLst/>
              <a:latin typeface="Helvetica" charset="0"/>
              <a:ea typeface="Helvetica" charset="0"/>
              <a:cs typeface="Helvetica" charset="0"/>
            </a:endParaRPr>
          </a:p>
        </p:txBody>
      </p:sp>
      <p:cxnSp>
        <p:nvCxnSpPr>
          <p:cNvPr id="107" name="Conector recto de flecha 106"/>
          <p:cNvCxnSpPr/>
          <p:nvPr/>
        </p:nvCxnSpPr>
        <p:spPr>
          <a:xfrm>
            <a:off x="5118896" y="2502435"/>
            <a:ext cx="0" cy="234217"/>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ector recto de flecha 108"/>
          <p:cNvCxnSpPr>
            <a:stCxn id="105" idx="0"/>
            <a:endCxn id="83" idx="2"/>
          </p:cNvCxnSpPr>
          <p:nvPr/>
        </p:nvCxnSpPr>
        <p:spPr>
          <a:xfrm flipH="1">
            <a:off x="2905126" y="3196479"/>
            <a:ext cx="2188247" cy="543276"/>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ector recto de flecha 111"/>
          <p:cNvCxnSpPr>
            <a:stCxn id="105" idx="0"/>
            <a:endCxn id="91" idx="2"/>
          </p:cNvCxnSpPr>
          <p:nvPr/>
        </p:nvCxnSpPr>
        <p:spPr>
          <a:xfrm flipH="1">
            <a:off x="4413673" y="3196479"/>
            <a:ext cx="679700" cy="543276"/>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ector recto de flecha 114"/>
          <p:cNvCxnSpPr>
            <a:stCxn id="105" idx="0"/>
            <a:endCxn id="95" idx="2"/>
          </p:cNvCxnSpPr>
          <p:nvPr/>
        </p:nvCxnSpPr>
        <p:spPr>
          <a:xfrm>
            <a:off x="5093373" y="3196479"/>
            <a:ext cx="826291" cy="543276"/>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ector recto de flecha 117"/>
          <p:cNvCxnSpPr>
            <a:stCxn id="83" idx="0"/>
            <a:endCxn id="89" idx="2"/>
          </p:cNvCxnSpPr>
          <p:nvPr/>
        </p:nvCxnSpPr>
        <p:spPr>
          <a:xfrm flipH="1">
            <a:off x="2905124" y="5379755"/>
            <a:ext cx="2" cy="346070"/>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ector recto de flecha 120"/>
          <p:cNvCxnSpPr>
            <a:stCxn id="91" idx="0"/>
            <a:endCxn id="100" idx="2"/>
          </p:cNvCxnSpPr>
          <p:nvPr/>
        </p:nvCxnSpPr>
        <p:spPr>
          <a:xfrm flipH="1">
            <a:off x="4413671" y="5379755"/>
            <a:ext cx="2" cy="346071"/>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ector recto de flecha 123"/>
          <p:cNvCxnSpPr>
            <a:stCxn id="95" idx="0"/>
            <a:endCxn id="102" idx="2"/>
          </p:cNvCxnSpPr>
          <p:nvPr/>
        </p:nvCxnSpPr>
        <p:spPr>
          <a:xfrm flipH="1">
            <a:off x="5919663" y="5379755"/>
            <a:ext cx="1" cy="346070"/>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ector recto de flecha 126"/>
          <p:cNvCxnSpPr>
            <a:stCxn id="102" idx="1"/>
          </p:cNvCxnSpPr>
          <p:nvPr/>
        </p:nvCxnSpPr>
        <p:spPr>
          <a:xfrm flipV="1">
            <a:off x="6610417" y="2484257"/>
            <a:ext cx="1260538" cy="3554041"/>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Conector recto de flecha 131"/>
          <p:cNvCxnSpPr>
            <a:stCxn id="29" idx="2"/>
            <a:endCxn id="68" idx="0"/>
          </p:cNvCxnSpPr>
          <p:nvPr/>
        </p:nvCxnSpPr>
        <p:spPr>
          <a:xfrm flipH="1">
            <a:off x="8005164" y="3321427"/>
            <a:ext cx="649654" cy="1759858"/>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ector recto de flecha 134"/>
          <p:cNvCxnSpPr>
            <a:endCxn id="47" idx="1"/>
          </p:cNvCxnSpPr>
          <p:nvPr/>
        </p:nvCxnSpPr>
        <p:spPr>
          <a:xfrm>
            <a:off x="8498541" y="3739755"/>
            <a:ext cx="777053" cy="254685"/>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Conector recto de flecha 139"/>
          <p:cNvCxnSpPr/>
          <p:nvPr/>
        </p:nvCxnSpPr>
        <p:spPr>
          <a:xfrm>
            <a:off x="10843558" y="3268194"/>
            <a:ext cx="0" cy="234217"/>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Conector recto de flecha 140"/>
          <p:cNvCxnSpPr/>
          <p:nvPr/>
        </p:nvCxnSpPr>
        <p:spPr>
          <a:xfrm>
            <a:off x="9788159" y="3268194"/>
            <a:ext cx="0" cy="234217"/>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ector recto de flecha 141"/>
          <p:cNvCxnSpPr/>
          <p:nvPr/>
        </p:nvCxnSpPr>
        <p:spPr>
          <a:xfrm>
            <a:off x="10843558" y="3957434"/>
            <a:ext cx="0" cy="234217"/>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Conector recto de flecha 142"/>
          <p:cNvCxnSpPr/>
          <p:nvPr/>
        </p:nvCxnSpPr>
        <p:spPr>
          <a:xfrm>
            <a:off x="9788159" y="4497362"/>
            <a:ext cx="0" cy="234217"/>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ector recto de flecha 143"/>
          <p:cNvCxnSpPr/>
          <p:nvPr/>
        </p:nvCxnSpPr>
        <p:spPr>
          <a:xfrm>
            <a:off x="10843558" y="4638699"/>
            <a:ext cx="0" cy="234217"/>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ector recto de flecha 144"/>
          <p:cNvCxnSpPr/>
          <p:nvPr/>
        </p:nvCxnSpPr>
        <p:spPr>
          <a:xfrm>
            <a:off x="10843558" y="5334017"/>
            <a:ext cx="0" cy="234217"/>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Conector recto de flecha 155"/>
          <p:cNvCxnSpPr>
            <a:cxnSpLocks/>
          </p:cNvCxnSpPr>
          <p:nvPr/>
        </p:nvCxnSpPr>
        <p:spPr>
          <a:xfrm flipH="1">
            <a:off x="5527461" y="1268490"/>
            <a:ext cx="1901749" cy="266788"/>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Conector recto de flecha 158"/>
          <p:cNvCxnSpPr>
            <a:cxnSpLocks/>
          </p:cNvCxnSpPr>
          <p:nvPr/>
        </p:nvCxnSpPr>
        <p:spPr>
          <a:xfrm>
            <a:off x="7237838" y="1278865"/>
            <a:ext cx="1791410" cy="304156"/>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Conector recto de flecha 169"/>
          <p:cNvCxnSpPr/>
          <p:nvPr/>
        </p:nvCxnSpPr>
        <p:spPr>
          <a:xfrm>
            <a:off x="10365673" y="5972502"/>
            <a:ext cx="266318" cy="0"/>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Conector recto de flecha 186"/>
          <p:cNvCxnSpPr/>
          <p:nvPr/>
        </p:nvCxnSpPr>
        <p:spPr>
          <a:xfrm>
            <a:off x="7412053" y="588464"/>
            <a:ext cx="0" cy="234217"/>
          </a:xfrm>
          <a:prstGeom prst="straightConnector1">
            <a:avLst/>
          </a:prstGeom>
          <a:ln w="57150">
            <a:solidFill>
              <a:srgbClr val="B5B88E"/>
            </a:solidFill>
            <a:tailEnd type="triangle"/>
          </a:ln>
        </p:spPr>
        <p:style>
          <a:lnRef idx="1">
            <a:schemeClr val="accent1"/>
          </a:lnRef>
          <a:fillRef idx="0">
            <a:schemeClr val="accent1"/>
          </a:fillRef>
          <a:effectRef idx="0">
            <a:schemeClr val="accent1"/>
          </a:effectRef>
          <a:fontRef idx="minor">
            <a:schemeClr val="tx1"/>
          </a:fontRef>
        </p:style>
      </p:cxnSp>
      <p:sp>
        <p:nvSpPr>
          <p:cNvPr id="188" name="Rectángulo 187"/>
          <p:cNvSpPr/>
          <p:nvPr/>
        </p:nvSpPr>
        <p:spPr>
          <a:xfrm rot="16200000">
            <a:off x="1325754" y="4164279"/>
            <a:ext cx="1419615" cy="276999"/>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FIGURA 4</a:t>
            </a:r>
            <a:endParaRPr lang="es-ES" sz="1200" baseline="-25000" dirty="0">
              <a:solidFill>
                <a:srgbClr val="1B9995"/>
              </a:solidFill>
              <a:latin typeface="Helvetica" charset="0"/>
              <a:ea typeface="Helvetica" charset="0"/>
              <a:cs typeface="Helvetica" charset="0"/>
            </a:endParaRPr>
          </a:p>
        </p:txBody>
      </p:sp>
      <p:pic>
        <p:nvPicPr>
          <p:cNvPr id="2" name="Imagen 1"/>
          <p:cNvPicPr>
            <a:picLocks noChangeAspect="1"/>
          </p:cNvPicPr>
          <p:nvPr/>
        </p:nvPicPr>
        <p:blipFill>
          <a:blip r:embed="rId4"/>
          <a:stretch>
            <a:fillRect/>
          </a:stretch>
        </p:blipFill>
        <p:spPr>
          <a:xfrm>
            <a:off x="2778938" y="7513015"/>
            <a:ext cx="6273800" cy="4025900"/>
          </a:xfrm>
          <a:prstGeom prst="rect">
            <a:avLst/>
          </a:prstGeom>
        </p:spPr>
      </p:pic>
      <p:sp>
        <p:nvSpPr>
          <p:cNvPr id="17" name="Rectángulo 16">
            <a:extLst>
              <a:ext uri="{FF2B5EF4-FFF2-40B4-BE49-F238E27FC236}">
                <a16:creationId xmlns:a16="http://schemas.microsoft.com/office/drawing/2014/main" id="{AD3457F4-7F96-429F-A10B-255DF5364D23}"/>
              </a:ext>
            </a:extLst>
          </p:cNvPr>
          <p:cNvSpPr/>
          <p:nvPr/>
        </p:nvSpPr>
        <p:spPr>
          <a:xfrm>
            <a:off x="6138926" y="811732"/>
            <a:ext cx="3234391" cy="369332"/>
          </a:xfrm>
          <a:prstGeom prst="rect">
            <a:avLst/>
          </a:prstGeom>
        </p:spPr>
        <p:txBody>
          <a:bodyPr wrap="square">
            <a:spAutoFit/>
          </a:bodyPr>
          <a:lstStyle/>
          <a:p>
            <a:r>
              <a:rPr lang="pt-BR" dirty="0"/>
              <a:t>Historia · </a:t>
            </a:r>
            <a:r>
              <a:rPr lang="pt-BR" dirty="0" err="1"/>
              <a:t>examen</a:t>
            </a:r>
            <a:r>
              <a:rPr lang="pt-BR" dirty="0"/>
              <a:t> físico</a:t>
            </a:r>
          </a:p>
        </p:txBody>
      </p:sp>
      <p:sp>
        <p:nvSpPr>
          <p:cNvPr id="99" name="Rectángulo 98">
            <a:extLst>
              <a:ext uri="{FF2B5EF4-FFF2-40B4-BE49-F238E27FC236}">
                <a16:creationId xmlns:a16="http://schemas.microsoft.com/office/drawing/2014/main" id="{44249271-6CB1-44A6-8FD1-FD627ABE7DEB}"/>
              </a:ext>
            </a:extLst>
          </p:cNvPr>
          <p:cNvSpPr/>
          <p:nvPr/>
        </p:nvSpPr>
        <p:spPr>
          <a:xfrm>
            <a:off x="752922" y="112865"/>
            <a:ext cx="3826753" cy="369332"/>
          </a:xfrm>
          <a:prstGeom prst="rect">
            <a:avLst/>
          </a:prstGeom>
        </p:spPr>
        <p:txBody>
          <a:bodyPr wrap="none">
            <a:spAutoFit/>
          </a:bodyPr>
          <a:lstStyle/>
          <a:p>
            <a:r>
              <a:rPr lang="es-ES" dirty="0">
                <a:solidFill>
                  <a:srgbClr val="8CBFB5"/>
                </a:solidFill>
                <a:latin typeface="Helvetica" charset="0"/>
                <a:ea typeface="Helvetica" charset="0"/>
                <a:cs typeface="Helvetica" charset="0"/>
              </a:rPr>
              <a:t>EXACERBACIONES DE LA EPOC </a:t>
            </a:r>
          </a:p>
        </p:txBody>
      </p:sp>
    </p:spTree>
    <p:extLst>
      <p:ext uri="{BB962C8B-B14F-4D97-AF65-F5344CB8AC3E}">
        <p14:creationId xmlns:p14="http://schemas.microsoft.com/office/powerpoint/2010/main" val="39868520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5</a:t>
            </a:r>
            <a:endParaRPr lang="es-ES" sz="8800" b="1" dirty="0">
              <a:solidFill>
                <a:srgbClr val="8CBFB5"/>
              </a:solidFill>
              <a:effectLst/>
              <a:latin typeface="Helvetica" charset="0"/>
              <a:ea typeface="Helvetica" charset="0"/>
              <a:cs typeface="Helvetica" charset="0"/>
            </a:endParaRPr>
          </a:p>
        </p:txBody>
      </p:sp>
      <p:sp>
        <p:nvSpPr>
          <p:cNvPr id="14" name="Rectángulo 13"/>
          <p:cNvSpPr/>
          <p:nvPr/>
        </p:nvSpPr>
        <p:spPr>
          <a:xfrm>
            <a:off x="190059" y="1847243"/>
            <a:ext cx="4619935" cy="1815882"/>
          </a:xfrm>
          <a:prstGeom prst="rect">
            <a:avLst/>
          </a:prstGeom>
        </p:spPr>
        <p:txBody>
          <a:bodyPr wrap="square">
            <a:spAutoFit/>
          </a:bodyPr>
          <a:lstStyle/>
          <a:p>
            <a:r>
              <a:rPr lang="es-ES" sz="2800" b="1" dirty="0">
                <a:solidFill>
                  <a:srgbClr val="97CCC2"/>
                </a:solidFill>
                <a:latin typeface="Helvetica" charset="0"/>
                <a:ea typeface="Helvetica" charset="0"/>
                <a:cs typeface="Helvetica" charset="0"/>
              </a:rPr>
              <a:t>TRATAMIENTO DE E-POC</a:t>
            </a:r>
          </a:p>
          <a:p>
            <a:r>
              <a:rPr lang="es-ES" sz="2800" b="1" dirty="0">
                <a:solidFill>
                  <a:srgbClr val="1B9995"/>
                </a:solidFill>
                <a:latin typeface="Helvetica" charset="0"/>
                <a:ea typeface="Helvetica" charset="0"/>
                <a:cs typeface="Helvetica" charset="0"/>
              </a:rPr>
              <a:t>Factores a considerar para </a:t>
            </a:r>
            <a:r>
              <a:rPr lang="es-ES" sz="2800" b="1" dirty="0">
                <a:solidFill>
                  <a:srgbClr val="1B9995"/>
                </a:solidFill>
                <a:effectLst/>
                <a:latin typeface="Helvetica" charset="0"/>
                <a:ea typeface="Helvetica" charset="0"/>
                <a:cs typeface="Helvetica" charset="0"/>
              </a:rPr>
              <a:t>decidir la hospitalización</a:t>
            </a:r>
          </a:p>
        </p:txBody>
      </p:sp>
      <p:graphicFrame>
        <p:nvGraphicFramePr>
          <p:cNvPr id="13" name="Tabla 12"/>
          <p:cNvGraphicFramePr>
            <a:graphicFrameLocks noGrp="1"/>
          </p:cNvGraphicFramePr>
          <p:nvPr>
            <p:extLst>
              <p:ext uri="{D42A27DB-BD31-4B8C-83A1-F6EECF244321}">
                <p14:modId xmlns:p14="http://schemas.microsoft.com/office/powerpoint/2010/main" val="2028449478"/>
              </p:ext>
            </p:extLst>
          </p:nvPr>
        </p:nvGraphicFramePr>
        <p:xfrm>
          <a:off x="5934122" y="481074"/>
          <a:ext cx="5727593" cy="5958778"/>
        </p:xfrm>
        <a:graphic>
          <a:graphicData uri="http://schemas.openxmlformats.org/drawingml/2006/table">
            <a:tbl>
              <a:tblPr firstRow="1" bandRow="1">
                <a:tableStyleId>{5C22544A-7EE6-4342-B048-85BDC9FD1C3A}</a:tableStyleId>
              </a:tblPr>
              <a:tblGrid>
                <a:gridCol w="5727593">
                  <a:extLst>
                    <a:ext uri="{9D8B030D-6E8A-4147-A177-3AD203B41FA5}">
                      <a16:colId xmlns:a16="http://schemas.microsoft.com/office/drawing/2014/main" val="20000"/>
                    </a:ext>
                  </a:extLst>
                </a:gridCol>
              </a:tblGrid>
              <a:tr h="337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a:solidFill>
                            <a:schemeClr val="lt1"/>
                          </a:solidFill>
                          <a:effectLst/>
                          <a:latin typeface="Helvetica" charset="0"/>
                          <a:ea typeface="Helvetica" charset="0"/>
                          <a:cs typeface="Helvetica" charset="0"/>
                        </a:rPr>
                        <a:t>Criterios de hospitalización en la E–EPOC</a:t>
                      </a:r>
                    </a:p>
                  </a:txBody>
                  <a:tcPr anchor="ctr">
                    <a:solidFill>
                      <a:srgbClr val="1B9995"/>
                    </a:solidFill>
                  </a:tcPr>
                </a:tc>
                <a:extLst>
                  <a:ext uri="{0D108BD9-81ED-4DB2-BD59-A6C34878D82A}">
                    <a16:rowId xmlns:a16="http://schemas.microsoft.com/office/drawing/2014/main" val="10000"/>
                  </a:ext>
                </a:extLst>
              </a:tr>
              <a:tr h="334863">
                <a:tc>
                  <a:txBody>
                    <a:bodyPr/>
                    <a:lstStyle/>
                    <a:p>
                      <a:pPr marL="50165" algn="l">
                        <a:lnSpc>
                          <a:spcPct val="200000"/>
                        </a:lnSpc>
                        <a:spcBef>
                          <a:spcPts val="255"/>
                        </a:spcBef>
                        <a:spcAft>
                          <a:spcPts val="0"/>
                        </a:spcAft>
                      </a:pPr>
                      <a:r>
                        <a:rPr lang="es-ES_tradnl" sz="1400" dirty="0">
                          <a:solidFill>
                            <a:srgbClr val="231F20"/>
                          </a:solidFill>
                          <a:effectLst/>
                          <a:latin typeface="Arial" charset="0"/>
                          <a:ea typeface="Arial" charset="0"/>
                        </a:rPr>
                        <a:t>Paciente sin capacidad de auto cuidado</a:t>
                      </a:r>
                      <a:endParaRPr lang="es-ES_tradnl" sz="1200" dirty="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01"/>
                  </a:ext>
                </a:extLst>
              </a:tr>
              <a:tr h="297078">
                <a:tc>
                  <a:txBody>
                    <a:bodyPr/>
                    <a:lstStyle/>
                    <a:p>
                      <a:pPr marL="50165" algn="l">
                        <a:lnSpc>
                          <a:spcPct val="200000"/>
                        </a:lnSpc>
                        <a:spcBef>
                          <a:spcPts val="255"/>
                        </a:spcBef>
                        <a:spcAft>
                          <a:spcPts val="0"/>
                        </a:spcAft>
                      </a:pPr>
                      <a:r>
                        <a:rPr lang="es-ES_tradnl" sz="1400" dirty="0">
                          <a:solidFill>
                            <a:srgbClr val="231F20"/>
                          </a:solidFill>
                          <a:effectLst/>
                          <a:latin typeface="Arial" charset="0"/>
                          <a:ea typeface="Arial" charset="0"/>
                        </a:rPr>
                        <a:t>Disnea intensa </a:t>
                      </a:r>
                      <a:r>
                        <a:rPr lang="es-ES_tradnl" sz="1400" dirty="0" err="1">
                          <a:solidFill>
                            <a:srgbClr val="231F20"/>
                          </a:solidFill>
                          <a:effectLst/>
                          <a:latin typeface="Arial" charset="0"/>
                          <a:ea typeface="Arial" charset="0"/>
                        </a:rPr>
                        <a:t>mMRC</a:t>
                      </a:r>
                      <a:r>
                        <a:rPr lang="es-ES_tradnl" sz="1400" dirty="0">
                          <a:solidFill>
                            <a:srgbClr val="231F20"/>
                          </a:solidFill>
                          <a:effectLst/>
                          <a:latin typeface="Arial" charset="0"/>
                          <a:ea typeface="Arial" charset="0"/>
                        </a:rPr>
                        <a:t> 4</a:t>
                      </a:r>
                      <a:endParaRPr lang="es-ES_tradnl" sz="1200" dirty="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02"/>
                  </a:ext>
                </a:extLst>
              </a:tr>
              <a:tr h="371348">
                <a:tc>
                  <a:txBody>
                    <a:bodyPr/>
                    <a:lstStyle/>
                    <a:p>
                      <a:pPr marL="50165" algn="l">
                        <a:lnSpc>
                          <a:spcPct val="200000"/>
                        </a:lnSpc>
                        <a:spcBef>
                          <a:spcPts val="255"/>
                        </a:spcBef>
                        <a:spcAft>
                          <a:spcPts val="0"/>
                        </a:spcAft>
                      </a:pPr>
                      <a:r>
                        <a:rPr lang="es-ES_tradnl" sz="1400" b="1" dirty="0">
                          <a:solidFill>
                            <a:srgbClr val="231F20"/>
                          </a:solidFill>
                          <a:effectLst/>
                          <a:latin typeface="Arial" charset="0"/>
                          <a:ea typeface="Arial" charset="0"/>
                        </a:rPr>
                        <a:t>Disnea grave que no mejora con tratamiento óptimo*</a:t>
                      </a:r>
                      <a:endParaRPr lang="es-ES_tradnl" sz="1200" b="1" dirty="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03"/>
                  </a:ext>
                </a:extLst>
              </a:tr>
              <a:tr h="371348">
                <a:tc>
                  <a:txBody>
                    <a:bodyPr/>
                    <a:lstStyle/>
                    <a:p>
                      <a:pPr marL="50165" algn="l">
                        <a:lnSpc>
                          <a:spcPct val="200000"/>
                        </a:lnSpc>
                        <a:spcBef>
                          <a:spcPts val="255"/>
                        </a:spcBef>
                        <a:spcAft>
                          <a:spcPts val="0"/>
                        </a:spcAft>
                      </a:pPr>
                      <a:r>
                        <a:rPr lang="es-ES_tradnl" sz="1400" dirty="0">
                          <a:solidFill>
                            <a:srgbClr val="231F20"/>
                          </a:solidFill>
                          <a:effectLst/>
                          <a:latin typeface="Arial" charset="0"/>
                          <a:ea typeface="Arial" charset="0"/>
                        </a:rPr>
                        <a:t>Fracaso de tratamiento ambulatorio</a:t>
                      </a:r>
                      <a:endParaRPr lang="es-ES_tradnl" sz="1200" dirty="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04"/>
                  </a:ext>
                </a:extLst>
              </a:tr>
              <a:tr h="371348">
                <a:tc>
                  <a:txBody>
                    <a:bodyPr/>
                    <a:lstStyle/>
                    <a:p>
                      <a:pPr marL="50165" algn="l">
                        <a:lnSpc>
                          <a:spcPct val="200000"/>
                        </a:lnSpc>
                        <a:spcBef>
                          <a:spcPts val="255"/>
                        </a:spcBef>
                        <a:spcAft>
                          <a:spcPts val="0"/>
                        </a:spcAft>
                      </a:pPr>
                      <a:r>
                        <a:rPr lang="es-ES_tradnl" sz="1400">
                          <a:solidFill>
                            <a:srgbClr val="231F20"/>
                          </a:solidFill>
                          <a:effectLst/>
                          <a:latin typeface="Arial" charset="0"/>
                          <a:ea typeface="Arial" charset="0"/>
                        </a:rPr>
                        <a:t>Comorbilidades importantes (diabetes o cardiovasculares)</a:t>
                      </a:r>
                      <a:endParaRPr lang="es-ES_tradnl" sz="120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05"/>
                  </a:ext>
                </a:extLst>
              </a:tr>
              <a:tr h="371348">
                <a:tc>
                  <a:txBody>
                    <a:bodyPr/>
                    <a:lstStyle/>
                    <a:p>
                      <a:pPr marL="50165" algn="l">
                        <a:lnSpc>
                          <a:spcPct val="200000"/>
                        </a:lnSpc>
                        <a:spcBef>
                          <a:spcPts val="60"/>
                        </a:spcBef>
                        <a:spcAft>
                          <a:spcPts val="0"/>
                        </a:spcAft>
                      </a:pPr>
                      <a:r>
                        <a:rPr lang="es-ES_tradnl" sz="1400" dirty="0">
                          <a:solidFill>
                            <a:srgbClr val="231F20"/>
                          </a:solidFill>
                          <a:effectLst/>
                          <a:latin typeface="Arial" charset="0"/>
                          <a:ea typeface="Arial" charset="0"/>
                        </a:rPr>
                        <a:t>Antecedente de tres o más exacerbaciones/ hospitalizaciones en el último año</a:t>
                      </a:r>
                      <a:endParaRPr lang="es-ES_tradnl" sz="1200" dirty="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06"/>
                  </a:ext>
                </a:extLst>
              </a:tr>
              <a:tr h="371348">
                <a:tc>
                  <a:txBody>
                    <a:bodyPr/>
                    <a:lstStyle/>
                    <a:p>
                      <a:pPr marL="50165" algn="l">
                        <a:lnSpc>
                          <a:spcPct val="200000"/>
                        </a:lnSpc>
                        <a:spcBef>
                          <a:spcPts val="255"/>
                        </a:spcBef>
                        <a:spcAft>
                          <a:spcPts val="0"/>
                        </a:spcAft>
                      </a:pPr>
                      <a:r>
                        <a:rPr lang="es-ES_tradnl" sz="1400">
                          <a:solidFill>
                            <a:srgbClr val="231F20"/>
                          </a:solidFill>
                          <a:effectLst/>
                          <a:latin typeface="Arial" charset="0"/>
                          <a:ea typeface="Arial" charset="0"/>
                        </a:rPr>
                        <a:t>Taquipnea (FR &gt;30)</a:t>
                      </a:r>
                      <a:endParaRPr lang="es-ES_tradnl" sz="120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07"/>
                  </a:ext>
                </a:extLst>
              </a:tr>
              <a:tr h="371348">
                <a:tc>
                  <a:txBody>
                    <a:bodyPr/>
                    <a:lstStyle/>
                    <a:p>
                      <a:pPr marL="50165" algn="l">
                        <a:lnSpc>
                          <a:spcPct val="200000"/>
                        </a:lnSpc>
                        <a:spcBef>
                          <a:spcPts val="255"/>
                        </a:spcBef>
                        <a:spcAft>
                          <a:spcPts val="0"/>
                        </a:spcAft>
                      </a:pPr>
                      <a:r>
                        <a:rPr lang="es-ES_tradnl" sz="1400" b="1" dirty="0">
                          <a:solidFill>
                            <a:srgbClr val="231F20"/>
                          </a:solidFill>
                          <a:effectLst/>
                          <a:latin typeface="Arial" charset="0"/>
                          <a:ea typeface="Arial" charset="0"/>
                        </a:rPr>
                        <a:t>Estado de conciencia alterado*</a:t>
                      </a:r>
                      <a:endParaRPr lang="es-ES_tradnl" sz="1200" b="1" dirty="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08"/>
                  </a:ext>
                </a:extLst>
              </a:tr>
              <a:tr h="371348">
                <a:tc>
                  <a:txBody>
                    <a:bodyPr/>
                    <a:lstStyle/>
                    <a:p>
                      <a:pPr marL="50165" algn="l">
                        <a:lnSpc>
                          <a:spcPct val="200000"/>
                        </a:lnSpc>
                        <a:spcBef>
                          <a:spcPts val="255"/>
                        </a:spcBef>
                        <a:spcAft>
                          <a:spcPts val="0"/>
                        </a:spcAft>
                      </a:pPr>
                      <a:r>
                        <a:rPr lang="es-ES_tradnl" sz="1400">
                          <a:solidFill>
                            <a:srgbClr val="231F20"/>
                          </a:solidFill>
                          <a:effectLst/>
                          <a:latin typeface="Arial" charset="0"/>
                          <a:ea typeface="Arial" charset="0"/>
                        </a:rPr>
                        <a:t>Uso de músculos accesorios</a:t>
                      </a:r>
                      <a:endParaRPr lang="es-ES_tradnl" sz="120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09"/>
                  </a:ext>
                </a:extLst>
              </a:tr>
              <a:tr h="371348">
                <a:tc>
                  <a:txBody>
                    <a:bodyPr/>
                    <a:lstStyle/>
                    <a:p>
                      <a:pPr marL="50165" algn="l">
                        <a:lnSpc>
                          <a:spcPct val="200000"/>
                        </a:lnSpc>
                        <a:spcBef>
                          <a:spcPts val="255"/>
                        </a:spcBef>
                        <a:spcAft>
                          <a:spcPts val="0"/>
                        </a:spcAft>
                      </a:pPr>
                      <a:r>
                        <a:rPr lang="es-ES_tradnl" sz="1400" b="1" dirty="0">
                          <a:solidFill>
                            <a:srgbClr val="231F20"/>
                          </a:solidFill>
                          <a:effectLst/>
                          <a:latin typeface="Arial" charset="0"/>
                          <a:ea typeface="Arial" charset="0"/>
                        </a:rPr>
                        <a:t>Respiración paradójica*</a:t>
                      </a:r>
                      <a:endParaRPr lang="es-ES_tradnl" sz="1200" b="1" dirty="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10"/>
                  </a:ext>
                </a:extLst>
              </a:tr>
              <a:tr h="371348">
                <a:tc>
                  <a:txBody>
                    <a:bodyPr/>
                    <a:lstStyle/>
                    <a:p>
                      <a:pPr marL="50165" algn="l">
                        <a:lnSpc>
                          <a:spcPct val="200000"/>
                        </a:lnSpc>
                        <a:spcBef>
                          <a:spcPts val="255"/>
                        </a:spcBef>
                        <a:spcAft>
                          <a:spcPts val="0"/>
                        </a:spcAft>
                      </a:pPr>
                      <a:r>
                        <a:rPr lang="es-ES_tradnl" sz="1400" b="1" dirty="0">
                          <a:solidFill>
                            <a:srgbClr val="231F20"/>
                          </a:solidFill>
                          <a:effectLst/>
                          <a:latin typeface="Arial" charset="0"/>
                          <a:ea typeface="Arial" charset="0"/>
                        </a:rPr>
                        <a:t>Inestabilidad hemodinámica*</a:t>
                      </a:r>
                      <a:endParaRPr lang="es-ES_tradnl" sz="1200" b="1" dirty="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11"/>
                  </a:ext>
                </a:extLst>
              </a:tr>
              <a:tr h="371348">
                <a:tc>
                  <a:txBody>
                    <a:bodyPr/>
                    <a:lstStyle/>
                    <a:p>
                      <a:pPr marL="50165" algn="l">
                        <a:lnSpc>
                          <a:spcPct val="200000"/>
                        </a:lnSpc>
                        <a:spcBef>
                          <a:spcPts val="255"/>
                        </a:spcBef>
                        <a:spcAft>
                          <a:spcPts val="0"/>
                        </a:spcAft>
                      </a:pPr>
                      <a:r>
                        <a:rPr lang="es-ES_tradnl" sz="1400" dirty="0">
                          <a:solidFill>
                            <a:srgbClr val="231F20"/>
                          </a:solidFill>
                          <a:effectLst/>
                          <a:latin typeface="Arial" charset="0"/>
                          <a:ea typeface="Arial" charset="0"/>
                        </a:rPr>
                        <a:t>Aumento de edema periférico</a:t>
                      </a:r>
                      <a:endParaRPr lang="es-ES_tradnl" sz="1200" dirty="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12"/>
                  </a:ext>
                </a:extLst>
              </a:tr>
              <a:tr h="371348">
                <a:tc>
                  <a:txBody>
                    <a:bodyPr/>
                    <a:lstStyle/>
                    <a:p>
                      <a:pPr marL="50165" algn="l">
                        <a:lnSpc>
                          <a:spcPct val="200000"/>
                        </a:lnSpc>
                        <a:spcBef>
                          <a:spcPts val="255"/>
                        </a:spcBef>
                        <a:spcAft>
                          <a:spcPts val="0"/>
                        </a:spcAft>
                      </a:pPr>
                      <a:r>
                        <a:rPr lang="es-ES_tradnl" sz="1400">
                          <a:solidFill>
                            <a:srgbClr val="231F20"/>
                          </a:solidFill>
                          <a:effectLst/>
                          <a:latin typeface="Arial" charset="0"/>
                          <a:ea typeface="Arial" charset="0"/>
                        </a:rPr>
                        <a:t>Hipoxemia severa (SpO2&lt; 90%)</a:t>
                      </a:r>
                      <a:endParaRPr lang="es-ES_tradnl" sz="120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13"/>
                  </a:ext>
                </a:extLst>
              </a:tr>
              <a:tr h="371348">
                <a:tc>
                  <a:txBody>
                    <a:bodyPr/>
                    <a:lstStyle/>
                    <a:p>
                      <a:pPr marL="50165" algn="l">
                        <a:lnSpc>
                          <a:spcPct val="200000"/>
                        </a:lnSpc>
                        <a:spcBef>
                          <a:spcPts val="255"/>
                        </a:spcBef>
                        <a:spcAft>
                          <a:spcPts val="0"/>
                        </a:spcAft>
                      </a:pPr>
                      <a:r>
                        <a:rPr lang="es-ES_tradnl" sz="1400" b="1" dirty="0">
                          <a:solidFill>
                            <a:srgbClr val="231F20"/>
                          </a:solidFill>
                          <a:effectLst/>
                          <a:latin typeface="Arial" charset="0"/>
                          <a:ea typeface="Arial" charset="0"/>
                        </a:rPr>
                        <a:t>Hipercapnia con acidosis respiratoria*</a:t>
                      </a:r>
                      <a:endParaRPr lang="es-ES_tradnl" sz="1200" b="1" dirty="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14"/>
                  </a:ext>
                </a:extLst>
              </a:tr>
            </a:tbl>
          </a:graphicData>
        </a:graphic>
      </p:graphicFrame>
      <p:sp>
        <p:nvSpPr>
          <p:cNvPr id="18" name="Rectángulo 17"/>
          <p:cNvSpPr/>
          <p:nvPr/>
        </p:nvSpPr>
        <p:spPr>
          <a:xfrm rot="16200000">
            <a:off x="4869350" y="861570"/>
            <a:ext cx="1419615" cy="276999"/>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TABLA 10</a:t>
            </a:r>
            <a:endParaRPr lang="es-ES" sz="1200" baseline="-25000" dirty="0">
              <a:solidFill>
                <a:srgbClr val="1B9995"/>
              </a:solidFill>
              <a:latin typeface="Helvetica" charset="0"/>
              <a:ea typeface="Helvetica" charset="0"/>
              <a:cs typeface="Helvetica" charset="0"/>
            </a:endParaRPr>
          </a:p>
        </p:txBody>
      </p:sp>
      <p:sp>
        <p:nvSpPr>
          <p:cNvPr id="20" name="Rectángulo 19"/>
          <p:cNvSpPr/>
          <p:nvPr/>
        </p:nvSpPr>
        <p:spPr>
          <a:xfrm>
            <a:off x="46944" y="6321031"/>
            <a:ext cx="5245492" cy="464467"/>
          </a:xfrm>
          <a:prstGeom prst="rect">
            <a:avLst/>
          </a:prstGeom>
          <a:solidFill>
            <a:srgbClr val="8CB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ángulo 20"/>
          <p:cNvSpPr/>
          <p:nvPr/>
        </p:nvSpPr>
        <p:spPr>
          <a:xfrm>
            <a:off x="151803" y="6404624"/>
            <a:ext cx="5140633" cy="276999"/>
          </a:xfrm>
          <a:prstGeom prst="rect">
            <a:avLst/>
          </a:prstGeom>
        </p:spPr>
        <p:txBody>
          <a:bodyPr wrap="square">
            <a:spAutoFit/>
          </a:bodyPr>
          <a:lstStyle/>
          <a:p>
            <a:r>
              <a:rPr lang="es-ES" sz="1200" dirty="0">
                <a:solidFill>
                  <a:schemeClr val="bg1"/>
                </a:solidFill>
                <a:latin typeface="Helvetica" charset="0"/>
                <a:ea typeface="Helvetica" charset="0"/>
                <a:cs typeface="Helvetica" charset="0"/>
              </a:rPr>
              <a:t>*Ante la presencia de alguna de estas variables considerar ingreso a UCI</a:t>
            </a:r>
          </a:p>
        </p:txBody>
      </p:sp>
      <p:sp>
        <p:nvSpPr>
          <p:cNvPr id="10" name="Rectángulo 9">
            <a:extLst>
              <a:ext uri="{FF2B5EF4-FFF2-40B4-BE49-F238E27FC236}">
                <a16:creationId xmlns:a16="http://schemas.microsoft.com/office/drawing/2014/main" id="{122FAA4C-7EE9-40AA-9EBD-7434FC53CB0F}"/>
              </a:ext>
            </a:extLst>
          </p:cNvPr>
          <p:cNvSpPr/>
          <p:nvPr/>
        </p:nvSpPr>
        <p:spPr>
          <a:xfrm>
            <a:off x="752922" y="112865"/>
            <a:ext cx="3826753" cy="369332"/>
          </a:xfrm>
          <a:prstGeom prst="rect">
            <a:avLst/>
          </a:prstGeom>
        </p:spPr>
        <p:txBody>
          <a:bodyPr wrap="none">
            <a:spAutoFit/>
          </a:bodyPr>
          <a:lstStyle/>
          <a:p>
            <a:r>
              <a:rPr lang="es-ES" dirty="0">
                <a:solidFill>
                  <a:srgbClr val="8CBFB5"/>
                </a:solidFill>
                <a:latin typeface="Helvetica" charset="0"/>
                <a:ea typeface="Helvetica" charset="0"/>
                <a:cs typeface="Helvetica" charset="0"/>
              </a:rPr>
              <a:t>EXACERBACIONES DE LA EPOC </a:t>
            </a:r>
          </a:p>
        </p:txBody>
      </p:sp>
    </p:spTree>
    <p:extLst>
      <p:ext uri="{BB962C8B-B14F-4D97-AF65-F5344CB8AC3E}">
        <p14:creationId xmlns:p14="http://schemas.microsoft.com/office/powerpoint/2010/main" val="7303050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5</a:t>
            </a:r>
            <a:endParaRPr lang="es-ES" sz="8800" b="1" dirty="0">
              <a:solidFill>
                <a:srgbClr val="8CBFB5"/>
              </a:solidFill>
              <a:effectLst/>
              <a:latin typeface="Helvetica" charset="0"/>
              <a:ea typeface="Helvetica" charset="0"/>
              <a:cs typeface="Helvetica" charset="0"/>
            </a:endParaRPr>
          </a:p>
        </p:txBody>
      </p:sp>
      <p:sp>
        <p:nvSpPr>
          <p:cNvPr id="14" name="Rectángulo 13"/>
          <p:cNvSpPr/>
          <p:nvPr/>
        </p:nvSpPr>
        <p:spPr>
          <a:xfrm>
            <a:off x="288265" y="1046469"/>
            <a:ext cx="3143867" cy="1754326"/>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E-EPOC de </a:t>
            </a:r>
          </a:p>
          <a:p>
            <a:r>
              <a:rPr lang="es-ES" sz="3600" b="1" dirty="0">
                <a:solidFill>
                  <a:srgbClr val="1B9995"/>
                </a:solidFill>
                <a:latin typeface="Helvetica" charset="0"/>
                <a:ea typeface="Helvetica" charset="0"/>
                <a:cs typeface="Helvetica" charset="0"/>
              </a:rPr>
              <a:t>Tratamiento </a:t>
            </a:r>
          </a:p>
          <a:p>
            <a:r>
              <a:rPr lang="es-ES" sz="3600" b="1" dirty="0">
                <a:solidFill>
                  <a:srgbClr val="1B9995"/>
                </a:solidFill>
                <a:latin typeface="Helvetica" charset="0"/>
                <a:ea typeface="Helvetica" charset="0"/>
                <a:cs typeface="Helvetica" charset="0"/>
              </a:rPr>
              <a:t>Ambulatorio</a:t>
            </a:r>
          </a:p>
        </p:txBody>
      </p:sp>
      <p:graphicFrame>
        <p:nvGraphicFramePr>
          <p:cNvPr id="22" name="Tabla 21"/>
          <p:cNvGraphicFramePr>
            <a:graphicFrameLocks noGrp="1"/>
          </p:cNvGraphicFramePr>
          <p:nvPr>
            <p:extLst>
              <p:ext uri="{D42A27DB-BD31-4B8C-83A1-F6EECF244321}">
                <p14:modId xmlns:p14="http://schemas.microsoft.com/office/powerpoint/2010/main" val="575185466"/>
              </p:ext>
            </p:extLst>
          </p:nvPr>
        </p:nvGraphicFramePr>
        <p:xfrm>
          <a:off x="4445865" y="443736"/>
          <a:ext cx="7497480" cy="5970528"/>
        </p:xfrm>
        <a:graphic>
          <a:graphicData uri="http://schemas.openxmlformats.org/drawingml/2006/table">
            <a:tbl>
              <a:tblPr firstRow="1" bandRow="1">
                <a:tableStyleId>{5C22544A-7EE6-4342-B048-85BDC9FD1C3A}</a:tableStyleId>
              </a:tblPr>
              <a:tblGrid>
                <a:gridCol w="7497480">
                  <a:extLst>
                    <a:ext uri="{9D8B030D-6E8A-4147-A177-3AD203B41FA5}">
                      <a16:colId xmlns:a16="http://schemas.microsoft.com/office/drawing/2014/main" val="20000"/>
                    </a:ext>
                  </a:extLst>
                </a:gridCol>
              </a:tblGrid>
              <a:tr h="712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000" b="1" kern="1200" dirty="0">
                          <a:solidFill>
                            <a:schemeClr val="lt1"/>
                          </a:solidFill>
                          <a:effectLst/>
                          <a:latin typeface="Helvetica" charset="0"/>
                          <a:ea typeface="Helvetica" charset="0"/>
                          <a:cs typeface="Helvetica" charset="0"/>
                        </a:rPr>
                        <a:t>Factores de riesgo para infecciones por </a:t>
                      </a:r>
                      <a:r>
                        <a:rPr lang="es-ES_tradnl" sz="2000" b="1" i="1" kern="1200" dirty="0" err="1">
                          <a:solidFill>
                            <a:schemeClr val="lt1"/>
                          </a:solidFill>
                          <a:effectLst/>
                          <a:latin typeface="Helvetica" charset="0"/>
                          <a:ea typeface="Helvetica" charset="0"/>
                          <a:cs typeface="Helvetica" charset="0"/>
                        </a:rPr>
                        <a:t>Pseudomonas</a:t>
                      </a:r>
                      <a:r>
                        <a:rPr lang="es-ES_tradnl" sz="2000" b="1" i="1" kern="1200" dirty="0">
                          <a:solidFill>
                            <a:schemeClr val="lt1"/>
                          </a:solidFill>
                          <a:effectLst/>
                          <a:latin typeface="Helvetica" charset="0"/>
                          <a:ea typeface="Helvetica" charset="0"/>
                          <a:cs typeface="Helvetica" charset="0"/>
                        </a:rPr>
                        <a:t> </a:t>
                      </a:r>
                      <a:r>
                        <a:rPr lang="es-ES_tradnl" sz="2000" b="1" i="1" kern="1200" dirty="0" err="1">
                          <a:solidFill>
                            <a:schemeClr val="lt1"/>
                          </a:solidFill>
                          <a:effectLst/>
                          <a:latin typeface="Helvetica" charset="0"/>
                          <a:ea typeface="Helvetica" charset="0"/>
                          <a:cs typeface="Helvetica" charset="0"/>
                        </a:rPr>
                        <a:t>aeruginosa</a:t>
                      </a:r>
                      <a:r>
                        <a:rPr lang="es-ES_tradnl" sz="2000" dirty="0">
                          <a:effectLst/>
                          <a:latin typeface="Helvetica" charset="0"/>
                          <a:ea typeface="Helvetica" charset="0"/>
                          <a:cs typeface="Helvetica" charset="0"/>
                        </a:rPr>
                        <a:t> </a:t>
                      </a:r>
                      <a:endParaRPr lang="es-ES_tradnl" sz="2000" b="1" kern="1200" dirty="0">
                        <a:solidFill>
                          <a:schemeClr val="lt1"/>
                        </a:solidFill>
                        <a:effectLst/>
                        <a:latin typeface="Helvetica" charset="0"/>
                        <a:ea typeface="Helvetica" charset="0"/>
                        <a:cs typeface="Helvetica" charset="0"/>
                      </a:endParaRPr>
                    </a:p>
                  </a:txBody>
                  <a:tcPr anchor="ctr">
                    <a:solidFill>
                      <a:srgbClr val="1B9995"/>
                    </a:solidFill>
                  </a:tcPr>
                </a:tc>
                <a:extLst>
                  <a:ext uri="{0D108BD9-81ED-4DB2-BD59-A6C34878D82A}">
                    <a16:rowId xmlns:a16="http://schemas.microsoft.com/office/drawing/2014/main" val="10000"/>
                  </a:ext>
                </a:extLst>
              </a:tr>
              <a:tr h="366152">
                <a:tc>
                  <a:txBody>
                    <a:bodyPr/>
                    <a:lstStyle/>
                    <a:p>
                      <a:pPr marL="50165" algn="just">
                        <a:lnSpc>
                          <a:spcPct val="200000"/>
                        </a:lnSpc>
                        <a:spcBef>
                          <a:spcPts val="255"/>
                        </a:spcBef>
                        <a:spcAft>
                          <a:spcPts val="0"/>
                        </a:spcAft>
                      </a:pPr>
                      <a:r>
                        <a:rPr lang="es-ES_tradnl" sz="1400" dirty="0">
                          <a:solidFill>
                            <a:srgbClr val="231F20"/>
                          </a:solidFill>
                          <a:effectLst/>
                          <a:latin typeface="Arial" charset="0"/>
                          <a:ea typeface="Arial" charset="0"/>
                        </a:rPr>
                        <a:t>Deterioro de la función pulmonar (VEF1&lt; 30% de lo esperado)</a:t>
                      </a:r>
                      <a:endParaRPr lang="es-ES_tradnl" sz="1200" dirty="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01"/>
                  </a:ext>
                </a:extLst>
              </a:tr>
              <a:tr h="366152">
                <a:tc>
                  <a:txBody>
                    <a:bodyPr/>
                    <a:lstStyle/>
                    <a:p>
                      <a:pPr marL="50165" algn="just">
                        <a:lnSpc>
                          <a:spcPct val="200000"/>
                        </a:lnSpc>
                        <a:spcBef>
                          <a:spcPts val="255"/>
                        </a:spcBef>
                        <a:spcAft>
                          <a:spcPts val="0"/>
                        </a:spcAft>
                      </a:pPr>
                      <a:r>
                        <a:rPr lang="es-ES_tradnl" sz="1400">
                          <a:solidFill>
                            <a:srgbClr val="231F20"/>
                          </a:solidFill>
                          <a:effectLst/>
                          <a:latin typeface="Arial" charset="0"/>
                          <a:ea typeface="Arial" charset="0"/>
                        </a:rPr>
                        <a:t>Bronquiectasias</a:t>
                      </a:r>
                      <a:endParaRPr lang="es-ES_tradnl" sz="120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02"/>
                  </a:ext>
                </a:extLst>
              </a:tr>
              <a:tr h="377181">
                <a:tc>
                  <a:txBody>
                    <a:bodyPr/>
                    <a:lstStyle/>
                    <a:p>
                      <a:pPr marL="50165" algn="just">
                        <a:lnSpc>
                          <a:spcPct val="200000"/>
                        </a:lnSpc>
                        <a:spcBef>
                          <a:spcPts val="255"/>
                        </a:spcBef>
                        <a:spcAft>
                          <a:spcPts val="0"/>
                        </a:spcAft>
                      </a:pPr>
                      <a:r>
                        <a:rPr lang="es-ES_tradnl" sz="1400" dirty="0">
                          <a:solidFill>
                            <a:srgbClr val="231F20"/>
                          </a:solidFill>
                          <a:effectLst/>
                          <a:latin typeface="Arial" charset="0"/>
                          <a:ea typeface="Arial" charset="0"/>
                        </a:rPr>
                        <a:t>Aislamiento de </a:t>
                      </a:r>
                      <a:r>
                        <a:rPr lang="es-ES_tradnl" sz="1400" i="1" dirty="0" err="1">
                          <a:solidFill>
                            <a:srgbClr val="231F20"/>
                          </a:solidFill>
                          <a:effectLst/>
                          <a:latin typeface="Arial" charset="0"/>
                          <a:ea typeface="Arial" charset="0"/>
                        </a:rPr>
                        <a:t>Pseudomonas</a:t>
                      </a:r>
                      <a:r>
                        <a:rPr lang="es-ES_tradnl" sz="1400" i="1" dirty="0">
                          <a:solidFill>
                            <a:srgbClr val="231F20"/>
                          </a:solidFill>
                          <a:effectLst/>
                          <a:latin typeface="Arial" charset="0"/>
                          <a:ea typeface="Arial" charset="0"/>
                        </a:rPr>
                        <a:t> </a:t>
                      </a:r>
                      <a:r>
                        <a:rPr lang="es-ES_tradnl" sz="1400" i="1" dirty="0" err="1">
                          <a:solidFill>
                            <a:srgbClr val="231F20"/>
                          </a:solidFill>
                          <a:effectLst/>
                          <a:latin typeface="Arial" charset="0"/>
                          <a:ea typeface="Arial" charset="0"/>
                        </a:rPr>
                        <a:t>aeruginosa</a:t>
                      </a:r>
                      <a:r>
                        <a:rPr lang="es-ES_tradnl" sz="1400" i="1" dirty="0">
                          <a:solidFill>
                            <a:srgbClr val="231F20"/>
                          </a:solidFill>
                          <a:effectLst/>
                          <a:latin typeface="Arial" charset="0"/>
                          <a:ea typeface="Arial" charset="0"/>
                        </a:rPr>
                        <a:t> </a:t>
                      </a:r>
                      <a:r>
                        <a:rPr lang="es-ES_tradnl" sz="1400" dirty="0">
                          <a:solidFill>
                            <a:srgbClr val="231F20"/>
                          </a:solidFill>
                          <a:effectLst/>
                          <a:latin typeface="Arial" charset="0"/>
                          <a:ea typeface="Arial" charset="0"/>
                        </a:rPr>
                        <a:t>en agudización previa</a:t>
                      </a:r>
                      <a:endParaRPr lang="es-ES_tradnl" sz="1200" dirty="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03"/>
                  </a:ext>
                </a:extLst>
              </a:tr>
              <a:tr h="377181">
                <a:tc>
                  <a:txBody>
                    <a:bodyPr/>
                    <a:lstStyle/>
                    <a:p>
                      <a:pPr marL="50165" algn="just">
                        <a:lnSpc>
                          <a:spcPct val="200000"/>
                        </a:lnSpc>
                        <a:spcBef>
                          <a:spcPts val="255"/>
                        </a:spcBef>
                        <a:spcAft>
                          <a:spcPts val="0"/>
                        </a:spcAft>
                      </a:pPr>
                      <a:r>
                        <a:rPr lang="es-ES_tradnl" sz="1400" dirty="0">
                          <a:solidFill>
                            <a:srgbClr val="231F20"/>
                          </a:solidFill>
                          <a:effectLst/>
                          <a:latin typeface="Arial" charset="0"/>
                          <a:ea typeface="Arial" charset="0"/>
                        </a:rPr>
                        <a:t>Colonización bronquial por </a:t>
                      </a:r>
                      <a:r>
                        <a:rPr lang="es-ES_tradnl" sz="1400" i="1" dirty="0" err="1">
                          <a:solidFill>
                            <a:srgbClr val="231F20"/>
                          </a:solidFill>
                          <a:effectLst/>
                          <a:latin typeface="Arial" charset="0"/>
                          <a:ea typeface="Arial" charset="0"/>
                        </a:rPr>
                        <a:t>Pseudomonas</a:t>
                      </a:r>
                      <a:r>
                        <a:rPr lang="es-ES_tradnl" sz="1400" i="1" dirty="0">
                          <a:solidFill>
                            <a:srgbClr val="231F20"/>
                          </a:solidFill>
                          <a:effectLst/>
                          <a:latin typeface="Arial" charset="0"/>
                          <a:ea typeface="Arial" charset="0"/>
                        </a:rPr>
                        <a:t> </a:t>
                      </a:r>
                      <a:r>
                        <a:rPr lang="es-ES_tradnl" sz="1400" i="1" dirty="0" err="1">
                          <a:solidFill>
                            <a:srgbClr val="231F20"/>
                          </a:solidFill>
                          <a:effectLst/>
                          <a:latin typeface="Arial" charset="0"/>
                          <a:ea typeface="Arial" charset="0"/>
                        </a:rPr>
                        <a:t>aeruginosa</a:t>
                      </a:r>
                      <a:endParaRPr lang="es-ES_tradnl" sz="1200" dirty="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04"/>
                  </a:ext>
                </a:extLst>
              </a:tr>
              <a:tr h="377181">
                <a:tc>
                  <a:txBody>
                    <a:bodyPr/>
                    <a:lstStyle/>
                    <a:p>
                      <a:pPr marL="50165" algn="just">
                        <a:lnSpc>
                          <a:spcPct val="200000"/>
                        </a:lnSpc>
                        <a:spcBef>
                          <a:spcPts val="60"/>
                        </a:spcBef>
                        <a:spcAft>
                          <a:spcPts val="0"/>
                        </a:spcAft>
                      </a:pPr>
                      <a:r>
                        <a:rPr lang="es-ES_tradnl" sz="1400">
                          <a:solidFill>
                            <a:srgbClr val="231F20"/>
                          </a:solidFill>
                          <a:effectLst/>
                          <a:latin typeface="Arial" charset="0"/>
                          <a:ea typeface="Arial" charset="0"/>
                        </a:rPr>
                        <a:t>Tratamiento antibiótico en los tres meses previos o &gt; 4 cursos al año</a:t>
                      </a:r>
                      <a:endParaRPr lang="es-ES_tradnl" sz="120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05"/>
                  </a:ext>
                </a:extLst>
              </a:tr>
              <a:tr h="377181">
                <a:tc>
                  <a:txBody>
                    <a:bodyPr/>
                    <a:lstStyle/>
                    <a:p>
                      <a:pPr marL="50165" algn="just">
                        <a:lnSpc>
                          <a:spcPct val="200000"/>
                        </a:lnSpc>
                        <a:spcBef>
                          <a:spcPts val="255"/>
                        </a:spcBef>
                        <a:spcAft>
                          <a:spcPts val="0"/>
                        </a:spcAft>
                      </a:pPr>
                      <a:r>
                        <a:rPr lang="es-ES_tradnl" sz="1400" dirty="0">
                          <a:solidFill>
                            <a:srgbClr val="231F20"/>
                          </a:solidFill>
                          <a:effectLst/>
                          <a:latin typeface="Arial" charset="0"/>
                          <a:ea typeface="Arial" charset="0"/>
                        </a:rPr>
                        <a:t>Hospitalización reciente</a:t>
                      </a:r>
                      <a:endParaRPr lang="es-ES_tradnl" sz="1200" dirty="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06"/>
                  </a:ext>
                </a:extLst>
              </a:tr>
              <a:tr h="377181">
                <a:tc>
                  <a:txBody>
                    <a:bodyPr/>
                    <a:lstStyle/>
                    <a:p>
                      <a:pPr marL="50165" algn="just">
                        <a:lnSpc>
                          <a:spcPct val="200000"/>
                        </a:lnSpc>
                        <a:spcBef>
                          <a:spcPts val="60"/>
                        </a:spcBef>
                        <a:spcAft>
                          <a:spcPts val="0"/>
                        </a:spcAft>
                      </a:pPr>
                      <a:r>
                        <a:rPr lang="es-ES_tradnl" sz="1400" dirty="0">
                          <a:solidFill>
                            <a:srgbClr val="231F20"/>
                          </a:solidFill>
                          <a:effectLst/>
                          <a:latin typeface="Arial" charset="0"/>
                          <a:ea typeface="Arial" charset="0"/>
                        </a:rPr>
                        <a:t>Uso de </a:t>
                      </a:r>
                      <a:r>
                        <a:rPr lang="es-ES_tradnl" sz="1400" dirty="0" err="1">
                          <a:solidFill>
                            <a:srgbClr val="231F20"/>
                          </a:solidFill>
                          <a:effectLst/>
                          <a:latin typeface="Arial" charset="0"/>
                          <a:ea typeface="Arial" charset="0"/>
                        </a:rPr>
                        <a:t>corticosteroide</a:t>
                      </a:r>
                      <a:r>
                        <a:rPr lang="es-ES_tradnl" sz="1400" dirty="0">
                          <a:solidFill>
                            <a:srgbClr val="231F20"/>
                          </a:solidFill>
                          <a:effectLst/>
                          <a:latin typeface="Arial" charset="0"/>
                          <a:ea typeface="Arial" charset="0"/>
                        </a:rPr>
                        <a:t> oral (</a:t>
                      </a:r>
                      <a:r>
                        <a:rPr lang="es-ES_tradnl" sz="1400" dirty="0" err="1">
                          <a:solidFill>
                            <a:srgbClr val="231F20"/>
                          </a:solidFill>
                          <a:effectLst/>
                          <a:latin typeface="Arial" charset="0"/>
                          <a:ea typeface="Arial" charset="0"/>
                        </a:rPr>
                        <a:t>prednisona</a:t>
                      </a:r>
                      <a:r>
                        <a:rPr lang="es-ES_tradnl" sz="1400" dirty="0">
                          <a:solidFill>
                            <a:srgbClr val="231F20"/>
                          </a:solidFill>
                          <a:effectLst/>
                          <a:latin typeface="Arial" charset="0"/>
                          <a:ea typeface="Arial" charset="0"/>
                        </a:rPr>
                        <a:t> &gt; 10 mg/día) en las últimas 2 semanas</a:t>
                      </a:r>
                      <a:endParaRPr lang="es-ES_tradnl" sz="1200" dirty="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07"/>
                  </a:ext>
                </a:extLst>
              </a:tr>
              <a:tr h="377181">
                <a:tc>
                  <a:txBody>
                    <a:bodyPr/>
                    <a:lstStyle/>
                    <a:p>
                      <a:pPr marL="50165" algn="just">
                        <a:lnSpc>
                          <a:spcPct val="200000"/>
                        </a:lnSpc>
                        <a:spcBef>
                          <a:spcPts val="255"/>
                        </a:spcBef>
                        <a:spcAft>
                          <a:spcPts val="0"/>
                        </a:spcAft>
                      </a:pPr>
                      <a:r>
                        <a:rPr lang="es-ES_tradnl" sz="1400" dirty="0">
                          <a:solidFill>
                            <a:srgbClr val="231F20"/>
                          </a:solidFill>
                          <a:effectLst/>
                          <a:latin typeface="Arial" charset="0"/>
                          <a:ea typeface="Arial" charset="0"/>
                        </a:rPr>
                        <a:t>Deterioro de la función pulmonar (VEF1&lt; 30% de lo esperado)</a:t>
                      </a:r>
                      <a:endParaRPr lang="es-ES_tradnl" sz="1200" dirty="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08"/>
                  </a:ext>
                </a:extLst>
              </a:tr>
              <a:tr h="377181">
                <a:tc>
                  <a:txBody>
                    <a:bodyPr/>
                    <a:lstStyle/>
                    <a:p>
                      <a:pPr marL="50165" algn="just">
                        <a:lnSpc>
                          <a:spcPct val="200000"/>
                        </a:lnSpc>
                        <a:spcBef>
                          <a:spcPts val="255"/>
                        </a:spcBef>
                        <a:spcAft>
                          <a:spcPts val="0"/>
                        </a:spcAft>
                      </a:pPr>
                      <a:r>
                        <a:rPr lang="es-ES_tradnl" sz="1400" dirty="0">
                          <a:solidFill>
                            <a:srgbClr val="231F20"/>
                          </a:solidFill>
                          <a:effectLst/>
                          <a:latin typeface="Arial" charset="0"/>
                          <a:ea typeface="Arial" charset="0"/>
                        </a:rPr>
                        <a:t>Bronquiectasias</a:t>
                      </a:r>
                      <a:endParaRPr lang="es-ES_tradnl" sz="1200" dirty="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09"/>
                  </a:ext>
                </a:extLst>
              </a:tr>
              <a:tr h="377181">
                <a:tc>
                  <a:txBody>
                    <a:bodyPr/>
                    <a:lstStyle/>
                    <a:p>
                      <a:pPr marL="50165" algn="just">
                        <a:lnSpc>
                          <a:spcPct val="200000"/>
                        </a:lnSpc>
                        <a:spcBef>
                          <a:spcPts val="255"/>
                        </a:spcBef>
                        <a:spcAft>
                          <a:spcPts val="0"/>
                        </a:spcAft>
                      </a:pPr>
                      <a:r>
                        <a:rPr lang="es-ES_tradnl" sz="1400">
                          <a:solidFill>
                            <a:srgbClr val="231F20"/>
                          </a:solidFill>
                          <a:effectLst/>
                          <a:latin typeface="Arial" charset="0"/>
                          <a:ea typeface="Arial" charset="0"/>
                        </a:rPr>
                        <a:t>Aislamiento de </a:t>
                      </a:r>
                      <a:r>
                        <a:rPr lang="es-ES_tradnl" sz="1400" i="1">
                          <a:solidFill>
                            <a:srgbClr val="231F20"/>
                          </a:solidFill>
                          <a:effectLst/>
                          <a:latin typeface="Arial" charset="0"/>
                          <a:ea typeface="Arial" charset="0"/>
                        </a:rPr>
                        <a:t>Pseudomonas aeruginosa </a:t>
                      </a:r>
                      <a:r>
                        <a:rPr lang="es-ES_tradnl" sz="1400">
                          <a:solidFill>
                            <a:srgbClr val="231F20"/>
                          </a:solidFill>
                          <a:effectLst/>
                          <a:latin typeface="Arial" charset="0"/>
                          <a:ea typeface="Arial" charset="0"/>
                        </a:rPr>
                        <a:t>en agudización previa</a:t>
                      </a:r>
                      <a:endParaRPr lang="es-ES_tradnl" sz="120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10"/>
                  </a:ext>
                </a:extLst>
              </a:tr>
              <a:tr h="377181">
                <a:tc>
                  <a:txBody>
                    <a:bodyPr/>
                    <a:lstStyle/>
                    <a:p>
                      <a:pPr marL="50165" algn="just">
                        <a:lnSpc>
                          <a:spcPct val="200000"/>
                        </a:lnSpc>
                        <a:spcBef>
                          <a:spcPts val="255"/>
                        </a:spcBef>
                        <a:spcAft>
                          <a:spcPts val="0"/>
                        </a:spcAft>
                      </a:pPr>
                      <a:r>
                        <a:rPr lang="es-ES_tradnl" sz="1400" dirty="0">
                          <a:solidFill>
                            <a:srgbClr val="231F20"/>
                          </a:solidFill>
                          <a:effectLst/>
                          <a:latin typeface="Arial" charset="0"/>
                          <a:ea typeface="Arial" charset="0"/>
                        </a:rPr>
                        <a:t>Colonización bronquial por </a:t>
                      </a:r>
                      <a:r>
                        <a:rPr lang="es-ES_tradnl" sz="1400" i="1" dirty="0" err="1">
                          <a:solidFill>
                            <a:srgbClr val="231F20"/>
                          </a:solidFill>
                          <a:effectLst/>
                          <a:latin typeface="Arial" charset="0"/>
                          <a:ea typeface="Arial" charset="0"/>
                        </a:rPr>
                        <a:t>Pseudomonas</a:t>
                      </a:r>
                      <a:r>
                        <a:rPr lang="es-ES_tradnl" sz="1400" i="1" dirty="0">
                          <a:solidFill>
                            <a:srgbClr val="231F20"/>
                          </a:solidFill>
                          <a:effectLst/>
                          <a:latin typeface="Arial" charset="0"/>
                          <a:ea typeface="Arial" charset="0"/>
                        </a:rPr>
                        <a:t> </a:t>
                      </a:r>
                      <a:r>
                        <a:rPr lang="es-ES_tradnl" sz="1400" i="1" dirty="0" err="1">
                          <a:solidFill>
                            <a:srgbClr val="231F20"/>
                          </a:solidFill>
                          <a:effectLst/>
                          <a:latin typeface="Arial" charset="0"/>
                          <a:ea typeface="Arial" charset="0"/>
                        </a:rPr>
                        <a:t>aeruginosa</a:t>
                      </a:r>
                      <a:endParaRPr lang="es-ES_tradnl" sz="1200" dirty="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11"/>
                  </a:ext>
                </a:extLst>
              </a:tr>
              <a:tr h="377181">
                <a:tc>
                  <a:txBody>
                    <a:bodyPr/>
                    <a:lstStyle/>
                    <a:p>
                      <a:pPr marL="50165" algn="just">
                        <a:lnSpc>
                          <a:spcPct val="200000"/>
                        </a:lnSpc>
                        <a:spcBef>
                          <a:spcPts val="60"/>
                        </a:spcBef>
                        <a:spcAft>
                          <a:spcPts val="0"/>
                        </a:spcAft>
                      </a:pPr>
                      <a:r>
                        <a:rPr lang="es-ES_tradnl" sz="1400">
                          <a:solidFill>
                            <a:srgbClr val="231F20"/>
                          </a:solidFill>
                          <a:effectLst/>
                          <a:latin typeface="Arial" charset="0"/>
                          <a:ea typeface="Arial" charset="0"/>
                        </a:rPr>
                        <a:t>Tratamiento antibiótico en los tres meses previos o &gt; 4 cursos al año</a:t>
                      </a:r>
                      <a:endParaRPr lang="es-ES_tradnl" sz="120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12"/>
                  </a:ext>
                </a:extLst>
              </a:tr>
              <a:tr h="377181">
                <a:tc>
                  <a:txBody>
                    <a:bodyPr/>
                    <a:lstStyle/>
                    <a:p>
                      <a:pPr marL="50165" algn="just">
                        <a:lnSpc>
                          <a:spcPct val="200000"/>
                        </a:lnSpc>
                        <a:spcBef>
                          <a:spcPts val="255"/>
                        </a:spcBef>
                        <a:spcAft>
                          <a:spcPts val="0"/>
                        </a:spcAft>
                      </a:pPr>
                      <a:r>
                        <a:rPr lang="es-ES_tradnl" sz="1400" dirty="0">
                          <a:solidFill>
                            <a:srgbClr val="231F20"/>
                          </a:solidFill>
                          <a:effectLst/>
                          <a:latin typeface="Arial" charset="0"/>
                          <a:ea typeface="Arial" charset="0"/>
                        </a:rPr>
                        <a:t>Hospitalización reciente</a:t>
                      </a:r>
                      <a:endParaRPr lang="es-ES_tradnl" sz="1200" dirty="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13"/>
                  </a:ext>
                </a:extLst>
              </a:tr>
              <a:tr h="377181">
                <a:tc>
                  <a:txBody>
                    <a:bodyPr/>
                    <a:lstStyle/>
                    <a:p>
                      <a:pPr marL="50165" algn="just">
                        <a:lnSpc>
                          <a:spcPct val="200000"/>
                        </a:lnSpc>
                        <a:spcBef>
                          <a:spcPts val="60"/>
                        </a:spcBef>
                        <a:spcAft>
                          <a:spcPts val="0"/>
                        </a:spcAft>
                      </a:pPr>
                      <a:r>
                        <a:rPr lang="es-ES_tradnl" sz="1400" dirty="0">
                          <a:solidFill>
                            <a:srgbClr val="231F20"/>
                          </a:solidFill>
                          <a:effectLst/>
                          <a:latin typeface="Arial" charset="0"/>
                          <a:ea typeface="Arial" charset="0"/>
                        </a:rPr>
                        <a:t>Uso de </a:t>
                      </a:r>
                      <a:r>
                        <a:rPr lang="es-ES_tradnl" sz="1400" dirty="0" err="1">
                          <a:solidFill>
                            <a:srgbClr val="231F20"/>
                          </a:solidFill>
                          <a:effectLst/>
                          <a:latin typeface="Arial" charset="0"/>
                          <a:ea typeface="Arial" charset="0"/>
                        </a:rPr>
                        <a:t>corticosteroide</a:t>
                      </a:r>
                      <a:r>
                        <a:rPr lang="es-ES_tradnl" sz="1400" dirty="0">
                          <a:solidFill>
                            <a:srgbClr val="231F20"/>
                          </a:solidFill>
                          <a:effectLst/>
                          <a:latin typeface="Arial" charset="0"/>
                          <a:ea typeface="Arial" charset="0"/>
                        </a:rPr>
                        <a:t> oral (</a:t>
                      </a:r>
                      <a:r>
                        <a:rPr lang="es-ES_tradnl" sz="1400" dirty="0" err="1">
                          <a:solidFill>
                            <a:srgbClr val="231F20"/>
                          </a:solidFill>
                          <a:effectLst/>
                          <a:latin typeface="Arial" charset="0"/>
                          <a:ea typeface="Arial" charset="0"/>
                        </a:rPr>
                        <a:t>prednisona</a:t>
                      </a:r>
                      <a:r>
                        <a:rPr lang="es-ES_tradnl" sz="1400" dirty="0">
                          <a:solidFill>
                            <a:srgbClr val="231F20"/>
                          </a:solidFill>
                          <a:effectLst/>
                          <a:latin typeface="Arial" charset="0"/>
                          <a:ea typeface="Arial" charset="0"/>
                        </a:rPr>
                        <a:t> &gt; 10 mg/día) en las últimas 2 semanas</a:t>
                      </a:r>
                      <a:endParaRPr lang="es-ES_tradnl" sz="1200" dirty="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14"/>
                  </a:ext>
                </a:extLst>
              </a:tr>
            </a:tbl>
          </a:graphicData>
        </a:graphic>
      </p:graphicFrame>
      <p:sp>
        <p:nvSpPr>
          <p:cNvPr id="23" name="Rectángulo 22"/>
          <p:cNvSpPr/>
          <p:nvPr/>
        </p:nvSpPr>
        <p:spPr>
          <a:xfrm rot="16200000">
            <a:off x="3149089" y="1046144"/>
            <a:ext cx="1419615" cy="276999"/>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TABLA 11</a:t>
            </a:r>
            <a:endParaRPr lang="es-ES" sz="1200" baseline="-25000" dirty="0">
              <a:solidFill>
                <a:srgbClr val="1B9995"/>
              </a:solidFill>
              <a:latin typeface="Helvetica" charset="0"/>
              <a:ea typeface="Helvetica" charset="0"/>
              <a:cs typeface="Helvetica" charset="0"/>
            </a:endParaRPr>
          </a:p>
        </p:txBody>
      </p:sp>
      <p:sp>
        <p:nvSpPr>
          <p:cNvPr id="9" name="Rectángulo 8">
            <a:extLst>
              <a:ext uri="{FF2B5EF4-FFF2-40B4-BE49-F238E27FC236}">
                <a16:creationId xmlns:a16="http://schemas.microsoft.com/office/drawing/2014/main" id="{3C5BF30F-FD2F-4B42-9784-B367DFCA6403}"/>
              </a:ext>
            </a:extLst>
          </p:cNvPr>
          <p:cNvSpPr/>
          <p:nvPr/>
        </p:nvSpPr>
        <p:spPr>
          <a:xfrm>
            <a:off x="752922" y="112865"/>
            <a:ext cx="3826753" cy="369332"/>
          </a:xfrm>
          <a:prstGeom prst="rect">
            <a:avLst/>
          </a:prstGeom>
        </p:spPr>
        <p:txBody>
          <a:bodyPr wrap="none">
            <a:spAutoFit/>
          </a:bodyPr>
          <a:lstStyle/>
          <a:p>
            <a:r>
              <a:rPr lang="es-ES" dirty="0">
                <a:solidFill>
                  <a:srgbClr val="8CBFB5"/>
                </a:solidFill>
                <a:latin typeface="Helvetica" charset="0"/>
                <a:ea typeface="Helvetica" charset="0"/>
                <a:cs typeface="Helvetica" charset="0"/>
              </a:rPr>
              <a:t>EXACERBACIONES DE LA EPOC </a:t>
            </a:r>
          </a:p>
        </p:txBody>
      </p:sp>
    </p:spTree>
    <p:extLst>
      <p:ext uri="{BB962C8B-B14F-4D97-AF65-F5344CB8AC3E}">
        <p14:creationId xmlns:p14="http://schemas.microsoft.com/office/powerpoint/2010/main" val="282199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5</a:t>
            </a:r>
            <a:endParaRPr lang="es-ES" sz="8800" b="1" dirty="0">
              <a:solidFill>
                <a:srgbClr val="8CBFB5"/>
              </a:solidFill>
              <a:effectLst/>
              <a:latin typeface="Helvetica" charset="0"/>
              <a:ea typeface="Helvetica" charset="0"/>
              <a:cs typeface="Helvetica" charset="0"/>
            </a:endParaRPr>
          </a:p>
        </p:txBody>
      </p:sp>
      <p:sp>
        <p:nvSpPr>
          <p:cNvPr id="14" name="Rectángulo 13"/>
          <p:cNvSpPr/>
          <p:nvPr/>
        </p:nvSpPr>
        <p:spPr>
          <a:xfrm>
            <a:off x="288265" y="1046469"/>
            <a:ext cx="8003965" cy="1200329"/>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Broncodilatadores para el tratamiento de la E–EPOC</a:t>
            </a:r>
          </a:p>
        </p:txBody>
      </p:sp>
      <p:graphicFrame>
        <p:nvGraphicFramePr>
          <p:cNvPr id="8" name="Tabla 7"/>
          <p:cNvGraphicFramePr>
            <a:graphicFrameLocks noGrp="1"/>
          </p:cNvGraphicFramePr>
          <p:nvPr>
            <p:extLst>
              <p:ext uri="{D42A27DB-BD31-4B8C-83A1-F6EECF244321}">
                <p14:modId xmlns:p14="http://schemas.microsoft.com/office/powerpoint/2010/main" val="3498998228"/>
              </p:ext>
            </p:extLst>
          </p:nvPr>
        </p:nvGraphicFramePr>
        <p:xfrm>
          <a:off x="864199" y="2397213"/>
          <a:ext cx="10814232" cy="3947634"/>
        </p:xfrm>
        <a:graphic>
          <a:graphicData uri="http://schemas.openxmlformats.org/drawingml/2006/table">
            <a:tbl>
              <a:tblPr firstRow="1" bandRow="1">
                <a:tableStyleId>{5C22544A-7EE6-4342-B048-85BDC9FD1C3A}</a:tableStyleId>
              </a:tblPr>
              <a:tblGrid>
                <a:gridCol w="2294637">
                  <a:extLst>
                    <a:ext uri="{9D8B030D-6E8A-4147-A177-3AD203B41FA5}">
                      <a16:colId xmlns:a16="http://schemas.microsoft.com/office/drawing/2014/main" val="20000"/>
                    </a:ext>
                  </a:extLst>
                </a:gridCol>
                <a:gridCol w="4468091">
                  <a:extLst>
                    <a:ext uri="{9D8B030D-6E8A-4147-A177-3AD203B41FA5}">
                      <a16:colId xmlns:a16="http://schemas.microsoft.com/office/drawing/2014/main" val="20001"/>
                    </a:ext>
                  </a:extLst>
                </a:gridCol>
                <a:gridCol w="4051504">
                  <a:extLst>
                    <a:ext uri="{9D8B030D-6E8A-4147-A177-3AD203B41FA5}">
                      <a16:colId xmlns:a16="http://schemas.microsoft.com/office/drawing/2014/main" val="20002"/>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a:solidFill>
                            <a:schemeClr val="bg1"/>
                          </a:solidFill>
                          <a:latin typeface="Helvetica" charset="0"/>
                          <a:ea typeface="Helvetica" charset="0"/>
                          <a:cs typeface="Helvetica" charset="0"/>
                        </a:rPr>
                        <a:t>Terapia</a:t>
                      </a:r>
                    </a:p>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a:solidFill>
                            <a:schemeClr val="bg1"/>
                          </a:solidFill>
                          <a:latin typeface="Helvetica" charset="0"/>
                          <a:ea typeface="Helvetica" charset="0"/>
                          <a:cs typeface="Helvetica" charset="0"/>
                        </a:rPr>
                        <a:t>broncodilatadora</a:t>
                      </a: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a:solidFill>
                            <a:schemeClr val="bg1"/>
                          </a:solidFill>
                          <a:latin typeface="Helvetica" charset="0"/>
                          <a:ea typeface="Helvetica" charset="0"/>
                          <a:cs typeface="Helvetica" charset="0"/>
                        </a:rPr>
                        <a:t>Inhalador</a:t>
                      </a:r>
                      <a:r>
                        <a:rPr lang="es-ES" sz="2000" b="1" baseline="0" dirty="0">
                          <a:solidFill>
                            <a:schemeClr val="bg1"/>
                          </a:solidFill>
                          <a:latin typeface="Helvetica" charset="0"/>
                          <a:ea typeface="Helvetica" charset="0"/>
                          <a:cs typeface="Helvetica" charset="0"/>
                        </a:rPr>
                        <a:t> de dosis</a:t>
                      </a:r>
                    </a:p>
                    <a:p>
                      <a:pPr marL="0" marR="0" indent="0" algn="ctr" defTabSz="914400" rtl="0" eaLnBrk="1" fontAlgn="auto" latinLnBrk="0" hangingPunct="1">
                        <a:lnSpc>
                          <a:spcPct val="100000"/>
                        </a:lnSpc>
                        <a:spcBef>
                          <a:spcPts val="0"/>
                        </a:spcBef>
                        <a:spcAft>
                          <a:spcPts val="0"/>
                        </a:spcAft>
                        <a:buClrTx/>
                        <a:buSzTx/>
                        <a:buFontTx/>
                        <a:buNone/>
                        <a:tabLst/>
                        <a:defRPr/>
                      </a:pPr>
                      <a:r>
                        <a:rPr lang="es-ES" sz="2000" b="1" baseline="0" dirty="0">
                          <a:solidFill>
                            <a:schemeClr val="bg1"/>
                          </a:solidFill>
                          <a:latin typeface="Helvetica" charset="0"/>
                          <a:ea typeface="Helvetica" charset="0"/>
                          <a:cs typeface="Helvetica" charset="0"/>
                        </a:rPr>
                        <a:t>medida (aerosol)</a:t>
                      </a:r>
                      <a:endParaRPr lang="es-ES" sz="2000" b="1" dirty="0">
                        <a:solidFill>
                          <a:schemeClr val="bg1"/>
                        </a:solidFill>
                        <a:latin typeface="Helvetica" charset="0"/>
                        <a:ea typeface="Helvetica" charset="0"/>
                        <a:cs typeface="Helvetica" charset="0"/>
                      </a:endParaRP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a:solidFill>
                            <a:schemeClr val="bg1"/>
                          </a:solidFill>
                          <a:latin typeface="Helvetica" charset="0"/>
                          <a:ea typeface="Helvetica" charset="0"/>
                          <a:cs typeface="Helvetica" charset="0"/>
                        </a:rPr>
                        <a:t>Nebulización</a:t>
                      </a:r>
                    </a:p>
                  </a:txBody>
                  <a:tcPr anchor="ctr">
                    <a:solidFill>
                      <a:srgbClr val="1B9995"/>
                    </a:solidFill>
                  </a:tcPr>
                </a:tc>
                <a:extLst>
                  <a:ext uri="{0D108BD9-81ED-4DB2-BD59-A6C34878D82A}">
                    <a16:rowId xmlns:a16="http://schemas.microsoft.com/office/drawing/2014/main" val="10000"/>
                  </a:ext>
                </a:extLst>
              </a:tr>
              <a:tr h="807878">
                <a:tc>
                  <a:txBody>
                    <a:bodyPr/>
                    <a:lstStyle/>
                    <a:p>
                      <a:pPr algn="ctr">
                        <a:lnSpc>
                          <a:spcPct val="150000"/>
                        </a:lnSpc>
                        <a:spcAft>
                          <a:spcPts val="0"/>
                        </a:spcAft>
                      </a:pPr>
                      <a:r>
                        <a:rPr lang="es-ES" sz="1800" b="1" dirty="0">
                          <a:solidFill>
                            <a:schemeClr val="tx1">
                              <a:lumMod val="75000"/>
                              <a:lumOff val="25000"/>
                            </a:schemeClr>
                          </a:solidFill>
                          <a:effectLst/>
                          <a:latin typeface="Helvetica" charset="0"/>
                          <a:ea typeface="Helvetica" charset="0"/>
                          <a:cs typeface="Helvetica" charset="0"/>
                        </a:rPr>
                        <a:t>Salbutamol</a:t>
                      </a:r>
                      <a:endParaRPr lang="es-ES_tradnl" sz="1800" b="1" dirty="0">
                        <a:solidFill>
                          <a:schemeClr val="tx1">
                            <a:lumMod val="75000"/>
                            <a:lumOff val="25000"/>
                          </a:schemeClr>
                        </a:solidFill>
                        <a:effectLst/>
                        <a:latin typeface="Helvetica" charset="0"/>
                        <a:ea typeface="Helvetica" charset="0"/>
                        <a:cs typeface="Helvetica" charset="0"/>
                      </a:endParaRPr>
                    </a:p>
                  </a:txBody>
                  <a:tcPr anchor="ctr">
                    <a:solidFill>
                      <a:srgbClr val="97CCC2">
                        <a:alpha val="57000"/>
                      </a:srgbClr>
                    </a:solidFill>
                  </a:tcPr>
                </a:tc>
                <a:tc>
                  <a:txBody>
                    <a:bodyPr/>
                    <a:lstStyle/>
                    <a:p>
                      <a:pPr>
                        <a:lnSpc>
                          <a:spcPct val="100000"/>
                        </a:lnSpc>
                      </a:pPr>
                      <a:r>
                        <a:rPr lang="es-ES_tradnl" sz="1800" kern="1200" dirty="0">
                          <a:solidFill>
                            <a:schemeClr val="tx1">
                              <a:lumMod val="75000"/>
                              <a:lumOff val="25000"/>
                            </a:schemeClr>
                          </a:solidFill>
                          <a:effectLst/>
                          <a:latin typeface="Helvetica" charset="0"/>
                          <a:ea typeface="Helvetica" charset="0"/>
                          <a:cs typeface="Helvetica" charset="0"/>
                        </a:rPr>
                        <a:t>Inicio 200–400 mg c/30 min. (hasta 3 veces) </a:t>
                      </a:r>
                    </a:p>
                    <a:p>
                      <a:pPr>
                        <a:lnSpc>
                          <a:spcPct val="100000"/>
                        </a:lnSpc>
                      </a:pPr>
                      <a:r>
                        <a:rPr lang="es-ES_tradnl" sz="1800" kern="1200" dirty="0">
                          <a:solidFill>
                            <a:schemeClr val="tx1">
                              <a:lumMod val="75000"/>
                              <a:lumOff val="25000"/>
                            </a:schemeClr>
                          </a:solidFill>
                          <a:effectLst/>
                          <a:latin typeface="Helvetica" charset="0"/>
                          <a:ea typeface="Helvetica" charset="0"/>
                          <a:cs typeface="Helvetica" charset="0"/>
                        </a:rPr>
                        <a:t>Mantenimiento: 200–400 mg c/4–6 </a:t>
                      </a:r>
                      <a:r>
                        <a:rPr lang="es-ES_tradnl" sz="1800" kern="1200" dirty="0" err="1">
                          <a:solidFill>
                            <a:schemeClr val="tx1">
                              <a:lumMod val="75000"/>
                              <a:lumOff val="25000"/>
                            </a:schemeClr>
                          </a:solidFill>
                          <a:effectLst/>
                          <a:latin typeface="Helvetica" charset="0"/>
                          <a:ea typeface="Helvetica" charset="0"/>
                          <a:cs typeface="Helvetica" charset="0"/>
                        </a:rPr>
                        <a:t>hs</a:t>
                      </a:r>
                      <a:r>
                        <a:rPr lang="es-ES_tradnl" sz="1800" kern="1200" dirty="0">
                          <a:solidFill>
                            <a:schemeClr val="tx1">
                              <a:lumMod val="75000"/>
                              <a:lumOff val="25000"/>
                            </a:schemeClr>
                          </a:solidFill>
                          <a:effectLst/>
                          <a:latin typeface="Helvetica" charset="0"/>
                          <a:ea typeface="Helvetica" charset="0"/>
                          <a:cs typeface="Helvetica" charset="0"/>
                        </a:rPr>
                        <a:t>.</a:t>
                      </a:r>
                      <a:r>
                        <a:rPr lang="es-ES_tradnl" sz="1800" dirty="0">
                          <a:solidFill>
                            <a:schemeClr val="tx1">
                              <a:lumMod val="75000"/>
                              <a:lumOff val="25000"/>
                            </a:schemeClr>
                          </a:solidFill>
                          <a:effectLst/>
                          <a:latin typeface="Helvetica" charset="0"/>
                          <a:ea typeface="Helvetica" charset="0"/>
                          <a:cs typeface="Helvetica" charset="0"/>
                        </a:rPr>
                        <a:t> </a:t>
                      </a:r>
                    </a:p>
                  </a:txBody>
                  <a:tcPr marL="68580" marR="68580" marT="0" marB="0" anchor="ctr">
                    <a:solidFill>
                      <a:srgbClr val="97CCC2">
                        <a:alpha val="57000"/>
                      </a:srgbClr>
                    </a:solidFill>
                  </a:tcPr>
                </a:tc>
                <a:tc>
                  <a:txBody>
                    <a:bodyPr/>
                    <a:lstStyle/>
                    <a:p>
                      <a:pPr marL="50165" marR="0" indent="0" algn="l" defTabSz="914400" rtl="0" eaLnBrk="1" fontAlgn="auto" latinLnBrk="0" hangingPunct="1">
                        <a:lnSpc>
                          <a:spcPct val="100000"/>
                        </a:lnSpc>
                        <a:spcBef>
                          <a:spcPts val="255"/>
                        </a:spcBef>
                        <a:spcAft>
                          <a:spcPts val="0"/>
                        </a:spcAft>
                        <a:buClrTx/>
                        <a:buSzTx/>
                        <a:buFontTx/>
                        <a:buNone/>
                        <a:tabLst/>
                        <a:defRPr/>
                      </a:pPr>
                      <a:r>
                        <a:rPr lang="es-ES_tradnl" sz="1800" dirty="0">
                          <a:solidFill>
                            <a:schemeClr val="tx1">
                              <a:lumMod val="75000"/>
                              <a:lumOff val="25000"/>
                            </a:schemeClr>
                          </a:solidFill>
                          <a:effectLst/>
                          <a:latin typeface="Helvetica" charset="0"/>
                          <a:ea typeface="Helvetica" charset="0"/>
                          <a:cs typeface="Helvetica" charset="0"/>
                        </a:rPr>
                        <a:t>Inicio 2,5 – 5 mg c/30 min. (hasta 3 veces) </a:t>
                      </a:r>
                    </a:p>
                  </a:txBody>
                  <a:tcPr marL="68580" marR="68580" marT="0" marB="0" anchor="ctr">
                    <a:solidFill>
                      <a:srgbClr val="97CCC2">
                        <a:alpha val="57000"/>
                      </a:srgbClr>
                    </a:solidFill>
                  </a:tcPr>
                </a:tc>
                <a:extLst>
                  <a:ext uri="{0D108BD9-81ED-4DB2-BD59-A6C34878D82A}">
                    <a16:rowId xmlns:a16="http://schemas.microsoft.com/office/drawing/2014/main" val="10001"/>
                  </a:ext>
                </a:extLst>
              </a:tr>
              <a:tr h="8078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b="1" dirty="0" err="1">
                          <a:solidFill>
                            <a:schemeClr val="tx1">
                              <a:lumMod val="75000"/>
                              <a:lumOff val="25000"/>
                            </a:schemeClr>
                          </a:solidFill>
                          <a:latin typeface="Helvetica" charset="0"/>
                          <a:ea typeface="Helvetica" charset="0"/>
                          <a:cs typeface="Helvetica" charset="0"/>
                        </a:rPr>
                        <a:t>Ipratropio</a:t>
                      </a:r>
                      <a:r>
                        <a:rPr lang="es-ES_tradnl" sz="1800" b="1" dirty="0">
                          <a:solidFill>
                            <a:schemeClr val="tx1">
                              <a:lumMod val="75000"/>
                              <a:lumOff val="25000"/>
                            </a:schemeClr>
                          </a:solidFill>
                          <a:latin typeface="Helvetica" charset="0"/>
                          <a:ea typeface="Helvetica" charset="0"/>
                          <a:cs typeface="Helvetica" charset="0"/>
                        </a:rPr>
                        <a:t> </a:t>
                      </a:r>
                    </a:p>
                  </a:txBody>
                  <a:tcPr anchor="ctr">
                    <a:solidFill>
                      <a:srgbClr val="B5B88E">
                        <a:alpha val="52000"/>
                      </a:srgbClr>
                    </a:solidFill>
                  </a:tcPr>
                </a:tc>
                <a:tc>
                  <a:txBody>
                    <a:bodyPr/>
                    <a:lstStyle/>
                    <a:p>
                      <a:pPr marL="50165" algn="l">
                        <a:lnSpc>
                          <a:spcPct val="100000"/>
                        </a:lnSpc>
                        <a:spcBef>
                          <a:spcPts val="255"/>
                        </a:spcBef>
                        <a:spcAft>
                          <a:spcPts val="0"/>
                        </a:spcAft>
                      </a:pPr>
                      <a:r>
                        <a:rPr lang="mr-IN" sz="1800" dirty="0">
                          <a:solidFill>
                            <a:schemeClr val="tx1">
                              <a:lumMod val="75000"/>
                              <a:lumOff val="25000"/>
                            </a:schemeClr>
                          </a:solidFill>
                          <a:effectLst/>
                          <a:latin typeface="Helvetica" charset="0"/>
                          <a:ea typeface="Helvetica" charset="0"/>
                          <a:cs typeface="Helvetica" charset="0"/>
                        </a:rPr>
                        <a:t>40–80 </a:t>
                      </a:r>
                      <a:r>
                        <a:rPr lang="mr-IN" sz="1800" dirty="0" err="1">
                          <a:solidFill>
                            <a:schemeClr val="tx1">
                              <a:lumMod val="75000"/>
                              <a:lumOff val="25000"/>
                            </a:schemeClr>
                          </a:solidFill>
                          <a:effectLst/>
                          <a:latin typeface="Helvetica" charset="0"/>
                          <a:ea typeface="Helvetica" charset="0"/>
                          <a:cs typeface="Helvetica" charset="0"/>
                        </a:rPr>
                        <a:t>g</a:t>
                      </a:r>
                      <a:r>
                        <a:rPr lang="es-ES" sz="1800" dirty="0">
                          <a:solidFill>
                            <a:schemeClr val="tx1">
                              <a:lumMod val="75000"/>
                              <a:lumOff val="25000"/>
                            </a:schemeClr>
                          </a:solidFill>
                          <a:effectLst/>
                          <a:latin typeface="Helvetica" charset="0"/>
                          <a:ea typeface="Helvetica" charset="0"/>
                          <a:cs typeface="Helvetica" charset="0"/>
                        </a:rPr>
                        <a:t> </a:t>
                      </a:r>
                      <a:r>
                        <a:rPr lang="mr-IN" sz="1800" dirty="0" err="1">
                          <a:solidFill>
                            <a:schemeClr val="tx1">
                              <a:lumMod val="75000"/>
                              <a:lumOff val="25000"/>
                            </a:schemeClr>
                          </a:solidFill>
                          <a:effectLst/>
                          <a:latin typeface="Helvetica" charset="0"/>
                          <a:ea typeface="Helvetica" charset="0"/>
                          <a:cs typeface="Helvetica" charset="0"/>
                        </a:rPr>
                        <a:t>c</a:t>
                      </a:r>
                      <a:r>
                        <a:rPr lang="mr-IN" sz="1800" dirty="0">
                          <a:solidFill>
                            <a:schemeClr val="tx1">
                              <a:lumMod val="75000"/>
                              <a:lumOff val="25000"/>
                            </a:schemeClr>
                          </a:solidFill>
                          <a:effectLst/>
                          <a:latin typeface="Helvetica" charset="0"/>
                          <a:ea typeface="Helvetica" charset="0"/>
                          <a:cs typeface="Helvetica" charset="0"/>
                        </a:rPr>
                        <a:t>/6–8 </a:t>
                      </a:r>
                      <a:r>
                        <a:rPr lang="mr-IN" sz="1800" dirty="0" err="1">
                          <a:solidFill>
                            <a:schemeClr val="tx1">
                              <a:lumMod val="75000"/>
                              <a:lumOff val="25000"/>
                            </a:schemeClr>
                          </a:solidFill>
                          <a:effectLst/>
                          <a:latin typeface="Helvetica" charset="0"/>
                          <a:ea typeface="Helvetica" charset="0"/>
                          <a:cs typeface="Helvetica" charset="0"/>
                        </a:rPr>
                        <a:t>hs</a:t>
                      </a:r>
                      <a:r>
                        <a:rPr lang="mr-IN" sz="1800" dirty="0">
                          <a:solidFill>
                            <a:schemeClr val="tx1">
                              <a:lumMod val="75000"/>
                              <a:lumOff val="25000"/>
                            </a:schemeClr>
                          </a:solidFill>
                          <a:effectLst/>
                          <a:latin typeface="Helvetica" charset="0"/>
                          <a:ea typeface="Helvetica" charset="0"/>
                          <a:cs typeface="Helvetica" charset="0"/>
                        </a:rPr>
                        <a:t>. </a:t>
                      </a:r>
                      <a:endParaRPr lang="es-ES_tradnl" sz="18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B5B88E">
                        <a:alpha val="52000"/>
                      </a:srgbClr>
                    </a:solidFill>
                  </a:tcPr>
                </a:tc>
                <a:tc>
                  <a:txBody>
                    <a:bodyPr/>
                    <a:lstStyle/>
                    <a:p>
                      <a:pPr marL="50165" marR="0" indent="0" algn="l" defTabSz="914400" rtl="0" eaLnBrk="1" fontAlgn="auto" latinLnBrk="0" hangingPunct="1">
                        <a:lnSpc>
                          <a:spcPct val="100000"/>
                        </a:lnSpc>
                        <a:spcBef>
                          <a:spcPts val="255"/>
                        </a:spcBef>
                        <a:spcAft>
                          <a:spcPts val="0"/>
                        </a:spcAft>
                        <a:buClrTx/>
                        <a:buSzTx/>
                        <a:buFontTx/>
                        <a:buNone/>
                        <a:tabLst/>
                        <a:defRPr/>
                      </a:pPr>
                      <a:r>
                        <a:rPr lang="fi-FI" sz="1800" dirty="0">
                          <a:solidFill>
                            <a:schemeClr val="tx1">
                              <a:lumMod val="75000"/>
                              <a:lumOff val="25000"/>
                            </a:schemeClr>
                          </a:solidFill>
                          <a:effectLst/>
                          <a:latin typeface="Helvetica" charset="0"/>
                          <a:ea typeface="Helvetica" charset="0"/>
                          <a:cs typeface="Helvetica" charset="0"/>
                        </a:rPr>
                        <a:t>0,25–0,5 mg c/6–8 </a:t>
                      </a:r>
                      <a:r>
                        <a:rPr lang="fi-FI" sz="1800" dirty="0" err="1">
                          <a:solidFill>
                            <a:schemeClr val="tx1">
                              <a:lumMod val="75000"/>
                              <a:lumOff val="25000"/>
                            </a:schemeClr>
                          </a:solidFill>
                          <a:effectLst/>
                          <a:latin typeface="Helvetica" charset="0"/>
                          <a:ea typeface="Helvetica" charset="0"/>
                          <a:cs typeface="Helvetica" charset="0"/>
                        </a:rPr>
                        <a:t>hs</a:t>
                      </a:r>
                      <a:r>
                        <a:rPr lang="fi-FI" sz="1800" dirty="0">
                          <a:solidFill>
                            <a:schemeClr val="tx1">
                              <a:lumMod val="75000"/>
                              <a:lumOff val="25000"/>
                            </a:schemeClr>
                          </a:solidFill>
                          <a:effectLst/>
                          <a:latin typeface="Helvetica" charset="0"/>
                          <a:ea typeface="Helvetica" charset="0"/>
                          <a:cs typeface="Helvetica" charset="0"/>
                        </a:rPr>
                        <a:t>. </a:t>
                      </a:r>
                      <a:endParaRPr lang="es-ES_tradnl" sz="18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B5B88E">
                        <a:alpha val="52000"/>
                      </a:srgbClr>
                    </a:solidFill>
                  </a:tcPr>
                </a:tc>
                <a:extLst>
                  <a:ext uri="{0D108BD9-81ED-4DB2-BD59-A6C34878D82A}">
                    <a16:rowId xmlns:a16="http://schemas.microsoft.com/office/drawing/2014/main" val="10002"/>
                  </a:ext>
                </a:extLst>
              </a:tr>
              <a:tr h="8078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b="1" dirty="0" err="1">
                          <a:solidFill>
                            <a:schemeClr val="tx1">
                              <a:lumMod val="75000"/>
                              <a:lumOff val="25000"/>
                            </a:schemeClr>
                          </a:solidFill>
                          <a:latin typeface="Helvetica" charset="0"/>
                          <a:ea typeface="Helvetica" charset="0"/>
                          <a:cs typeface="Helvetica" charset="0"/>
                        </a:rPr>
                        <a:t>Fenoterol</a:t>
                      </a:r>
                      <a:r>
                        <a:rPr lang="es-ES_tradnl" sz="1800" b="1" dirty="0">
                          <a:solidFill>
                            <a:schemeClr val="tx1">
                              <a:lumMod val="75000"/>
                              <a:lumOff val="25000"/>
                            </a:schemeClr>
                          </a:solidFill>
                          <a:latin typeface="Helvetica" charset="0"/>
                          <a:ea typeface="Helvetica" charset="0"/>
                          <a:cs typeface="Helvetica" charset="0"/>
                        </a:rPr>
                        <a:t> + </a:t>
                      </a:r>
                      <a:r>
                        <a:rPr lang="es-ES_tradnl" sz="1800" b="1" dirty="0" err="1">
                          <a:solidFill>
                            <a:schemeClr val="tx1">
                              <a:lumMod val="75000"/>
                              <a:lumOff val="25000"/>
                            </a:schemeClr>
                          </a:solidFill>
                          <a:latin typeface="Helvetica" charset="0"/>
                          <a:ea typeface="Helvetica" charset="0"/>
                          <a:cs typeface="Helvetica" charset="0"/>
                        </a:rPr>
                        <a:t>Ipratropio</a:t>
                      </a:r>
                      <a:r>
                        <a:rPr lang="es-ES_tradnl" sz="1800" b="1" dirty="0">
                          <a:solidFill>
                            <a:schemeClr val="tx1">
                              <a:lumMod val="75000"/>
                              <a:lumOff val="25000"/>
                            </a:schemeClr>
                          </a:solidFill>
                          <a:latin typeface="Helvetica" charset="0"/>
                          <a:ea typeface="Helvetica" charset="0"/>
                          <a:cs typeface="Helvetica" charset="0"/>
                        </a:rPr>
                        <a:t> </a:t>
                      </a:r>
                    </a:p>
                  </a:txBody>
                  <a:tcPr anchor="ctr">
                    <a:solidFill>
                      <a:srgbClr val="F2833E">
                        <a:alpha val="52000"/>
                      </a:srgbClr>
                    </a:solidFill>
                  </a:tcPr>
                </a:tc>
                <a:tc>
                  <a:txBody>
                    <a:bodyPr/>
                    <a:lstStyle/>
                    <a:p>
                      <a:pPr marL="90170" algn="just">
                        <a:lnSpc>
                          <a:spcPct val="100000"/>
                        </a:lnSpc>
                        <a:spcBef>
                          <a:spcPts val="255"/>
                        </a:spcBef>
                        <a:spcAft>
                          <a:spcPts val="0"/>
                        </a:spcAft>
                      </a:pPr>
                      <a:r>
                        <a:rPr lang="es-ES_tradnl" sz="1800" dirty="0">
                          <a:solidFill>
                            <a:schemeClr val="tx1">
                              <a:lumMod val="75000"/>
                              <a:lumOff val="25000"/>
                            </a:schemeClr>
                          </a:solidFill>
                          <a:effectLst/>
                          <a:latin typeface="Helvetica" charset="0"/>
                          <a:ea typeface="Helvetica" charset="0"/>
                          <a:cs typeface="Helvetica" charset="0"/>
                        </a:rPr>
                        <a:t>100–200 + 40–80 mg c/4-6 </a:t>
                      </a:r>
                      <a:r>
                        <a:rPr lang="es-ES_tradnl" sz="1800" dirty="0" err="1">
                          <a:solidFill>
                            <a:schemeClr val="tx1">
                              <a:lumMod val="75000"/>
                              <a:lumOff val="25000"/>
                            </a:schemeClr>
                          </a:solidFill>
                          <a:effectLst/>
                          <a:latin typeface="Helvetica" charset="0"/>
                          <a:ea typeface="Helvetica" charset="0"/>
                          <a:cs typeface="Helvetica" charset="0"/>
                        </a:rPr>
                        <a:t>hs</a:t>
                      </a:r>
                      <a:r>
                        <a:rPr lang="es-ES_tradnl" sz="1800" dirty="0">
                          <a:solidFill>
                            <a:schemeClr val="tx1">
                              <a:lumMod val="75000"/>
                              <a:lumOff val="25000"/>
                            </a:schemeClr>
                          </a:solidFill>
                          <a:effectLst/>
                          <a:latin typeface="Helvetica" charset="0"/>
                          <a:ea typeface="Helvetica" charset="0"/>
                          <a:cs typeface="Helvetica" charset="0"/>
                        </a:rPr>
                        <a:t>. </a:t>
                      </a:r>
                    </a:p>
                  </a:txBody>
                  <a:tcPr marL="68580" marR="68580" marT="0" marB="0" anchor="ctr">
                    <a:solidFill>
                      <a:srgbClr val="F2833E">
                        <a:alpha val="52000"/>
                      </a:srgbClr>
                    </a:solidFill>
                  </a:tcPr>
                </a:tc>
                <a:tc>
                  <a:txBody>
                    <a:bodyPr/>
                    <a:lstStyle/>
                    <a:p>
                      <a:pPr marL="50165" marR="0" indent="0" algn="l" defTabSz="914400" rtl="0" eaLnBrk="1" fontAlgn="auto" latinLnBrk="0" hangingPunct="1">
                        <a:lnSpc>
                          <a:spcPct val="100000"/>
                        </a:lnSpc>
                        <a:spcBef>
                          <a:spcPts val="255"/>
                        </a:spcBef>
                        <a:spcAft>
                          <a:spcPts val="0"/>
                        </a:spcAft>
                        <a:buClrTx/>
                        <a:buSzTx/>
                        <a:buFontTx/>
                        <a:buNone/>
                        <a:tabLst/>
                        <a:defRPr/>
                      </a:pPr>
                      <a:r>
                        <a:rPr lang="mr-IN" sz="1800" dirty="0">
                          <a:solidFill>
                            <a:schemeClr val="tx1">
                              <a:lumMod val="75000"/>
                              <a:lumOff val="25000"/>
                            </a:schemeClr>
                          </a:solidFill>
                          <a:effectLst/>
                          <a:latin typeface="Helvetica" charset="0"/>
                          <a:ea typeface="Helvetica" charset="0"/>
                          <a:cs typeface="Helvetica" charset="0"/>
                        </a:rPr>
                        <a:t>0,5 + 0,25 </a:t>
                      </a:r>
                      <a:r>
                        <a:rPr lang="mr-IN" sz="1800" dirty="0" err="1">
                          <a:solidFill>
                            <a:schemeClr val="tx1">
                              <a:lumMod val="75000"/>
                              <a:lumOff val="25000"/>
                            </a:schemeClr>
                          </a:solidFill>
                          <a:effectLst/>
                          <a:latin typeface="Helvetica" charset="0"/>
                          <a:ea typeface="Helvetica" charset="0"/>
                          <a:cs typeface="Helvetica" charset="0"/>
                        </a:rPr>
                        <a:t>mg</a:t>
                      </a:r>
                      <a:r>
                        <a:rPr lang="es-ES" sz="1800" dirty="0">
                          <a:solidFill>
                            <a:schemeClr val="tx1">
                              <a:lumMod val="75000"/>
                              <a:lumOff val="25000"/>
                            </a:schemeClr>
                          </a:solidFill>
                          <a:effectLst/>
                          <a:latin typeface="Helvetica" charset="0"/>
                          <a:ea typeface="Helvetica" charset="0"/>
                          <a:cs typeface="Helvetica" charset="0"/>
                        </a:rPr>
                        <a:t> </a:t>
                      </a:r>
                      <a:r>
                        <a:rPr lang="mr-IN" sz="1800" dirty="0" err="1">
                          <a:solidFill>
                            <a:schemeClr val="tx1">
                              <a:lumMod val="75000"/>
                              <a:lumOff val="25000"/>
                            </a:schemeClr>
                          </a:solidFill>
                          <a:effectLst/>
                          <a:latin typeface="Helvetica" charset="0"/>
                          <a:ea typeface="Helvetica" charset="0"/>
                          <a:cs typeface="Helvetica" charset="0"/>
                        </a:rPr>
                        <a:t>c</a:t>
                      </a:r>
                      <a:r>
                        <a:rPr lang="mr-IN" sz="1800" dirty="0">
                          <a:solidFill>
                            <a:schemeClr val="tx1">
                              <a:lumMod val="75000"/>
                              <a:lumOff val="25000"/>
                            </a:schemeClr>
                          </a:solidFill>
                          <a:effectLst/>
                          <a:latin typeface="Helvetica" charset="0"/>
                          <a:ea typeface="Helvetica" charset="0"/>
                          <a:cs typeface="Helvetica" charset="0"/>
                        </a:rPr>
                        <a:t>/4–6 </a:t>
                      </a:r>
                      <a:r>
                        <a:rPr lang="mr-IN" sz="1800" dirty="0" err="1">
                          <a:solidFill>
                            <a:schemeClr val="tx1">
                              <a:lumMod val="75000"/>
                              <a:lumOff val="25000"/>
                            </a:schemeClr>
                          </a:solidFill>
                          <a:effectLst/>
                          <a:latin typeface="Helvetica" charset="0"/>
                          <a:ea typeface="Helvetica" charset="0"/>
                          <a:cs typeface="Helvetica" charset="0"/>
                        </a:rPr>
                        <a:t>hs</a:t>
                      </a:r>
                      <a:r>
                        <a:rPr lang="mr-IN" sz="1800" dirty="0">
                          <a:solidFill>
                            <a:schemeClr val="tx1">
                              <a:lumMod val="75000"/>
                              <a:lumOff val="25000"/>
                            </a:schemeClr>
                          </a:solidFill>
                          <a:effectLst/>
                          <a:latin typeface="Helvetica" charset="0"/>
                          <a:ea typeface="Helvetica" charset="0"/>
                          <a:cs typeface="Helvetica" charset="0"/>
                        </a:rPr>
                        <a:t>. </a:t>
                      </a:r>
                      <a:endParaRPr lang="es-ES_tradnl" sz="18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F2833E">
                        <a:alpha val="52000"/>
                      </a:srgbClr>
                    </a:solidFill>
                  </a:tcPr>
                </a:tc>
                <a:extLst>
                  <a:ext uri="{0D108BD9-81ED-4DB2-BD59-A6C34878D82A}">
                    <a16:rowId xmlns:a16="http://schemas.microsoft.com/office/drawing/2014/main" val="10003"/>
                  </a:ext>
                </a:extLst>
              </a:tr>
              <a:tr h="8078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b="1" dirty="0">
                          <a:solidFill>
                            <a:schemeClr val="tx1">
                              <a:lumMod val="75000"/>
                              <a:lumOff val="25000"/>
                            </a:schemeClr>
                          </a:solidFill>
                          <a:latin typeface="Helvetica" charset="0"/>
                          <a:ea typeface="Helvetica" charset="0"/>
                          <a:cs typeface="Helvetica" charset="0"/>
                        </a:rPr>
                        <a:t>Salbutamol + </a:t>
                      </a:r>
                      <a:r>
                        <a:rPr lang="es-ES_tradnl" sz="1800" b="1" dirty="0" err="1">
                          <a:solidFill>
                            <a:schemeClr val="tx1">
                              <a:lumMod val="75000"/>
                              <a:lumOff val="25000"/>
                            </a:schemeClr>
                          </a:solidFill>
                          <a:latin typeface="Helvetica" charset="0"/>
                          <a:ea typeface="Helvetica" charset="0"/>
                          <a:cs typeface="Helvetica" charset="0"/>
                        </a:rPr>
                        <a:t>Ipratropio</a:t>
                      </a:r>
                      <a:r>
                        <a:rPr lang="es-ES_tradnl" sz="1800" b="1" dirty="0">
                          <a:solidFill>
                            <a:schemeClr val="tx1">
                              <a:lumMod val="75000"/>
                              <a:lumOff val="25000"/>
                            </a:schemeClr>
                          </a:solidFill>
                          <a:latin typeface="Helvetica" charset="0"/>
                          <a:ea typeface="Helvetica" charset="0"/>
                          <a:cs typeface="Helvetica" charset="0"/>
                        </a:rPr>
                        <a:t> </a:t>
                      </a:r>
                    </a:p>
                  </a:txBody>
                  <a:tcPr anchor="ctr">
                    <a:solidFill>
                      <a:srgbClr val="005B6D">
                        <a:alpha val="33000"/>
                      </a:srgbClr>
                    </a:solidFill>
                  </a:tcPr>
                </a:tc>
                <a:tc>
                  <a:txBody>
                    <a:bodyPr/>
                    <a:lstStyle/>
                    <a:p>
                      <a:pPr marL="50165" algn="l">
                        <a:lnSpc>
                          <a:spcPct val="100000"/>
                        </a:lnSpc>
                        <a:spcBef>
                          <a:spcPts val="255"/>
                        </a:spcBef>
                        <a:spcAft>
                          <a:spcPts val="0"/>
                        </a:spcAft>
                      </a:pPr>
                      <a:r>
                        <a:rPr lang="mr-IN" sz="1800" dirty="0">
                          <a:solidFill>
                            <a:schemeClr val="tx1">
                              <a:lumMod val="75000"/>
                              <a:lumOff val="25000"/>
                            </a:schemeClr>
                          </a:solidFill>
                          <a:effectLst/>
                          <a:latin typeface="Helvetica" charset="0"/>
                          <a:ea typeface="Helvetica" charset="0"/>
                          <a:cs typeface="Helvetica" charset="0"/>
                        </a:rPr>
                        <a:t>200–400 + 40–80</a:t>
                      </a:r>
                      <a:r>
                        <a:rPr lang="es-ES" sz="1800" dirty="0">
                          <a:solidFill>
                            <a:schemeClr val="tx1">
                              <a:lumMod val="75000"/>
                              <a:lumOff val="25000"/>
                            </a:schemeClr>
                          </a:solidFill>
                          <a:effectLst/>
                          <a:latin typeface="Helvetica" charset="0"/>
                          <a:ea typeface="Helvetica" charset="0"/>
                          <a:cs typeface="Helvetica" charset="0"/>
                        </a:rPr>
                        <a:t> </a:t>
                      </a:r>
                      <a:r>
                        <a:rPr lang="es-UY" sz="1800" dirty="0">
                          <a:solidFill>
                            <a:schemeClr val="tx1">
                              <a:lumMod val="75000"/>
                              <a:lumOff val="25000"/>
                            </a:schemeClr>
                          </a:solidFill>
                          <a:effectLst/>
                          <a:latin typeface="Helvetica" charset="0"/>
                          <a:ea typeface="Helvetica" charset="0"/>
                          <a:cs typeface="Helvetica" charset="0"/>
                        </a:rPr>
                        <a:t>m</a:t>
                      </a:r>
                      <a:r>
                        <a:rPr lang="mr-IN" sz="1800" dirty="0">
                          <a:solidFill>
                            <a:schemeClr val="tx1">
                              <a:lumMod val="75000"/>
                              <a:lumOff val="25000"/>
                            </a:schemeClr>
                          </a:solidFill>
                          <a:effectLst/>
                          <a:latin typeface="Helvetica" charset="0"/>
                          <a:ea typeface="Helvetica" charset="0"/>
                          <a:cs typeface="Helvetica" charset="0"/>
                        </a:rPr>
                        <a:t>g c/4–6 hs. </a:t>
                      </a:r>
                      <a:endParaRPr lang="es-ES_tradnl" sz="18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005B6D">
                        <a:alpha val="33000"/>
                      </a:srgbClr>
                    </a:solidFill>
                  </a:tcPr>
                </a:tc>
                <a:tc>
                  <a:txBody>
                    <a:bodyPr/>
                    <a:lstStyle/>
                    <a:p>
                      <a:pPr marL="50165" marR="0" indent="0" algn="l" defTabSz="914400" rtl="0" eaLnBrk="1" fontAlgn="auto" latinLnBrk="0" hangingPunct="1">
                        <a:lnSpc>
                          <a:spcPct val="100000"/>
                        </a:lnSpc>
                        <a:spcBef>
                          <a:spcPts val="255"/>
                        </a:spcBef>
                        <a:spcAft>
                          <a:spcPts val="0"/>
                        </a:spcAft>
                        <a:buClrTx/>
                        <a:buSzTx/>
                        <a:buFontTx/>
                        <a:buNone/>
                        <a:tabLst/>
                        <a:defRPr/>
                      </a:pPr>
                      <a:r>
                        <a:rPr lang="mr-IN" sz="1800" dirty="0">
                          <a:solidFill>
                            <a:schemeClr val="tx1">
                              <a:lumMod val="75000"/>
                              <a:lumOff val="25000"/>
                            </a:schemeClr>
                          </a:solidFill>
                          <a:effectLst/>
                          <a:latin typeface="Helvetica" charset="0"/>
                          <a:ea typeface="Helvetica" charset="0"/>
                          <a:cs typeface="Helvetica" charset="0"/>
                        </a:rPr>
                        <a:t>5 + 0,25 </a:t>
                      </a:r>
                      <a:r>
                        <a:rPr lang="mr-IN" sz="1800" dirty="0" err="1">
                          <a:solidFill>
                            <a:schemeClr val="tx1">
                              <a:lumMod val="75000"/>
                              <a:lumOff val="25000"/>
                            </a:schemeClr>
                          </a:solidFill>
                          <a:effectLst/>
                          <a:latin typeface="Helvetica" charset="0"/>
                          <a:ea typeface="Helvetica" charset="0"/>
                          <a:cs typeface="Helvetica" charset="0"/>
                        </a:rPr>
                        <a:t>mg</a:t>
                      </a:r>
                      <a:r>
                        <a:rPr lang="es-ES" sz="1800" dirty="0">
                          <a:solidFill>
                            <a:schemeClr val="tx1">
                              <a:lumMod val="75000"/>
                              <a:lumOff val="25000"/>
                            </a:schemeClr>
                          </a:solidFill>
                          <a:effectLst/>
                          <a:latin typeface="Helvetica" charset="0"/>
                          <a:ea typeface="Helvetica" charset="0"/>
                          <a:cs typeface="Helvetica" charset="0"/>
                        </a:rPr>
                        <a:t> </a:t>
                      </a:r>
                      <a:r>
                        <a:rPr lang="mr-IN" sz="1800" dirty="0" err="1">
                          <a:solidFill>
                            <a:schemeClr val="tx1">
                              <a:lumMod val="75000"/>
                              <a:lumOff val="25000"/>
                            </a:schemeClr>
                          </a:solidFill>
                          <a:effectLst/>
                          <a:latin typeface="Helvetica" charset="0"/>
                          <a:ea typeface="Helvetica" charset="0"/>
                          <a:cs typeface="Helvetica" charset="0"/>
                        </a:rPr>
                        <a:t>c</a:t>
                      </a:r>
                      <a:r>
                        <a:rPr lang="mr-IN" sz="1800" dirty="0">
                          <a:solidFill>
                            <a:schemeClr val="tx1">
                              <a:lumMod val="75000"/>
                              <a:lumOff val="25000"/>
                            </a:schemeClr>
                          </a:solidFill>
                          <a:effectLst/>
                          <a:latin typeface="Helvetica" charset="0"/>
                          <a:ea typeface="Helvetica" charset="0"/>
                          <a:cs typeface="Helvetica" charset="0"/>
                        </a:rPr>
                        <a:t>/4–6 </a:t>
                      </a:r>
                      <a:r>
                        <a:rPr lang="mr-IN" sz="1800" dirty="0" err="1">
                          <a:solidFill>
                            <a:schemeClr val="tx1">
                              <a:lumMod val="75000"/>
                              <a:lumOff val="25000"/>
                            </a:schemeClr>
                          </a:solidFill>
                          <a:effectLst/>
                          <a:latin typeface="Helvetica" charset="0"/>
                          <a:ea typeface="Helvetica" charset="0"/>
                          <a:cs typeface="Helvetica" charset="0"/>
                        </a:rPr>
                        <a:t>hs</a:t>
                      </a:r>
                      <a:r>
                        <a:rPr lang="mr-IN" sz="1800" dirty="0">
                          <a:solidFill>
                            <a:schemeClr val="tx1">
                              <a:lumMod val="75000"/>
                              <a:lumOff val="25000"/>
                            </a:schemeClr>
                          </a:solidFill>
                          <a:effectLst/>
                          <a:latin typeface="Helvetica" charset="0"/>
                          <a:ea typeface="Helvetica" charset="0"/>
                          <a:cs typeface="Helvetica" charset="0"/>
                        </a:rPr>
                        <a:t>. </a:t>
                      </a:r>
                      <a:endParaRPr lang="es-ES_tradnl" sz="18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005B6D">
                        <a:alpha val="33000"/>
                      </a:srgbClr>
                    </a:solidFill>
                  </a:tcPr>
                </a:tc>
                <a:extLst>
                  <a:ext uri="{0D108BD9-81ED-4DB2-BD59-A6C34878D82A}">
                    <a16:rowId xmlns:a16="http://schemas.microsoft.com/office/drawing/2014/main" val="10004"/>
                  </a:ext>
                </a:extLst>
              </a:tr>
            </a:tbl>
          </a:graphicData>
        </a:graphic>
      </p:graphicFrame>
      <p:sp>
        <p:nvSpPr>
          <p:cNvPr id="9" name="Rectángulo 8"/>
          <p:cNvSpPr/>
          <p:nvPr/>
        </p:nvSpPr>
        <p:spPr>
          <a:xfrm rot="16200000">
            <a:off x="-75969" y="2968522"/>
            <a:ext cx="1419615" cy="276999"/>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TABLA 12</a:t>
            </a:r>
            <a:endParaRPr lang="es-ES" sz="1200" baseline="-25000" dirty="0">
              <a:solidFill>
                <a:srgbClr val="1B9995"/>
              </a:solidFill>
              <a:latin typeface="Helvetica" charset="0"/>
              <a:ea typeface="Helvetica" charset="0"/>
              <a:cs typeface="Helvetica" charset="0"/>
            </a:endParaRPr>
          </a:p>
        </p:txBody>
      </p:sp>
      <p:sp>
        <p:nvSpPr>
          <p:cNvPr id="10" name="Rectángulo 9">
            <a:extLst>
              <a:ext uri="{FF2B5EF4-FFF2-40B4-BE49-F238E27FC236}">
                <a16:creationId xmlns:a16="http://schemas.microsoft.com/office/drawing/2014/main" id="{BFCF7E17-D1B0-4FDE-B717-1EBC74985F09}"/>
              </a:ext>
            </a:extLst>
          </p:cNvPr>
          <p:cNvSpPr/>
          <p:nvPr/>
        </p:nvSpPr>
        <p:spPr>
          <a:xfrm>
            <a:off x="752922" y="112865"/>
            <a:ext cx="3826753" cy="369332"/>
          </a:xfrm>
          <a:prstGeom prst="rect">
            <a:avLst/>
          </a:prstGeom>
        </p:spPr>
        <p:txBody>
          <a:bodyPr wrap="none">
            <a:spAutoFit/>
          </a:bodyPr>
          <a:lstStyle/>
          <a:p>
            <a:r>
              <a:rPr lang="es-ES" dirty="0">
                <a:solidFill>
                  <a:srgbClr val="8CBFB5"/>
                </a:solidFill>
                <a:latin typeface="Helvetica" charset="0"/>
                <a:ea typeface="Helvetica" charset="0"/>
                <a:cs typeface="Helvetica" charset="0"/>
              </a:rPr>
              <a:t>EXACERBACIONES DE LA EPOC </a:t>
            </a:r>
          </a:p>
        </p:txBody>
      </p:sp>
    </p:spTree>
    <p:extLst>
      <p:ext uri="{BB962C8B-B14F-4D97-AF65-F5344CB8AC3E}">
        <p14:creationId xmlns:p14="http://schemas.microsoft.com/office/powerpoint/2010/main" val="19096841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5</a:t>
            </a:r>
            <a:endParaRPr lang="es-ES" sz="8800" b="1" dirty="0">
              <a:solidFill>
                <a:srgbClr val="8CBFB5"/>
              </a:solidFill>
              <a:effectLst/>
              <a:latin typeface="Helvetica" charset="0"/>
              <a:ea typeface="Helvetica" charset="0"/>
              <a:cs typeface="Helvetica" charset="0"/>
            </a:endParaRPr>
          </a:p>
        </p:txBody>
      </p:sp>
      <p:sp>
        <p:nvSpPr>
          <p:cNvPr id="14" name="Rectángulo 13"/>
          <p:cNvSpPr/>
          <p:nvPr/>
        </p:nvSpPr>
        <p:spPr>
          <a:xfrm>
            <a:off x="288265" y="1046469"/>
            <a:ext cx="3306705"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Antibióticos</a:t>
            </a:r>
          </a:p>
        </p:txBody>
      </p:sp>
      <p:graphicFrame>
        <p:nvGraphicFramePr>
          <p:cNvPr id="8" name="Tabla 7"/>
          <p:cNvGraphicFramePr>
            <a:graphicFrameLocks noGrp="1"/>
          </p:cNvGraphicFramePr>
          <p:nvPr>
            <p:extLst>
              <p:ext uri="{D42A27DB-BD31-4B8C-83A1-F6EECF244321}">
                <p14:modId xmlns:p14="http://schemas.microsoft.com/office/powerpoint/2010/main" val="3250753306"/>
              </p:ext>
            </p:extLst>
          </p:nvPr>
        </p:nvGraphicFramePr>
        <p:xfrm>
          <a:off x="683520" y="2542383"/>
          <a:ext cx="11390224" cy="4078743"/>
        </p:xfrm>
        <a:graphic>
          <a:graphicData uri="http://schemas.openxmlformats.org/drawingml/2006/table">
            <a:tbl>
              <a:tblPr firstRow="1" bandRow="1">
                <a:tableStyleId>{5C22544A-7EE6-4342-B048-85BDC9FD1C3A}</a:tableStyleId>
              </a:tblPr>
              <a:tblGrid>
                <a:gridCol w="6316716">
                  <a:extLst>
                    <a:ext uri="{9D8B030D-6E8A-4147-A177-3AD203B41FA5}">
                      <a16:colId xmlns:a16="http://schemas.microsoft.com/office/drawing/2014/main" val="20000"/>
                    </a:ext>
                  </a:extLst>
                </a:gridCol>
                <a:gridCol w="5073508">
                  <a:extLst>
                    <a:ext uri="{9D8B030D-6E8A-4147-A177-3AD203B41FA5}">
                      <a16:colId xmlns:a16="http://schemas.microsoft.com/office/drawing/2014/main" val="20001"/>
                    </a:ext>
                  </a:extLst>
                </a:gridCol>
              </a:tblGrid>
              <a:tr h="6325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a:solidFill>
                            <a:schemeClr val="bg1"/>
                          </a:solidFill>
                          <a:latin typeface="Helvetica" charset="0"/>
                          <a:ea typeface="Helvetica" charset="0"/>
                          <a:cs typeface="Helvetica" charset="0"/>
                        </a:rPr>
                        <a:t>Sin factores de riesgo</a:t>
                      </a: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a:solidFill>
                            <a:schemeClr val="bg1"/>
                          </a:solidFill>
                          <a:latin typeface="Helvetica" charset="0"/>
                          <a:ea typeface="Helvetica" charset="0"/>
                          <a:cs typeface="Helvetica" charset="0"/>
                        </a:rPr>
                        <a:t>≥ 1 factor de riesgo</a:t>
                      </a:r>
                    </a:p>
                  </a:txBody>
                  <a:tcPr anchor="ctr">
                    <a:solidFill>
                      <a:srgbClr val="1B9995"/>
                    </a:solidFill>
                  </a:tcPr>
                </a:tc>
                <a:extLst>
                  <a:ext uri="{0D108BD9-81ED-4DB2-BD59-A6C34878D82A}">
                    <a16:rowId xmlns:a16="http://schemas.microsoft.com/office/drawing/2014/main" val="10000"/>
                  </a:ext>
                </a:extLst>
              </a:tr>
              <a:tr h="1698190">
                <a:tc>
                  <a:txBody>
                    <a:bodyPr/>
                    <a:lstStyle/>
                    <a:p>
                      <a:pPr algn="ctr">
                        <a:lnSpc>
                          <a:spcPct val="100000"/>
                        </a:lnSpc>
                        <a:spcAft>
                          <a:spcPts val="0"/>
                        </a:spcAft>
                      </a:pPr>
                      <a:r>
                        <a:rPr lang="es-ES" sz="2000" b="0" dirty="0">
                          <a:solidFill>
                            <a:schemeClr val="tx1">
                              <a:lumMod val="75000"/>
                              <a:lumOff val="25000"/>
                            </a:schemeClr>
                          </a:solidFill>
                          <a:effectLst/>
                          <a:latin typeface="Helvetica" charset="0"/>
                          <a:ea typeface="Helvetica" charset="0"/>
                          <a:cs typeface="Helvetica" charset="0"/>
                        </a:rPr>
                        <a:t>Edad &lt;</a:t>
                      </a:r>
                      <a:r>
                        <a:rPr lang="es-ES" sz="2000" b="0" baseline="0" dirty="0">
                          <a:solidFill>
                            <a:schemeClr val="tx1">
                              <a:lumMod val="75000"/>
                              <a:lumOff val="25000"/>
                            </a:schemeClr>
                          </a:solidFill>
                          <a:effectLst/>
                          <a:latin typeface="Helvetica" charset="0"/>
                          <a:ea typeface="Helvetica" charset="0"/>
                          <a:cs typeface="Helvetica" charset="0"/>
                        </a:rPr>
                        <a:t> 65 años</a:t>
                      </a:r>
                    </a:p>
                    <a:p>
                      <a:pPr algn="ctr">
                        <a:lnSpc>
                          <a:spcPct val="100000"/>
                        </a:lnSpc>
                        <a:spcAft>
                          <a:spcPts val="0"/>
                        </a:spcAft>
                      </a:pPr>
                      <a:r>
                        <a:rPr lang="es-ES" sz="2000" b="0" baseline="0" dirty="0">
                          <a:solidFill>
                            <a:schemeClr val="tx1">
                              <a:lumMod val="75000"/>
                              <a:lumOff val="25000"/>
                            </a:schemeClr>
                          </a:solidFill>
                          <a:effectLst/>
                          <a:latin typeface="Helvetica" charset="0"/>
                          <a:ea typeface="Helvetica" charset="0"/>
                          <a:cs typeface="Helvetica" charset="0"/>
                        </a:rPr>
                        <a:t>VEF1 &gt; 50%</a:t>
                      </a:r>
                    </a:p>
                    <a:p>
                      <a:pPr algn="ctr">
                        <a:lnSpc>
                          <a:spcPct val="100000"/>
                        </a:lnSpc>
                        <a:spcAft>
                          <a:spcPts val="0"/>
                        </a:spcAft>
                      </a:pPr>
                      <a:r>
                        <a:rPr lang="es-ES_tradnl" sz="2000" b="0" dirty="0">
                          <a:solidFill>
                            <a:schemeClr val="tx1">
                              <a:lumMod val="75000"/>
                              <a:lumOff val="25000"/>
                            </a:schemeClr>
                          </a:solidFill>
                          <a:effectLst/>
                          <a:latin typeface="Helvetica" charset="0"/>
                          <a:ea typeface="Helvetica" charset="0"/>
                          <a:cs typeface="Helvetica" charset="0"/>
                        </a:rPr>
                        <a:t>&lt;</a:t>
                      </a:r>
                      <a:r>
                        <a:rPr lang="es-ES_tradnl" sz="2000" b="0" baseline="0" dirty="0">
                          <a:solidFill>
                            <a:schemeClr val="tx1">
                              <a:lumMod val="75000"/>
                              <a:lumOff val="25000"/>
                            </a:schemeClr>
                          </a:solidFill>
                          <a:effectLst/>
                          <a:latin typeface="Helvetica" charset="0"/>
                          <a:ea typeface="Helvetica" charset="0"/>
                          <a:cs typeface="Helvetica" charset="0"/>
                        </a:rPr>
                        <a:t> 2 exacerbaciones en el año previo</a:t>
                      </a:r>
                    </a:p>
                    <a:p>
                      <a:pPr algn="ctr">
                        <a:lnSpc>
                          <a:spcPct val="100000"/>
                        </a:lnSpc>
                        <a:spcAft>
                          <a:spcPts val="0"/>
                        </a:spcAft>
                      </a:pPr>
                      <a:r>
                        <a:rPr lang="es-ES_tradnl" sz="2000" b="0" baseline="0" dirty="0">
                          <a:solidFill>
                            <a:schemeClr val="tx1">
                              <a:lumMod val="75000"/>
                              <a:lumOff val="25000"/>
                            </a:schemeClr>
                          </a:solidFill>
                          <a:effectLst/>
                          <a:latin typeface="Helvetica" charset="0"/>
                          <a:ea typeface="Helvetica" charset="0"/>
                          <a:cs typeface="Helvetica" charset="0"/>
                        </a:rPr>
                        <a:t>Sin cardiopatía</a:t>
                      </a:r>
                    </a:p>
                  </a:txBody>
                  <a:tcPr anchor="ctr">
                    <a:solidFill>
                      <a:srgbClr val="97CCC2">
                        <a:alpha val="57000"/>
                      </a:srgbClr>
                    </a:solidFill>
                  </a:tcPr>
                </a:tc>
                <a:tc>
                  <a:txBody>
                    <a:bodyPr/>
                    <a:lstStyle/>
                    <a:p>
                      <a:pPr algn="ctr">
                        <a:lnSpc>
                          <a:spcPct val="100000"/>
                        </a:lnSpc>
                      </a:pPr>
                      <a:r>
                        <a:rPr lang="es-ES_tradnl" sz="2000" kern="1200" dirty="0">
                          <a:solidFill>
                            <a:schemeClr val="tx1">
                              <a:lumMod val="75000"/>
                              <a:lumOff val="25000"/>
                            </a:schemeClr>
                          </a:solidFill>
                          <a:effectLst/>
                          <a:latin typeface="Helvetica" charset="0"/>
                          <a:ea typeface="Helvetica" charset="0"/>
                          <a:cs typeface="Helvetica" charset="0"/>
                        </a:rPr>
                        <a:t>Edad ≥ 65 años</a:t>
                      </a:r>
                    </a:p>
                    <a:p>
                      <a:pPr algn="ctr">
                        <a:lnSpc>
                          <a:spcPct val="100000"/>
                        </a:lnSpc>
                      </a:pPr>
                      <a:r>
                        <a:rPr lang="es-ES_tradnl" sz="2000" kern="1200" dirty="0">
                          <a:solidFill>
                            <a:schemeClr val="tx1">
                              <a:lumMod val="75000"/>
                              <a:lumOff val="25000"/>
                            </a:schemeClr>
                          </a:solidFill>
                          <a:effectLst/>
                          <a:latin typeface="Helvetica" charset="0"/>
                          <a:ea typeface="Helvetica" charset="0"/>
                          <a:cs typeface="Helvetica" charset="0"/>
                        </a:rPr>
                        <a:t>VEF1 ≤</a:t>
                      </a:r>
                      <a:r>
                        <a:rPr lang="es-ES_tradnl" sz="2000" kern="1200" baseline="0" dirty="0">
                          <a:solidFill>
                            <a:schemeClr val="tx1">
                              <a:lumMod val="75000"/>
                              <a:lumOff val="25000"/>
                            </a:schemeClr>
                          </a:solidFill>
                          <a:effectLst/>
                          <a:latin typeface="Helvetica" charset="0"/>
                          <a:ea typeface="Helvetica" charset="0"/>
                          <a:cs typeface="Helvetica" charset="0"/>
                        </a:rPr>
                        <a:t> 50%</a:t>
                      </a:r>
                    </a:p>
                    <a:p>
                      <a:pPr algn="ctr">
                        <a:lnSpc>
                          <a:spcPct val="100000"/>
                        </a:lnSpc>
                      </a:pPr>
                      <a:r>
                        <a:rPr lang="es-ES_tradnl" sz="2000" kern="1200" baseline="0" dirty="0">
                          <a:solidFill>
                            <a:schemeClr val="tx1">
                              <a:lumMod val="75000"/>
                              <a:lumOff val="25000"/>
                            </a:schemeClr>
                          </a:solidFill>
                          <a:effectLst/>
                          <a:latin typeface="Helvetica" charset="0"/>
                          <a:ea typeface="Helvetica" charset="0"/>
                          <a:cs typeface="Helvetica" charset="0"/>
                        </a:rPr>
                        <a:t>≥ 2 exacerbaciones en el año previo</a:t>
                      </a:r>
                    </a:p>
                    <a:p>
                      <a:pPr algn="ctr">
                        <a:lnSpc>
                          <a:spcPct val="100000"/>
                        </a:lnSpc>
                      </a:pPr>
                      <a:r>
                        <a:rPr lang="es-ES_tradnl" sz="2000" kern="1200" baseline="0" dirty="0">
                          <a:solidFill>
                            <a:schemeClr val="tx1">
                              <a:lumMod val="75000"/>
                              <a:lumOff val="25000"/>
                            </a:schemeClr>
                          </a:solidFill>
                          <a:effectLst/>
                          <a:latin typeface="Helvetica" charset="0"/>
                          <a:ea typeface="Helvetica" charset="0"/>
                          <a:cs typeface="Helvetica" charset="0"/>
                        </a:rPr>
                        <a:t>Con cardiopatía</a:t>
                      </a:r>
                      <a:endParaRPr lang="es-ES_tradnl" sz="2000" dirty="0">
                        <a:solidFill>
                          <a:schemeClr val="tx1">
                            <a:lumMod val="75000"/>
                            <a:lumOff val="25000"/>
                          </a:schemeClr>
                        </a:solidFill>
                        <a:effectLst/>
                        <a:latin typeface="Helvetica" charset="0"/>
                        <a:ea typeface="Helvetica" charset="0"/>
                        <a:cs typeface="Helvetica" charset="0"/>
                      </a:endParaRPr>
                    </a:p>
                  </a:txBody>
                  <a:tcPr marL="68580" marR="68580" marT="0" marB="0" anchor="ctr">
                    <a:solidFill>
                      <a:srgbClr val="97CCC2">
                        <a:alpha val="57000"/>
                      </a:srgbClr>
                    </a:solidFill>
                  </a:tcPr>
                </a:tc>
                <a:extLst>
                  <a:ext uri="{0D108BD9-81ED-4DB2-BD59-A6C34878D82A}">
                    <a16:rowId xmlns:a16="http://schemas.microsoft.com/office/drawing/2014/main" val="10001"/>
                  </a:ext>
                </a:extLst>
              </a:tr>
              <a:tr h="1748042">
                <a:tc>
                  <a:txBody>
                    <a:bodyPr/>
                    <a:lstStyle/>
                    <a:p>
                      <a:pPr marL="187325" marR="0" indent="0" algn="l" defTabSz="914400" rtl="0" eaLnBrk="1" fontAlgn="auto" latinLnBrk="0" hangingPunct="1">
                        <a:lnSpc>
                          <a:spcPct val="100000"/>
                        </a:lnSpc>
                        <a:spcBef>
                          <a:spcPts val="0"/>
                        </a:spcBef>
                        <a:spcAft>
                          <a:spcPts val="0"/>
                        </a:spcAft>
                        <a:buClrTx/>
                        <a:buSzTx/>
                        <a:buFontTx/>
                        <a:buNone/>
                        <a:tabLst/>
                        <a:defRPr/>
                      </a:pPr>
                      <a:r>
                        <a:rPr lang="es-ES_tradnl" sz="1600" b="1" dirty="0">
                          <a:solidFill>
                            <a:schemeClr val="tx1">
                              <a:lumMod val="75000"/>
                              <a:lumOff val="25000"/>
                            </a:schemeClr>
                          </a:solidFill>
                          <a:latin typeface="Helvetica" charset="0"/>
                          <a:ea typeface="Helvetica" charset="0"/>
                          <a:cs typeface="Helvetica" charset="0"/>
                        </a:rPr>
                        <a:t>Amoxicilina </a:t>
                      </a:r>
                      <a:r>
                        <a:rPr lang="es-ES" sz="1600" b="1" dirty="0">
                          <a:solidFill>
                            <a:schemeClr val="tx1">
                              <a:lumMod val="75000"/>
                              <a:lumOff val="25000"/>
                            </a:schemeClr>
                          </a:solidFill>
                          <a:latin typeface="Helvetica" charset="0"/>
                          <a:ea typeface="Helvetica" charset="0"/>
                          <a:cs typeface="Helvetica" charset="0"/>
                        </a:rPr>
                        <a:t>/c</a:t>
                      </a:r>
                      <a:r>
                        <a:rPr lang="es-ES_tradnl" sz="1600" b="1" dirty="0" err="1">
                          <a:solidFill>
                            <a:schemeClr val="tx1">
                              <a:lumMod val="75000"/>
                              <a:lumOff val="25000"/>
                            </a:schemeClr>
                          </a:solidFill>
                          <a:latin typeface="Helvetica" charset="0"/>
                          <a:ea typeface="Helvetica" charset="0"/>
                          <a:cs typeface="Helvetica" charset="0"/>
                        </a:rPr>
                        <a:t>lavulánico</a:t>
                      </a:r>
                      <a:r>
                        <a:rPr lang="es-ES_tradnl" sz="1600" b="1" dirty="0">
                          <a:solidFill>
                            <a:schemeClr val="tx1">
                              <a:lumMod val="75000"/>
                              <a:lumOff val="25000"/>
                            </a:schemeClr>
                          </a:solidFill>
                          <a:latin typeface="Helvetica" charset="0"/>
                          <a:ea typeface="Helvetica" charset="0"/>
                          <a:cs typeface="Helvetica" charset="0"/>
                        </a:rPr>
                        <a:t> </a:t>
                      </a:r>
                      <a:r>
                        <a:rPr lang="es-ES_tradnl" sz="1600" b="0" dirty="0">
                          <a:solidFill>
                            <a:schemeClr val="tx1">
                              <a:lumMod val="75000"/>
                              <a:lumOff val="25000"/>
                            </a:schemeClr>
                          </a:solidFill>
                          <a:latin typeface="Helvetica" charset="0"/>
                          <a:ea typeface="Helvetica" charset="0"/>
                          <a:cs typeface="Helvetica" charset="0"/>
                        </a:rPr>
                        <a:t>875</a:t>
                      </a:r>
                      <a:r>
                        <a:rPr lang="es-ES" sz="1600" b="0" dirty="0">
                          <a:solidFill>
                            <a:schemeClr val="tx1">
                              <a:lumMod val="75000"/>
                              <a:lumOff val="25000"/>
                            </a:schemeClr>
                          </a:solidFill>
                          <a:latin typeface="Helvetica" charset="0"/>
                          <a:ea typeface="Helvetica" charset="0"/>
                          <a:cs typeface="Helvetica" charset="0"/>
                        </a:rPr>
                        <a:t>-</a:t>
                      </a:r>
                      <a:r>
                        <a:rPr lang="es-ES_tradnl" sz="1600" b="0" dirty="0">
                          <a:solidFill>
                            <a:schemeClr val="tx1">
                              <a:lumMod val="75000"/>
                              <a:lumOff val="25000"/>
                            </a:schemeClr>
                          </a:solidFill>
                          <a:latin typeface="Helvetica" charset="0"/>
                          <a:ea typeface="Helvetica" charset="0"/>
                          <a:cs typeface="Helvetica" charset="0"/>
                        </a:rPr>
                        <a:t>125 mg 2 veces / día (7-10 días)</a:t>
                      </a:r>
                    </a:p>
                    <a:p>
                      <a:pPr marL="187325" marR="0" indent="0" algn="l" defTabSz="914400" rtl="0" eaLnBrk="1" fontAlgn="auto" latinLnBrk="0" hangingPunct="1">
                        <a:lnSpc>
                          <a:spcPct val="100000"/>
                        </a:lnSpc>
                        <a:spcBef>
                          <a:spcPts val="0"/>
                        </a:spcBef>
                        <a:spcAft>
                          <a:spcPts val="0"/>
                        </a:spcAft>
                        <a:buClrTx/>
                        <a:buSzTx/>
                        <a:buFontTx/>
                        <a:buNone/>
                        <a:tabLst/>
                        <a:defRPr/>
                      </a:pPr>
                      <a:r>
                        <a:rPr lang="es-ES_tradnl" sz="1600" b="1" dirty="0" err="1">
                          <a:solidFill>
                            <a:schemeClr val="tx1">
                              <a:lumMod val="75000"/>
                              <a:lumOff val="25000"/>
                            </a:schemeClr>
                          </a:solidFill>
                          <a:latin typeface="Helvetica" charset="0"/>
                          <a:ea typeface="Helvetica" charset="0"/>
                          <a:cs typeface="Helvetica" charset="0"/>
                        </a:rPr>
                        <a:t>Amplicilina</a:t>
                      </a:r>
                      <a:r>
                        <a:rPr lang="es-ES_tradnl" sz="1600" b="1" dirty="0">
                          <a:solidFill>
                            <a:schemeClr val="tx1">
                              <a:lumMod val="75000"/>
                              <a:lumOff val="25000"/>
                            </a:schemeClr>
                          </a:solidFill>
                          <a:latin typeface="Helvetica" charset="0"/>
                          <a:ea typeface="Helvetica" charset="0"/>
                          <a:cs typeface="Helvetica" charset="0"/>
                        </a:rPr>
                        <a:t> - </a:t>
                      </a:r>
                      <a:r>
                        <a:rPr lang="es-ES_tradnl" sz="1600" b="1" dirty="0" err="1">
                          <a:solidFill>
                            <a:schemeClr val="tx1">
                              <a:lumMod val="75000"/>
                              <a:lumOff val="25000"/>
                            </a:schemeClr>
                          </a:solidFill>
                          <a:latin typeface="Helvetica" charset="0"/>
                          <a:ea typeface="Helvetica" charset="0"/>
                          <a:cs typeface="Helvetica" charset="0"/>
                        </a:rPr>
                        <a:t>Sulbactam</a:t>
                      </a:r>
                      <a:r>
                        <a:rPr lang="es-ES_tradnl" sz="1600" b="1" dirty="0">
                          <a:solidFill>
                            <a:schemeClr val="tx1">
                              <a:lumMod val="75000"/>
                              <a:lumOff val="25000"/>
                            </a:schemeClr>
                          </a:solidFill>
                          <a:latin typeface="Helvetica" charset="0"/>
                          <a:ea typeface="Helvetica" charset="0"/>
                          <a:cs typeface="Helvetica" charset="0"/>
                        </a:rPr>
                        <a:t> </a:t>
                      </a:r>
                      <a:r>
                        <a:rPr lang="es-ES_tradnl" sz="1600" b="0" dirty="0">
                          <a:solidFill>
                            <a:schemeClr val="tx1">
                              <a:lumMod val="75000"/>
                              <a:lumOff val="25000"/>
                            </a:schemeClr>
                          </a:solidFill>
                          <a:latin typeface="Helvetica" charset="0"/>
                          <a:ea typeface="Helvetica" charset="0"/>
                          <a:cs typeface="Helvetica" charset="0"/>
                        </a:rPr>
                        <a:t>750 mg 2 veces / día (7-10 días</a:t>
                      </a:r>
                      <a:r>
                        <a:rPr lang="es-ES_tradnl" sz="1600" b="1" dirty="0">
                          <a:solidFill>
                            <a:schemeClr val="tx1">
                              <a:lumMod val="75000"/>
                              <a:lumOff val="25000"/>
                            </a:schemeClr>
                          </a:solidFill>
                          <a:latin typeface="Helvetica" charset="0"/>
                          <a:ea typeface="Helvetica" charset="0"/>
                          <a:cs typeface="Helvetica" charset="0"/>
                        </a:rPr>
                        <a:t>)</a:t>
                      </a:r>
                    </a:p>
                    <a:p>
                      <a:pPr marL="187325" marR="0" indent="0" algn="l" defTabSz="914400" rtl="0" eaLnBrk="1" fontAlgn="auto" latinLnBrk="0" hangingPunct="1">
                        <a:lnSpc>
                          <a:spcPct val="100000"/>
                        </a:lnSpc>
                        <a:spcBef>
                          <a:spcPts val="0"/>
                        </a:spcBef>
                        <a:spcAft>
                          <a:spcPts val="0"/>
                        </a:spcAft>
                        <a:buClrTx/>
                        <a:buSzTx/>
                        <a:buFontTx/>
                        <a:buNone/>
                        <a:tabLst/>
                        <a:defRPr/>
                      </a:pPr>
                      <a:r>
                        <a:rPr lang="es-ES_tradnl" sz="1600" b="1" dirty="0" err="1">
                          <a:solidFill>
                            <a:schemeClr val="tx1">
                              <a:lumMod val="75000"/>
                              <a:lumOff val="25000"/>
                            </a:schemeClr>
                          </a:solidFill>
                          <a:latin typeface="Helvetica" charset="0"/>
                          <a:ea typeface="Helvetica" charset="0"/>
                          <a:cs typeface="Helvetica" charset="0"/>
                        </a:rPr>
                        <a:t>Azitromicina</a:t>
                      </a:r>
                      <a:r>
                        <a:rPr lang="es-ES_tradnl" sz="1600" b="1" dirty="0">
                          <a:solidFill>
                            <a:schemeClr val="tx1">
                              <a:lumMod val="75000"/>
                              <a:lumOff val="25000"/>
                            </a:schemeClr>
                          </a:solidFill>
                          <a:latin typeface="Helvetica" charset="0"/>
                          <a:ea typeface="Helvetica" charset="0"/>
                          <a:cs typeface="Helvetica" charset="0"/>
                        </a:rPr>
                        <a:t> </a:t>
                      </a:r>
                      <a:r>
                        <a:rPr lang="es-ES_tradnl" sz="1600" b="0" dirty="0">
                          <a:solidFill>
                            <a:schemeClr val="tx1">
                              <a:lumMod val="75000"/>
                              <a:lumOff val="25000"/>
                            </a:schemeClr>
                          </a:solidFill>
                          <a:latin typeface="Helvetica" charset="0"/>
                          <a:ea typeface="Helvetica" charset="0"/>
                          <a:cs typeface="Helvetica" charset="0"/>
                        </a:rPr>
                        <a:t>500 mg/día (5-6 días)</a:t>
                      </a:r>
                    </a:p>
                    <a:p>
                      <a:pPr marL="187325" marR="0" indent="0" algn="l" defTabSz="914400" rtl="0" eaLnBrk="1" fontAlgn="auto" latinLnBrk="0" hangingPunct="1">
                        <a:lnSpc>
                          <a:spcPct val="100000"/>
                        </a:lnSpc>
                        <a:spcBef>
                          <a:spcPts val="0"/>
                        </a:spcBef>
                        <a:spcAft>
                          <a:spcPts val="0"/>
                        </a:spcAft>
                        <a:buClrTx/>
                        <a:buSzTx/>
                        <a:buFontTx/>
                        <a:buNone/>
                        <a:tabLst/>
                        <a:defRPr/>
                      </a:pPr>
                      <a:r>
                        <a:rPr lang="es-ES_tradnl" sz="1600" b="1" dirty="0" err="1">
                          <a:solidFill>
                            <a:schemeClr val="tx1">
                              <a:lumMod val="75000"/>
                              <a:lumOff val="25000"/>
                            </a:schemeClr>
                          </a:solidFill>
                          <a:latin typeface="Helvetica" charset="0"/>
                          <a:ea typeface="Helvetica" charset="0"/>
                          <a:cs typeface="Helvetica" charset="0"/>
                        </a:rPr>
                        <a:t>Claritromicina</a:t>
                      </a:r>
                      <a:r>
                        <a:rPr lang="es-ES_tradnl" sz="1600" b="1" dirty="0">
                          <a:solidFill>
                            <a:schemeClr val="tx1">
                              <a:lumMod val="75000"/>
                              <a:lumOff val="25000"/>
                            </a:schemeClr>
                          </a:solidFill>
                          <a:latin typeface="Helvetica" charset="0"/>
                          <a:ea typeface="Helvetica" charset="0"/>
                          <a:cs typeface="Helvetica" charset="0"/>
                        </a:rPr>
                        <a:t> </a:t>
                      </a:r>
                      <a:r>
                        <a:rPr lang="es-ES_tradnl" sz="1600" b="0" dirty="0">
                          <a:solidFill>
                            <a:schemeClr val="tx1">
                              <a:lumMod val="75000"/>
                              <a:lumOff val="25000"/>
                            </a:schemeClr>
                          </a:solidFill>
                          <a:latin typeface="Helvetica" charset="0"/>
                          <a:ea typeface="Helvetica" charset="0"/>
                          <a:cs typeface="Helvetica" charset="0"/>
                        </a:rPr>
                        <a:t>500 mg 2 veces/día (7-10 días)</a:t>
                      </a:r>
                    </a:p>
                    <a:p>
                      <a:pPr marL="187325" marR="0" indent="0" algn="l" defTabSz="914400" rtl="0" eaLnBrk="1" fontAlgn="auto" latinLnBrk="0" hangingPunct="1">
                        <a:lnSpc>
                          <a:spcPct val="100000"/>
                        </a:lnSpc>
                        <a:spcBef>
                          <a:spcPts val="0"/>
                        </a:spcBef>
                        <a:spcAft>
                          <a:spcPts val="0"/>
                        </a:spcAft>
                        <a:buClrTx/>
                        <a:buSzTx/>
                        <a:buFontTx/>
                        <a:buNone/>
                        <a:tabLst/>
                        <a:defRPr/>
                      </a:pPr>
                      <a:r>
                        <a:rPr lang="es-ES_tradnl" sz="1600" b="1" dirty="0">
                          <a:solidFill>
                            <a:schemeClr val="tx1">
                              <a:lumMod val="75000"/>
                              <a:lumOff val="25000"/>
                            </a:schemeClr>
                          </a:solidFill>
                          <a:latin typeface="Helvetica" charset="0"/>
                          <a:ea typeface="Helvetica" charset="0"/>
                          <a:cs typeface="Helvetica" charset="0"/>
                        </a:rPr>
                        <a:t>Cefuroxima </a:t>
                      </a:r>
                      <a:r>
                        <a:rPr lang="es-ES_tradnl" sz="1600" b="0" dirty="0">
                          <a:solidFill>
                            <a:schemeClr val="tx1">
                              <a:lumMod val="75000"/>
                              <a:lumOff val="25000"/>
                            </a:schemeClr>
                          </a:solidFill>
                          <a:latin typeface="Helvetica" charset="0"/>
                          <a:ea typeface="Helvetica" charset="0"/>
                          <a:cs typeface="Helvetica" charset="0"/>
                        </a:rPr>
                        <a:t>500 mg 2 veces/día (7-10 días)</a:t>
                      </a:r>
                    </a:p>
                    <a:p>
                      <a:pPr marL="187325" marR="0" indent="0" algn="l" defTabSz="914400" rtl="0" eaLnBrk="1" fontAlgn="auto" latinLnBrk="0" hangingPunct="1">
                        <a:lnSpc>
                          <a:spcPct val="100000"/>
                        </a:lnSpc>
                        <a:spcBef>
                          <a:spcPts val="0"/>
                        </a:spcBef>
                        <a:spcAft>
                          <a:spcPts val="0"/>
                        </a:spcAft>
                        <a:buClrTx/>
                        <a:buSzTx/>
                        <a:buFontTx/>
                        <a:buNone/>
                        <a:tabLst/>
                        <a:defRPr/>
                      </a:pPr>
                      <a:r>
                        <a:rPr lang="es-ES_tradnl" sz="1600" b="1" dirty="0">
                          <a:solidFill>
                            <a:schemeClr val="tx1">
                              <a:lumMod val="75000"/>
                              <a:lumOff val="25000"/>
                            </a:schemeClr>
                          </a:solidFill>
                          <a:latin typeface="Helvetica" charset="0"/>
                          <a:ea typeface="Helvetica" charset="0"/>
                          <a:cs typeface="Helvetica" charset="0"/>
                        </a:rPr>
                        <a:t>Uso de </a:t>
                      </a:r>
                      <a:r>
                        <a:rPr lang="es-ES_tradnl" sz="1600" b="1" dirty="0" err="1">
                          <a:solidFill>
                            <a:schemeClr val="tx1">
                              <a:lumMod val="75000"/>
                              <a:lumOff val="25000"/>
                            </a:schemeClr>
                          </a:solidFill>
                          <a:latin typeface="Helvetica" charset="0"/>
                          <a:ea typeface="Helvetica" charset="0"/>
                          <a:cs typeface="Helvetica" charset="0"/>
                        </a:rPr>
                        <a:t>atb</a:t>
                      </a:r>
                      <a:r>
                        <a:rPr lang="es-ES_tradnl" sz="1600" b="1" dirty="0">
                          <a:solidFill>
                            <a:schemeClr val="tx1">
                              <a:lumMod val="75000"/>
                              <a:lumOff val="25000"/>
                            </a:schemeClr>
                          </a:solidFill>
                          <a:latin typeface="Helvetica" charset="0"/>
                          <a:ea typeface="Helvetica" charset="0"/>
                          <a:cs typeface="Helvetica" charset="0"/>
                        </a:rPr>
                        <a:t> en los 3 meses previos: rotar antibióticos</a:t>
                      </a:r>
                      <a:endParaRPr lang="es-ES_tradnl" sz="1400" b="1" dirty="0">
                        <a:solidFill>
                          <a:schemeClr val="tx1">
                            <a:lumMod val="75000"/>
                            <a:lumOff val="25000"/>
                          </a:schemeClr>
                        </a:solidFill>
                        <a:latin typeface="Helvetica" charset="0"/>
                        <a:ea typeface="Helvetica" charset="0"/>
                        <a:cs typeface="Helvetica" charset="0"/>
                      </a:endParaRPr>
                    </a:p>
                  </a:txBody>
                  <a:tcPr anchor="ctr">
                    <a:solidFill>
                      <a:srgbClr val="B5B88E">
                        <a:alpha val="52000"/>
                      </a:srgbClr>
                    </a:solidFill>
                  </a:tcPr>
                </a:tc>
                <a:tc>
                  <a:txBody>
                    <a:bodyPr/>
                    <a:lstStyle/>
                    <a:p>
                      <a:pPr marL="82550" marR="0" indent="0" algn="l" defTabSz="914400" rtl="0" eaLnBrk="1" fontAlgn="auto" latinLnBrk="0" hangingPunct="1">
                        <a:lnSpc>
                          <a:spcPct val="100000"/>
                        </a:lnSpc>
                        <a:spcBef>
                          <a:spcPts val="0"/>
                        </a:spcBef>
                        <a:spcAft>
                          <a:spcPts val="0"/>
                        </a:spcAft>
                        <a:buClrTx/>
                        <a:buSzTx/>
                        <a:buFontTx/>
                        <a:buNone/>
                        <a:tabLst/>
                        <a:defRPr/>
                      </a:pPr>
                      <a:r>
                        <a:rPr lang="es-ES" sz="1600" b="1" dirty="0" err="1">
                          <a:solidFill>
                            <a:schemeClr val="tx1">
                              <a:lumMod val="75000"/>
                              <a:lumOff val="25000"/>
                            </a:schemeClr>
                          </a:solidFill>
                          <a:latin typeface="Helvetica" charset="0"/>
                          <a:ea typeface="Helvetica" charset="0"/>
                          <a:cs typeface="Helvetica" charset="0"/>
                        </a:rPr>
                        <a:t>Moxifloxacina</a:t>
                      </a:r>
                      <a:r>
                        <a:rPr lang="es-ES" sz="1600" b="1" dirty="0">
                          <a:solidFill>
                            <a:schemeClr val="tx1">
                              <a:lumMod val="75000"/>
                              <a:lumOff val="25000"/>
                            </a:schemeClr>
                          </a:solidFill>
                          <a:latin typeface="Helvetica" charset="0"/>
                          <a:ea typeface="Helvetica" charset="0"/>
                          <a:cs typeface="Helvetica" charset="0"/>
                        </a:rPr>
                        <a:t> </a:t>
                      </a:r>
                      <a:r>
                        <a:rPr lang="es-ES" sz="1600" b="0" dirty="0">
                          <a:solidFill>
                            <a:schemeClr val="tx1">
                              <a:lumMod val="75000"/>
                              <a:lumOff val="25000"/>
                            </a:schemeClr>
                          </a:solidFill>
                          <a:latin typeface="Helvetica" charset="0"/>
                          <a:ea typeface="Helvetica" charset="0"/>
                          <a:cs typeface="Helvetica" charset="0"/>
                        </a:rPr>
                        <a:t>400 mg/día (5 días)</a:t>
                      </a:r>
                    </a:p>
                    <a:p>
                      <a:pPr marL="82550" marR="0" indent="0" algn="l" defTabSz="914400" rtl="0" eaLnBrk="1" fontAlgn="auto" latinLnBrk="0" hangingPunct="1">
                        <a:lnSpc>
                          <a:spcPct val="100000"/>
                        </a:lnSpc>
                        <a:spcBef>
                          <a:spcPts val="0"/>
                        </a:spcBef>
                        <a:spcAft>
                          <a:spcPts val="0"/>
                        </a:spcAft>
                        <a:buClrTx/>
                        <a:buSzTx/>
                        <a:buFontTx/>
                        <a:buNone/>
                        <a:tabLst/>
                        <a:defRPr/>
                      </a:pPr>
                      <a:r>
                        <a:rPr lang="es-ES" sz="1600" b="1" dirty="0" err="1">
                          <a:solidFill>
                            <a:schemeClr val="tx1">
                              <a:lumMod val="75000"/>
                              <a:lumOff val="25000"/>
                            </a:schemeClr>
                          </a:solidFill>
                          <a:latin typeface="Helvetica" charset="0"/>
                          <a:ea typeface="Helvetica" charset="0"/>
                          <a:cs typeface="Helvetica" charset="0"/>
                        </a:rPr>
                        <a:t>Levofloxacina</a:t>
                      </a:r>
                      <a:r>
                        <a:rPr lang="es-ES" sz="1600" b="1" dirty="0">
                          <a:solidFill>
                            <a:schemeClr val="tx1">
                              <a:lumMod val="75000"/>
                              <a:lumOff val="25000"/>
                            </a:schemeClr>
                          </a:solidFill>
                          <a:latin typeface="Helvetica" charset="0"/>
                          <a:ea typeface="Helvetica" charset="0"/>
                          <a:cs typeface="Helvetica" charset="0"/>
                        </a:rPr>
                        <a:t> </a:t>
                      </a:r>
                      <a:r>
                        <a:rPr lang="es-ES" sz="1600" b="0" dirty="0">
                          <a:solidFill>
                            <a:schemeClr val="tx1">
                              <a:lumMod val="75000"/>
                              <a:lumOff val="25000"/>
                            </a:schemeClr>
                          </a:solidFill>
                          <a:latin typeface="Helvetica" charset="0"/>
                          <a:ea typeface="Helvetica" charset="0"/>
                          <a:cs typeface="Helvetica" charset="0"/>
                        </a:rPr>
                        <a:t>500 mg/día (5-10 días)</a:t>
                      </a:r>
                    </a:p>
                    <a:p>
                      <a:pPr marL="82550" marR="0" indent="0" algn="l" defTabSz="914400" rtl="0" eaLnBrk="1" fontAlgn="auto" latinLnBrk="0" hangingPunct="1">
                        <a:lnSpc>
                          <a:spcPct val="100000"/>
                        </a:lnSpc>
                        <a:spcBef>
                          <a:spcPts val="0"/>
                        </a:spcBef>
                        <a:spcAft>
                          <a:spcPts val="0"/>
                        </a:spcAft>
                        <a:buClrTx/>
                        <a:buSzTx/>
                        <a:buFontTx/>
                        <a:buNone/>
                        <a:tabLst/>
                        <a:defRPr/>
                      </a:pPr>
                      <a:r>
                        <a:rPr lang="es-ES" sz="1600" b="1" dirty="0">
                          <a:solidFill>
                            <a:schemeClr val="tx1">
                              <a:lumMod val="75000"/>
                              <a:lumOff val="25000"/>
                            </a:schemeClr>
                          </a:solidFill>
                          <a:latin typeface="Helvetica" charset="0"/>
                          <a:ea typeface="Helvetica" charset="0"/>
                          <a:cs typeface="Helvetica" charset="0"/>
                        </a:rPr>
                        <a:t>Amoxicilina - </a:t>
                      </a:r>
                      <a:r>
                        <a:rPr lang="es-ES" sz="1600" b="1" dirty="0" err="1">
                          <a:solidFill>
                            <a:schemeClr val="tx1">
                              <a:lumMod val="75000"/>
                              <a:lumOff val="25000"/>
                            </a:schemeClr>
                          </a:solidFill>
                          <a:latin typeface="Helvetica" charset="0"/>
                          <a:ea typeface="Helvetica" charset="0"/>
                          <a:cs typeface="Helvetica" charset="0"/>
                        </a:rPr>
                        <a:t>Clavulánico</a:t>
                      </a:r>
                      <a:r>
                        <a:rPr lang="es-ES" sz="1600" b="1" dirty="0">
                          <a:solidFill>
                            <a:schemeClr val="tx1">
                              <a:lumMod val="75000"/>
                              <a:lumOff val="25000"/>
                            </a:schemeClr>
                          </a:solidFill>
                          <a:latin typeface="Helvetica" charset="0"/>
                          <a:ea typeface="Helvetica" charset="0"/>
                          <a:cs typeface="Helvetica" charset="0"/>
                        </a:rPr>
                        <a:t> </a:t>
                      </a:r>
                      <a:r>
                        <a:rPr lang="es-ES" sz="1600" b="0" dirty="0">
                          <a:solidFill>
                            <a:schemeClr val="tx1">
                              <a:lumMod val="75000"/>
                              <a:lumOff val="25000"/>
                            </a:schemeClr>
                          </a:solidFill>
                          <a:latin typeface="Helvetica" charset="0"/>
                          <a:ea typeface="Helvetica" charset="0"/>
                          <a:cs typeface="Helvetica" charset="0"/>
                        </a:rPr>
                        <a:t>875-125</a:t>
                      </a:r>
                      <a:r>
                        <a:rPr lang="es-ES" sz="1600" b="0" baseline="0" dirty="0">
                          <a:solidFill>
                            <a:schemeClr val="tx1">
                              <a:lumMod val="75000"/>
                              <a:lumOff val="25000"/>
                            </a:schemeClr>
                          </a:solidFill>
                          <a:latin typeface="Helvetica" charset="0"/>
                          <a:ea typeface="Helvetica" charset="0"/>
                          <a:cs typeface="Helvetica" charset="0"/>
                        </a:rPr>
                        <a:t> mg dos veces día (7-10 días) si se sospecha </a:t>
                      </a:r>
                      <a:r>
                        <a:rPr lang="es-ES" sz="1600" b="1" baseline="0" dirty="0" err="1">
                          <a:solidFill>
                            <a:schemeClr val="tx1">
                              <a:lumMod val="75000"/>
                              <a:lumOff val="25000"/>
                            </a:schemeClr>
                          </a:solidFill>
                          <a:latin typeface="Helvetica" charset="0"/>
                          <a:ea typeface="Helvetica" charset="0"/>
                          <a:cs typeface="Helvetica" charset="0"/>
                        </a:rPr>
                        <a:t>Pseudomonas</a:t>
                      </a:r>
                      <a:r>
                        <a:rPr lang="es-ES" sz="1600" b="1" baseline="0" dirty="0">
                          <a:solidFill>
                            <a:schemeClr val="tx1">
                              <a:lumMod val="75000"/>
                              <a:lumOff val="25000"/>
                            </a:schemeClr>
                          </a:solidFill>
                          <a:latin typeface="Helvetica" charset="0"/>
                          <a:ea typeface="Helvetica" charset="0"/>
                          <a:cs typeface="Helvetica" charset="0"/>
                        </a:rPr>
                        <a:t>:</a:t>
                      </a:r>
                    </a:p>
                    <a:p>
                      <a:pPr marL="82550" marR="0" indent="0" algn="l" defTabSz="914400" rtl="0" eaLnBrk="1" fontAlgn="auto" latinLnBrk="0" hangingPunct="1">
                        <a:lnSpc>
                          <a:spcPct val="100000"/>
                        </a:lnSpc>
                        <a:spcBef>
                          <a:spcPts val="0"/>
                        </a:spcBef>
                        <a:spcAft>
                          <a:spcPts val="0"/>
                        </a:spcAft>
                        <a:buClrTx/>
                        <a:buSzTx/>
                        <a:buFontTx/>
                        <a:buNone/>
                        <a:tabLst/>
                        <a:defRPr/>
                      </a:pPr>
                      <a:r>
                        <a:rPr lang="es-ES" sz="1600" b="1" baseline="0" dirty="0" err="1">
                          <a:solidFill>
                            <a:schemeClr val="tx1">
                              <a:lumMod val="75000"/>
                              <a:lumOff val="25000"/>
                            </a:schemeClr>
                          </a:solidFill>
                          <a:latin typeface="Helvetica" charset="0"/>
                          <a:ea typeface="Helvetica" charset="0"/>
                          <a:cs typeface="Helvetica" charset="0"/>
                        </a:rPr>
                        <a:t>Ciprofloxacina</a:t>
                      </a:r>
                      <a:r>
                        <a:rPr lang="es-ES" sz="1600" b="1" baseline="0" dirty="0">
                          <a:solidFill>
                            <a:schemeClr val="tx1">
                              <a:lumMod val="75000"/>
                              <a:lumOff val="25000"/>
                            </a:schemeClr>
                          </a:solidFill>
                          <a:latin typeface="Helvetica" charset="0"/>
                          <a:ea typeface="Helvetica" charset="0"/>
                          <a:cs typeface="Helvetica" charset="0"/>
                        </a:rPr>
                        <a:t> </a:t>
                      </a:r>
                      <a:r>
                        <a:rPr lang="es-ES" sz="1600" b="0" baseline="0" dirty="0">
                          <a:solidFill>
                            <a:schemeClr val="tx1">
                              <a:lumMod val="75000"/>
                              <a:lumOff val="25000"/>
                            </a:schemeClr>
                          </a:solidFill>
                          <a:latin typeface="Helvetica" charset="0"/>
                          <a:ea typeface="Helvetica" charset="0"/>
                          <a:cs typeface="Helvetica" charset="0"/>
                        </a:rPr>
                        <a:t>750 mg 2 veces/día (10-14 días)</a:t>
                      </a:r>
                      <a:endParaRPr lang="es-ES_tradnl" sz="1400" b="0" dirty="0">
                        <a:solidFill>
                          <a:schemeClr val="tx1">
                            <a:lumMod val="75000"/>
                            <a:lumOff val="25000"/>
                          </a:schemeClr>
                        </a:solidFill>
                        <a:latin typeface="Helvetica" charset="0"/>
                        <a:ea typeface="Helvetica" charset="0"/>
                        <a:cs typeface="Helvetica" charset="0"/>
                      </a:endParaRPr>
                    </a:p>
                  </a:txBody>
                  <a:tcPr marL="68580" marR="68580" marT="0" marB="0" anchor="ctr">
                    <a:solidFill>
                      <a:srgbClr val="B5B88E">
                        <a:alpha val="52000"/>
                      </a:srgbClr>
                    </a:solidFill>
                  </a:tcPr>
                </a:tc>
                <a:extLst>
                  <a:ext uri="{0D108BD9-81ED-4DB2-BD59-A6C34878D82A}">
                    <a16:rowId xmlns:a16="http://schemas.microsoft.com/office/drawing/2014/main" val="10002"/>
                  </a:ext>
                </a:extLst>
              </a:tr>
            </a:tbl>
          </a:graphicData>
        </a:graphic>
      </p:graphicFrame>
      <p:sp>
        <p:nvSpPr>
          <p:cNvPr id="9" name="Rectángulo 8"/>
          <p:cNvSpPr/>
          <p:nvPr/>
        </p:nvSpPr>
        <p:spPr>
          <a:xfrm rot="16200000">
            <a:off x="-164787" y="2968522"/>
            <a:ext cx="1419615" cy="276999"/>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TABLA 12</a:t>
            </a:r>
            <a:endParaRPr lang="es-ES" sz="1200" baseline="-25000" dirty="0">
              <a:solidFill>
                <a:srgbClr val="1B9995"/>
              </a:solidFill>
              <a:latin typeface="Helvetica" charset="0"/>
              <a:ea typeface="Helvetica" charset="0"/>
              <a:cs typeface="Helvetica" charset="0"/>
            </a:endParaRPr>
          </a:p>
        </p:txBody>
      </p:sp>
      <p:sp>
        <p:nvSpPr>
          <p:cNvPr id="2" name="Rectángulo 1"/>
          <p:cNvSpPr/>
          <p:nvPr/>
        </p:nvSpPr>
        <p:spPr>
          <a:xfrm>
            <a:off x="288265" y="1482470"/>
            <a:ext cx="5840060" cy="954107"/>
          </a:xfrm>
          <a:prstGeom prst="rect">
            <a:avLst/>
          </a:prstGeom>
        </p:spPr>
        <p:txBody>
          <a:bodyPr wrap="none">
            <a:spAutoFit/>
          </a:bodyPr>
          <a:lstStyle/>
          <a:p>
            <a:r>
              <a:rPr lang="es-ES" sz="2800" b="1" dirty="0">
                <a:solidFill>
                  <a:srgbClr val="1B9995"/>
                </a:solidFill>
                <a:latin typeface="Helvetica" charset="0"/>
                <a:ea typeface="Helvetica" charset="0"/>
                <a:cs typeface="Helvetica" charset="0"/>
              </a:rPr>
              <a:t>Recomendados en el tratamiento</a:t>
            </a:r>
          </a:p>
          <a:p>
            <a:r>
              <a:rPr lang="es-ES" sz="2800" b="1" dirty="0">
                <a:solidFill>
                  <a:srgbClr val="1B9995"/>
                </a:solidFill>
                <a:latin typeface="Helvetica" charset="0"/>
                <a:ea typeface="Helvetica" charset="0"/>
                <a:cs typeface="Helvetica" charset="0"/>
              </a:rPr>
              <a:t>de la E-EPOC</a:t>
            </a:r>
            <a:endParaRPr lang="es-ES_tradnl" sz="2800" dirty="0"/>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975" y="297735"/>
            <a:ext cx="2185966" cy="2185966"/>
          </a:xfrm>
          <a:prstGeom prst="rect">
            <a:avLst/>
          </a:prstGeom>
        </p:spPr>
      </p:pic>
      <p:cxnSp>
        <p:nvCxnSpPr>
          <p:cNvPr id="10" name="Conector recto de flecha 9"/>
          <p:cNvCxnSpPr/>
          <p:nvPr/>
        </p:nvCxnSpPr>
        <p:spPr>
          <a:xfrm>
            <a:off x="9574282" y="4698863"/>
            <a:ext cx="0" cy="234217"/>
          </a:xfrm>
          <a:prstGeom prst="straightConnector1">
            <a:avLst/>
          </a:prstGeom>
          <a:ln w="38100">
            <a:solidFill>
              <a:srgbClr val="F2833E"/>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3802789" y="4698863"/>
            <a:ext cx="0" cy="234217"/>
          </a:xfrm>
          <a:prstGeom prst="straightConnector1">
            <a:avLst/>
          </a:prstGeom>
          <a:ln w="38100">
            <a:solidFill>
              <a:srgbClr val="F2833E"/>
            </a:solidFill>
            <a:tailEnd type="triangle"/>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2D8E7BA0-28F2-4BEB-97FC-8B1277B4F0FC}"/>
              </a:ext>
            </a:extLst>
          </p:cNvPr>
          <p:cNvSpPr/>
          <p:nvPr/>
        </p:nvSpPr>
        <p:spPr>
          <a:xfrm>
            <a:off x="752922" y="112865"/>
            <a:ext cx="3826753" cy="369332"/>
          </a:xfrm>
          <a:prstGeom prst="rect">
            <a:avLst/>
          </a:prstGeom>
        </p:spPr>
        <p:txBody>
          <a:bodyPr wrap="none">
            <a:spAutoFit/>
          </a:bodyPr>
          <a:lstStyle/>
          <a:p>
            <a:r>
              <a:rPr lang="es-ES" dirty="0">
                <a:solidFill>
                  <a:srgbClr val="8CBFB5"/>
                </a:solidFill>
                <a:latin typeface="Helvetica" charset="0"/>
                <a:ea typeface="Helvetica" charset="0"/>
                <a:cs typeface="Helvetica" charset="0"/>
              </a:rPr>
              <a:t>EXACERBACIONES DE LA EPOC </a:t>
            </a:r>
          </a:p>
        </p:txBody>
      </p:sp>
    </p:spTree>
    <p:extLst>
      <p:ext uri="{BB962C8B-B14F-4D97-AF65-F5344CB8AC3E}">
        <p14:creationId xmlns:p14="http://schemas.microsoft.com/office/powerpoint/2010/main" val="20592781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5</a:t>
            </a:r>
            <a:endParaRPr lang="es-ES" sz="8800" b="1" dirty="0">
              <a:solidFill>
                <a:srgbClr val="8CBFB5"/>
              </a:solidFill>
              <a:effectLst/>
              <a:latin typeface="Helvetica" charset="0"/>
              <a:ea typeface="Helvetica" charset="0"/>
              <a:cs typeface="Helvetica" charset="0"/>
            </a:endParaRPr>
          </a:p>
        </p:txBody>
      </p:sp>
      <p:sp>
        <p:nvSpPr>
          <p:cNvPr id="14" name="Rectángulo 13"/>
          <p:cNvSpPr/>
          <p:nvPr/>
        </p:nvSpPr>
        <p:spPr>
          <a:xfrm>
            <a:off x="288265" y="1046469"/>
            <a:ext cx="3306705"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E-EPOC</a:t>
            </a:r>
          </a:p>
        </p:txBody>
      </p:sp>
      <p:sp>
        <p:nvSpPr>
          <p:cNvPr id="2" name="Rectángulo 1"/>
          <p:cNvSpPr/>
          <p:nvPr/>
        </p:nvSpPr>
        <p:spPr>
          <a:xfrm>
            <a:off x="288265" y="1482470"/>
            <a:ext cx="4799712" cy="523220"/>
          </a:xfrm>
          <a:prstGeom prst="rect">
            <a:avLst/>
          </a:prstGeom>
        </p:spPr>
        <p:txBody>
          <a:bodyPr wrap="none">
            <a:spAutoFit/>
          </a:bodyPr>
          <a:lstStyle/>
          <a:p>
            <a:r>
              <a:rPr lang="es-ES" sz="2800" b="1" dirty="0">
                <a:solidFill>
                  <a:srgbClr val="1B9995"/>
                </a:solidFill>
                <a:latin typeface="Helvetica" charset="0"/>
                <a:ea typeface="Helvetica" charset="0"/>
                <a:cs typeface="Helvetica" charset="0"/>
              </a:rPr>
              <a:t>de tratamiento hospitalario</a:t>
            </a:r>
            <a:endParaRPr lang="es-ES_tradnl" sz="2800" dirty="0"/>
          </a:p>
        </p:txBody>
      </p:sp>
      <p:pic>
        <p:nvPicPr>
          <p:cNvPr id="13" name="Imagen 12"/>
          <p:cNvPicPr>
            <a:picLocks noChangeAspect="1"/>
          </p:cNvPicPr>
          <p:nvPr/>
        </p:nvPicPr>
        <p:blipFill>
          <a:blip r:embed="rId4"/>
          <a:stretch>
            <a:fillRect/>
          </a:stretch>
        </p:blipFill>
        <p:spPr>
          <a:xfrm>
            <a:off x="2802197" y="3248636"/>
            <a:ext cx="1292664" cy="1292664"/>
          </a:xfrm>
          <a:prstGeom prst="rect">
            <a:avLst/>
          </a:prstGeom>
        </p:spPr>
      </p:pic>
      <p:grpSp>
        <p:nvGrpSpPr>
          <p:cNvPr id="23" name="Agrupar 22"/>
          <p:cNvGrpSpPr/>
          <p:nvPr/>
        </p:nvGrpSpPr>
        <p:grpSpPr>
          <a:xfrm>
            <a:off x="4057284" y="2911101"/>
            <a:ext cx="1967735" cy="1967734"/>
            <a:chOff x="1940386" y="2971200"/>
            <a:chExt cx="1967735" cy="1967734"/>
          </a:xfrm>
        </p:grpSpPr>
        <p:sp>
          <p:nvSpPr>
            <p:cNvPr id="15" name="Rectángulo 14"/>
            <p:cNvSpPr/>
            <p:nvPr/>
          </p:nvSpPr>
          <p:spPr>
            <a:xfrm>
              <a:off x="1940386" y="3575398"/>
              <a:ext cx="1967735" cy="646331"/>
            </a:xfrm>
            <a:prstGeom prst="rect">
              <a:avLst/>
            </a:prstGeom>
          </p:spPr>
          <p:txBody>
            <a:bodyPr wrap="square">
              <a:spAutoFit/>
            </a:bodyPr>
            <a:lstStyle/>
            <a:p>
              <a:pPr lvl="0" algn="ctr"/>
              <a:r>
                <a:rPr lang="es-ES" dirty="0">
                  <a:solidFill>
                    <a:schemeClr val="tx1">
                      <a:lumMod val="65000"/>
                      <a:lumOff val="35000"/>
                    </a:schemeClr>
                  </a:solidFill>
                  <a:latin typeface="Helvetica" charset="0"/>
                  <a:ea typeface="Helvetica" charset="0"/>
                  <a:cs typeface="Helvetica" charset="0"/>
                </a:rPr>
                <a:t>Historia </a:t>
              </a:r>
            </a:p>
            <a:p>
              <a:pPr lvl="0" algn="ctr"/>
              <a:r>
                <a:rPr lang="es-ES" dirty="0">
                  <a:solidFill>
                    <a:schemeClr val="tx1">
                      <a:lumMod val="65000"/>
                      <a:lumOff val="35000"/>
                    </a:schemeClr>
                  </a:solidFill>
                  <a:latin typeface="Helvetica" charset="0"/>
                  <a:ea typeface="Helvetica" charset="0"/>
                  <a:cs typeface="Helvetica" charset="0"/>
                </a:rPr>
                <a:t>clínica</a:t>
              </a:r>
              <a:endParaRPr lang="es-ES" b="1" dirty="0">
                <a:solidFill>
                  <a:schemeClr val="tx1">
                    <a:lumMod val="65000"/>
                    <a:lumOff val="35000"/>
                  </a:schemeClr>
                </a:solidFill>
                <a:latin typeface="Helvetica" charset="0"/>
                <a:ea typeface="Helvetica" charset="0"/>
                <a:cs typeface="Helvetica" charset="0"/>
              </a:endParaRPr>
            </a:p>
          </p:txBody>
        </p:sp>
        <p:sp>
          <p:nvSpPr>
            <p:cNvPr id="16" name="Elipse 15"/>
            <p:cNvSpPr/>
            <p:nvPr/>
          </p:nvSpPr>
          <p:spPr>
            <a:xfrm>
              <a:off x="1940387" y="2971200"/>
              <a:ext cx="1967734" cy="1967734"/>
            </a:xfrm>
            <a:prstGeom prst="ellipse">
              <a:avLst/>
            </a:prstGeom>
            <a:noFill/>
            <a:ln w="60325">
              <a:gradFill flip="none" rotWithShape="1">
                <a:gsLst>
                  <a:gs pos="0">
                    <a:srgbClr val="F2833E"/>
                  </a:gs>
                  <a:gs pos="100000">
                    <a:srgbClr val="E3234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4" name="Agrupar 23"/>
          <p:cNvGrpSpPr/>
          <p:nvPr/>
        </p:nvGrpSpPr>
        <p:grpSpPr>
          <a:xfrm>
            <a:off x="5968077" y="2911101"/>
            <a:ext cx="1967735" cy="1967734"/>
            <a:chOff x="3851179" y="2971200"/>
            <a:chExt cx="1967735" cy="1967734"/>
          </a:xfrm>
        </p:grpSpPr>
        <p:sp>
          <p:nvSpPr>
            <p:cNvPr id="17" name="Rectángulo 16"/>
            <p:cNvSpPr/>
            <p:nvPr/>
          </p:nvSpPr>
          <p:spPr>
            <a:xfrm>
              <a:off x="3851179" y="3575398"/>
              <a:ext cx="1967735" cy="646331"/>
            </a:xfrm>
            <a:prstGeom prst="rect">
              <a:avLst/>
            </a:prstGeom>
          </p:spPr>
          <p:txBody>
            <a:bodyPr wrap="square">
              <a:spAutoFit/>
            </a:bodyPr>
            <a:lstStyle/>
            <a:p>
              <a:pPr lvl="0" algn="ctr"/>
              <a:r>
                <a:rPr lang="es-ES" dirty="0">
                  <a:solidFill>
                    <a:schemeClr val="tx1">
                      <a:lumMod val="65000"/>
                      <a:lumOff val="35000"/>
                    </a:schemeClr>
                  </a:solidFill>
                  <a:latin typeface="Helvetica" charset="0"/>
                  <a:ea typeface="Helvetica" charset="0"/>
                  <a:cs typeface="Helvetica" charset="0"/>
                </a:rPr>
                <a:t>Gasometría</a:t>
              </a:r>
            </a:p>
            <a:p>
              <a:pPr lvl="0" algn="ctr"/>
              <a:r>
                <a:rPr lang="es-ES" dirty="0">
                  <a:solidFill>
                    <a:schemeClr val="tx1">
                      <a:lumMod val="65000"/>
                      <a:lumOff val="35000"/>
                    </a:schemeClr>
                  </a:solidFill>
                  <a:latin typeface="Helvetica" charset="0"/>
                  <a:ea typeface="Helvetica" charset="0"/>
                  <a:cs typeface="Helvetica" charset="0"/>
                </a:rPr>
                <a:t>arterial</a:t>
              </a:r>
            </a:p>
          </p:txBody>
        </p:sp>
        <p:sp>
          <p:nvSpPr>
            <p:cNvPr id="18" name="Elipse 17"/>
            <p:cNvSpPr/>
            <p:nvPr/>
          </p:nvSpPr>
          <p:spPr>
            <a:xfrm>
              <a:off x="3851180" y="2971200"/>
              <a:ext cx="1967734" cy="1967734"/>
            </a:xfrm>
            <a:prstGeom prst="ellipse">
              <a:avLst/>
            </a:prstGeom>
            <a:noFill/>
            <a:ln w="60325">
              <a:gradFill flip="none" rotWithShape="1">
                <a:gsLst>
                  <a:gs pos="0">
                    <a:srgbClr val="F2833E"/>
                  </a:gs>
                  <a:gs pos="100000">
                    <a:srgbClr val="E3234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5" name="Agrupar 24"/>
          <p:cNvGrpSpPr/>
          <p:nvPr/>
        </p:nvGrpSpPr>
        <p:grpSpPr>
          <a:xfrm>
            <a:off x="7884559" y="2911101"/>
            <a:ext cx="1967735" cy="1967734"/>
            <a:chOff x="5767661" y="2971200"/>
            <a:chExt cx="1967735" cy="1967734"/>
          </a:xfrm>
        </p:grpSpPr>
        <p:sp>
          <p:nvSpPr>
            <p:cNvPr id="19" name="Rectángulo 18"/>
            <p:cNvSpPr/>
            <p:nvPr/>
          </p:nvSpPr>
          <p:spPr>
            <a:xfrm>
              <a:off x="5767661" y="3575398"/>
              <a:ext cx="1967735" cy="646331"/>
            </a:xfrm>
            <a:prstGeom prst="rect">
              <a:avLst/>
            </a:prstGeom>
          </p:spPr>
          <p:txBody>
            <a:bodyPr wrap="square">
              <a:spAutoFit/>
            </a:bodyPr>
            <a:lstStyle/>
            <a:p>
              <a:pPr lvl="0" algn="ctr"/>
              <a:r>
                <a:rPr lang="es-ES" dirty="0">
                  <a:solidFill>
                    <a:schemeClr val="tx1">
                      <a:lumMod val="65000"/>
                      <a:lumOff val="35000"/>
                    </a:schemeClr>
                  </a:solidFill>
                  <a:latin typeface="Helvetica" charset="0"/>
                  <a:ea typeface="Helvetica" charset="0"/>
                  <a:cs typeface="Helvetica" charset="0"/>
                </a:rPr>
                <a:t>Cultivo de</a:t>
              </a:r>
            </a:p>
            <a:p>
              <a:pPr lvl="0" algn="ctr"/>
              <a:r>
                <a:rPr lang="es-ES" dirty="0">
                  <a:solidFill>
                    <a:schemeClr val="tx1">
                      <a:lumMod val="65000"/>
                      <a:lumOff val="35000"/>
                    </a:schemeClr>
                  </a:solidFill>
                  <a:latin typeface="Helvetica" charset="0"/>
                  <a:ea typeface="Helvetica" charset="0"/>
                  <a:cs typeface="Helvetica" charset="0"/>
                </a:rPr>
                <a:t>esputo</a:t>
              </a:r>
            </a:p>
          </p:txBody>
        </p:sp>
        <p:sp>
          <p:nvSpPr>
            <p:cNvPr id="20" name="Elipse 19"/>
            <p:cNvSpPr/>
            <p:nvPr/>
          </p:nvSpPr>
          <p:spPr>
            <a:xfrm>
              <a:off x="5767662" y="2971200"/>
              <a:ext cx="1967734" cy="1967734"/>
            </a:xfrm>
            <a:prstGeom prst="ellipse">
              <a:avLst/>
            </a:prstGeom>
            <a:noFill/>
            <a:ln w="60325">
              <a:gradFill flip="none" rotWithShape="1">
                <a:gsLst>
                  <a:gs pos="0">
                    <a:srgbClr val="F2833E"/>
                  </a:gs>
                  <a:gs pos="100000">
                    <a:srgbClr val="E3234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6" name="Agrupar 25"/>
          <p:cNvGrpSpPr/>
          <p:nvPr/>
        </p:nvGrpSpPr>
        <p:grpSpPr>
          <a:xfrm>
            <a:off x="9809027" y="2911101"/>
            <a:ext cx="1967735" cy="1967734"/>
            <a:chOff x="7692129" y="2971200"/>
            <a:chExt cx="1967735" cy="1967734"/>
          </a:xfrm>
        </p:grpSpPr>
        <p:sp>
          <p:nvSpPr>
            <p:cNvPr id="21" name="Rectángulo 20"/>
            <p:cNvSpPr/>
            <p:nvPr/>
          </p:nvSpPr>
          <p:spPr>
            <a:xfrm>
              <a:off x="7692129" y="3487716"/>
              <a:ext cx="1967735" cy="646331"/>
            </a:xfrm>
            <a:prstGeom prst="rect">
              <a:avLst/>
            </a:prstGeom>
          </p:spPr>
          <p:txBody>
            <a:bodyPr wrap="square">
              <a:spAutoFit/>
            </a:bodyPr>
            <a:lstStyle/>
            <a:p>
              <a:pPr lvl="0" algn="ctr"/>
              <a:r>
                <a:rPr lang="es-ES" dirty="0">
                  <a:solidFill>
                    <a:schemeClr val="tx1">
                      <a:lumMod val="65000"/>
                      <a:lumOff val="35000"/>
                    </a:schemeClr>
                  </a:solidFill>
                  <a:latin typeface="Helvetica" charset="0"/>
                  <a:ea typeface="Helvetica" charset="0"/>
                  <a:cs typeface="Helvetica" charset="0"/>
                </a:rPr>
                <a:t>Enfermedades </a:t>
              </a:r>
              <a:r>
                <a:rPr lang="es-ES" dirty="0" err="1">
                  <a:solidFill>
                    <a:schemeClr val="tx1">
                      <a:lumMod val="65000"/>
                      <a:lumOff val="35000"/>
                    </a:schemeClr>
                  </a:solidFill>
                  <a:latin typeface="Helvetica" charset="0"/>
                  <a:ea typeface="Helvetica" charset="0"/>
                  <a:cs typeface="Helvetica" charset="0"/>
                </a:rPr>
                <a:t>concominantes</a:t>
              </a:r>
              <a:endParaRPr lang="es-ES" dirty="0">
                <a:solidFill>
                  <a:schemeClr val="tx1">
                    <a:lumMod val="65000"/>
                    <a:lumOff val="35000"/>
                  </a:schemeClr>
                </a:solidFill>
                <a:latin typeface="Helvetica" charset="0"/>
                <a:ea typeface="Helvetica" charset="0"/>
                <a:cs typeface="Helvetica" charset="0"/>
              </a:endParaRPr>
            </a:p>
          </p:txBody>
        </p:sp>
        <p:sp>
          <p:nvSpPr>
            <p:cNvPr id="22" name="Elipse 21"/>
            <p:cNvSpPr/>
            <p:nvPr/>
          </p:nvSpPr>
          <p:spPr>
            <a:xfrm>
              <a:off x="7692130" y="2971200"/>
              <a:ext cx="1967734" cy="1967734"/>
            </a:xfrm>
            <a:prstGeom prst="ellipse">
              <a:avLst/>
            </a:prstGeom>
            <a:noFill/>
            <a:ln w="60325">
              <a:gradFill flip="none" rotWithShape="1">
                <a:gsLst>
                  <a:gs pos="0">
                    <a:srgbClr val="F2833E"/>
                  </a:gs>
                  <a:gs pos="100000">
                    <a:srgbClr val="E3234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7" name="Rectángulo 26"/>
          <p:cNvSpPr/>
          <p:nvPr/>
        </p:nvSpPr>
        <p:spPr>
          <a:xfrm>
            <a:off x="907703" y="3576854"/>
            <a:ext cx="1894493" cy="523220"/>
          </a:xfrm>
          <a:prstGeom prst="rect">
            <a:avLst/>
          </a:prstGeom>
        </p:spPr>
        <p:txBody>
          <a:bodyPr wrap="none">
            <a:spAutoFit/>
          </a:bodyPr>
          <a:lstStyle/>
          <a:p>
            <a:r>
              <a:rPr lang="es-ES" sz="2800" b="1" dirty="0">
                <a:solidFill>
                  <a:srgbClr val="005B6D"/>
                </a:solidFill>
                <a:latin typeface="Helvetica" charset="0"/>
                <a:ea typeface="Helvetica" charset="0"/>
                <a:cs typeface="Helvetica" charset="0"/>
              </a:rPr>
              <a:t>EVALUAR</a:t>
            </a:r>
            <a:endParaRPr lang="es-ES_tradnl" sz="2800" dirty="0">
              <a:solidFill>
                <a:srgbClr val="005B6D"/>
              </a:solidFill>
            </a:endParaRPr>
          </a:p>
        </p:txBody>
      </p:sp>
      <p:sp>
        <p:nvSpPr>
          <p:cNvPr id="28" name="Rectángulo 27">
            <a:extLst>
              <a:ext uri="{FF2B5EF4-FFF2-40B4-BE49-F238E27FC236}">
                <a16:creationId xmlns:a16="http://schemas.microsoft.com/office/drawing/2014/main" id="{AB680B78-FC74-4B2D-B421-D2F3148E9C02}"/>
              </a:ext>
            </a:extLst>
          </p:cNvPr>
          <p:cNvSpPr/>
          <p:nvPr/>
        </p:nvSpPr>
        <p:spPr>
          <a:xfrm>
            <a:off x="752922" y="112865"/>
            <a:ext cx="3826753" cy="369332"/>
          </a:xfrm>
          <a:prstGeom prst="rect">
            <a:avLst/>
          </a:prstGeom>
        </p:spPr>
        <p:txBody>
          <a:bodyPr wrap="none">
            <a:spAutoFit/>
          </a:bodyPr>
          <a:lstStyle/>
          <a:p>
            <a:r>
              <a:rPr lang="es-ES" dirty="0">
                <a:solidFill>
                  <a:srgbClr val="8CBFB5"/>
                </a:solidFill>
                <a:latin typeface="Helvetica" charset="0"/>
                <a:ea typeface="Helvetica" charset="0"/>
                <a:cs typeface="Helvetica" charset="0"/>
              </a:rPr>
              <a:t>EXACERBACIONES DE LA EPOC </a:t>
            </a:r>
          </a:p>
        </p:txBody>
      </p:sp>
    </p:spTree>
    <p:extLst>
      <p:ext uri="{BB962C8B-B14F-4D97-AF65-F5344CB8AC3E}">
        <p14:creationId xmlns:p14="http://schemas.microsoft.com/office/powerpoint/2010/main" val="2446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5</a:t>
            </a:r>
            <a:endParaRPr lang="es-ES" sz="8800" b="1" dirty="0">
              <a:solidFill>
                <a:srgbClr val="8CBFB5"/>
              </a:solidFill>
              <a:effectLst/>
              <a:latin typeface="Helvetica" charset="0"/>
              <a:ea typeface="Helvetica" charset="0"/>
              <a:cs typeface="Helvetica" charset="0"/>
            </a:endParaRPr>
          </a:p>
        </p:txBody>
      </p:sp>
      <p:sp>
        <p:nvSpPr>
          <p:cNvPr id="14" name="Rectángulo 13"/>
          <p:cNvSpPr/>
          <p:nvPr/>
        </p:nvSpPr>
        <p:spPr>
          <a:xfrm>
            <a:off x="288265" y="1046469"/>
            <a:ext cx="4009217"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TRATAMIENTO</a:t>
            </a:r>
          </a:p>
        </p:txBody>
      </p:sp>
      <p:sp>
        <p:nvSpPr>
          <p:cNvPr id="2" name="Rectángulo 1"/>
          <p:cNvSpPr/>
          <p:nvPr/>
        </p:nvSpPr>
        <p:spPr>
          <a:xfrm>
            <a:off x="288265" y="1482470"/>
            <a:ext cx="4655442" cy="523220"/>
          </a:xfrm>
          <a:prstGeom prst="rect">
            <a:avLst/>
          </a:prstGeom>
        </p:spPr>
        <p:txBody>
          <a:bodyPr wrap="none">
            <a:spAutoFit/>
          </a:bodyPr>
          <a:lstStyle/>
          <a:p>
            <a:r>
              <a:rPr lang="es-ES" sz="2800" b="1" dirty="0">
                <a:solidFill>
                  <a:srgbClr val="1B9995"/>
                </a:solidFill>
                <a:latin typeface="Helvetica" charset="0"/>
                <a:ea typeface="Helvetica" charset="0"/>
                <a:cs typeface="Helvetica" charset="0"/>
              </a:rPr>
              <a:t>Hospitalario de la E-EPOC</a:t>
            </a:r>
            <a:endParaRPr lang="es-ES_tradnl" sz="2800" dirty="0"/>
          </a:p>
        </p:txBody>
      </p:sp>
      <p:sp>
        <p:nvSpPr>
          <p:cNvPr id="28" name="Rectángulo redondeado 27"/>
          <p:cNvSpPr/>
          <p:nvPr/>
        </p:nvSpPr>
        <p:spPr>
          <a:xfrm rot="10800000">
            <a:off x="5228810" y="124387"/>
            <a:ext cx="4864652" cy="458612"/>
          </a:xfrm>
          <a:prstGeom prst="roundRect">
            <a:avLst>
              <a:gd name="adj" fmla="val 18528"/>
            </a:avLst>
          </a:prstGeom>
          <a:noFill/>
          <a:ln w="25400">
            <a:gradFill>
              <a:gsLst>
                <a:gs pos="0">
                  <a:srgbClr val="005B6D"/>
                </a:gs>
                <a:gs pos="100000">
                  <a:srgbClr val="8CBFB5"/>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Rectángulo redondeado 28"/>
          <p:cNvSpPr/>
          <p:nvPr/>
        </p:nvSpPr>
        <p:spPr>
          <a:xfrm rot="10800000">
            <a:off x="5218410" y="872118"/>
            <a:ext cx="4951855" cy="444580"/>
          </a:xfrm>
          <a:prstGeom prst="roundRect">
            <a:avLst>
              <a:gd name="adj" fmla="val 17956"/>
            </a:avLst>
          </a:prstGeom>
          <a:noFill/>
          <a:ln w="25400">
            <a:solidFill>
              <a:srgbClr val="B5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Rectángulo redondeado 29"/>
          <p:cNvSpPr/>
          <p:nvPr/>
        </p:nvSpPr>
        <p:spPr>
          <a:xfrm>
            <a:off x="5218410" y="1526781"/>
            <a:ext cx="4951855" cy="910032"/>
          </a:xfrm>
          <a:prstGeom prst="roundRect">
            <a:avLst>
              <a:gd name="adj" fmla="val 17956"/>
            </a:avLst>
          </a:prstGeom>
          <a:noFill/>
          <a:ln w="25400">
            <a:solidFill>
              <a:srgbClr val="1B9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ángulo 30"/>
          <p:cNvSpPr/>
          <p:nvPr/>
        </p:nvSpPr>
        <p:spPr>
          <a:xfrm>
            <a:off x="6136129" y="184416"/>
            <a:ext cx="3086911" cy="338554"/>
          </a:xfrm>
          <a:prstGeom prst="rect">
            <a:avLst/>
          </a:prstGeom>
        </p:spPr>
        <p:txBody>
          <a:bodyPr wrap="square">
            <a:spAutoFit/>
          </a:bodyPr>
          <a:lstStyle/>
          <a:p>
            <a:pPr algn="ctr"/>
            <a:r>
              <a:rPr lang="es-ES" sz="1600" b="1" dirty="0">
                <a:solidFill>
                  <a:schemeClr val="tx1">
                    <a:lumMod val="75000"/>
                    <a:lumOff val="25000"/>
                  </a:schemeClr>
                </a:solidFill>
                <a:latin typeface="Helvetica" charset="0"/>
                <a:ea typeface="Helvetica" charset="0"/>
                <a:cs typeface="Helvetica" charset="0"/>
              </a:rPr>
              <a:t>Exacerbación de la EPOC</a:t>
            </a:r>
            <a:endParaRPr lang="es-ES" sz="1600" b="1" dirty="0">
              <a:solidFill>
                <a:schemeClr val="tx1">
                  <a:lumMod val="75000"/>
                  <a:lumOff val="25000"/>
                </a:schemeClr>
              </a:solidFill>
              <a:effectLst/>
              <a:latin typeface="Helvetica" charset="0"/>
              <a:ea typeface="Helvetica" charset="0"/>
              <a:cs typeface="Helvetica" charset="0"/>
            </a:endParaRPr>
          </a:p>
        </p:txBody>
      </p:sp>
      <p:cxnSp>
        <p:nvCxnSpPr>
          <p:cNvPr id="33" name="Conector recto de flecha 32"/>
          <p:cNvCxnSpPr/>
          <p:nvPr/>
        </p:nvCxnSpPr>
        <p:spPr>
          <a:xfrm>
            <a:off x="7679584" y="583000"/>
            <a:ext cx="0" cy="234217"/>
          </a:xfrm>
          <a:prstGeom prst="straightConnector1">
            <a:avLst/>
          </a:prstGeom>
          <a:ln w="38100">
            <a:solidFill>
              <a:srgbClr val="F2833E"/>
            </a:solidFill>
            <a:tailEnd type="triangle"/>
          </a:ln>
        </p:spPr>
        <p:style>
          <a:lnRef idx="1">
            <a:schemeClr val="accent1"/>
          </a:lnRef>
          <a:fillRef idx="0">
            <a:schemeClr val="accent1"/>
          </a:fillRef>
          <a:effectRef idx="0">
            <a:schemeClr val="accent1"/>
          </a:effectRef>
          <a:fontRef idx="minor">
            <a:schemeClr val="tx1"/>
          </a:fontRef>
        </p:style>
      </p:cxnSp>
      <p:pic>
        <p:nvPicPr>
          <p:cNvPr id="34" name="Imagen 33"/>
          <p:cNvPicPr>
            <a:picLocks noChangeAspect="1"/>
          </p:cNvPicPr>
          <p:nvPr/>
        </p:nvPicPr>
        <p:blipFill>
          <a:blip r:embed="rId3"/>
          <a:stretch>
            <a:fillRect/>
          </a:stretch>
        </p:blipFill>
        <p:spPr>
          <a:xfrm>
            <a:off x="3816982" y="1163512"/>
            <a:ext cx="382616" cy="382616"/>
          </a:xfrm>
          <a:prstGeom prst="rect">
            <a:avLst/>
          </a:prstGeom>
        </p:spPr>
      </p:pic>
      <p:sp>
        <p:nvSpPr>
          <p:cNvPr id="35" name="Rectángulo 34"/>
          <p:cNvSpPr/>
          <p:nvPr/>
        </p:nvSpPr>
        <p:spPr>
          <a:xfrm rot="16200000">
            <a:off x="4337407" y="3448748"/>
            <a:ext cx="1419615" cy="276999"/>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FIGURA 6</a:t>
            </a:r>
            <a:endParaRPr lang="es-ES" sz="1200" baseline="-25000" dirty="0">
              <a:solidFill>
                <a:srgbClr val="1B9995"/>
              </a:solidFill>
              <a:latin typeface="Helvetica" charset="0"/>
              <a:ea typeface="Helvetica" charset="0"/>
              <a:cs typeface="Helvetica" charset="0"/>
            </a:endParaRPr>
          </a:p>
        </p:txBody>
      </p:sp>
      <p:sp>
        <p:nvSpPr>
          <p:cNvPr id="36" name="Rectángulo 35"/>
          <p:cNvSpPr/>
          <p:nvPr/>
        </p:nvSpPr>
        <p:spPr>
          <a:xfrm>
            <a:off x="5808872" y="909410"/>
            <a:ext cx="3741425" cy="338554"/>
          </a:xfrm>
          <a:prstGeom prst="rect">
            <a:avLst/>
          </a:prstGeom>
        </p:spPr>
        <p:txBody>
          <a:bodyPr wrap="square">
            <a:spAutoFit/>
          </a:bodyPr>
          <a:lstStyle/>
          <a:p>
            <a:pPr algn="ctr"/>
            <a:r>
              <a:rPr lang="es-ES" sz="1600" dirty="0">
                <a:solidFill>
                  <a:schemeClr val="tx1">
                    <a:lumMod val="75000"/>
                    <a:lumOff val="25000"/>
                  </a:schemeClr>
                </a:solidFill>
                <a:latin typeface="Helvetica" charset="0"/>
                <a:ea typeface="Helvetica" charset="0"/>
                <a:cs typeface="Helvetica" charset="0"/>
              </a:rPr>
              <a:t>Evaluar criterios de hospitalización</a:t>
            </a:r>
            <a:endParaRPr lang="es-ES" sz="1600" dirty="0">
              <a:solidFill>
                <a:schemeClr val="tx1">
                  <a:lumMod val="75000"/>
                  <a:lumOff val="25000"/>
                </a:schemeClr>
              </a:solidFill>
              <a:effectLst/>
              <a:latin typeface="Helvetica" charset="0"/>
              <a:ea typeface="Helvetica" charset="0"/>
              <a:cs typeface="Helvetica" charset="0"/>
            </a:endParaRPr>
          </a:p>
        </p:txBody>
      </p:sp>
      <p:sp>
        <p:nvSpPr>
          <p:cNvPr id="38" name="Rectángulo 37"/>
          <p:cNvSpPr/>
          <p:nvPr/>
        </p:nvSpPr>
        <p:spPr>
          <a:xfrm>
            <a:off x="5228810" y="1580764"/>
            <a:ext cx="4941455" cy="830997"/>
          </a:xfrm>
          <a:prstGeom prst="rect">
            <a:avLst/>
          </a:prstGeom>
        </p:spPr>
        <p:txBody>
          <a:bodyPr wrap="square">
            <a:spAutoFit/>
          </a:bodyPr>
          <a:lstStyle/>
          <a:p>
            <a:pPr algn="ctr"/>
            <a:r>
              <a:rPr lang="es-ES" sz="1600" dirty="0">
                <a:solidFill>
                  <a:schemeClr val="tx1">
                    <a:lumMod val="75000"/>
                    <a:lumOff val="25000"/>
                  </a:schemeClr>
                </a:solidFill>
                <a:latin typeface="Helvetica" charset="0"/>
                <a:ea typeface="Helvetica" charset="0"/>
                <a:cs typeface="Helvetica" charset="0"/>
              </a:rPr>
              <a:t>Exacerbaciones frecuentes</a:t>
            </a:r>
          </a:p>
          <a:p>
            <a:pPr algn="ctr"/>
            <a:r>
              <a:rPr lang="es-ES" sz="1600" dirty="0">
                <a:solidFill>
                  <a:schemeClr val="tx1">
                    <a:lumMod val="75000"/>
                    <a:lumOff val="25000"/>
                  </a:schemeClr>
                </a:solidFill>
                <a:latin typeface="Helvetica" charset="0"/>
                <a:ea typeface="Helvetica" charset="0"/>
                <a:cs typeface="Helvetica" charset="0"/>
              </a:rPr>
              <a:t>Riesgo de infección por </a:t>
            </a:r>
            <a:r>
              <a:rPr lang="es-ES" sz="1600" dirty="0" err="1">
                <a:solidFill>
                  <a:schemeClr val="tx1">
                    <a:lumMod val="75000"/>
                    <a:lumOff val="25000"/>
                  </a:schemeClr>
                </a:solidFill>
                <a:latin typeface="Helvetica" charset="0"/>
                <a:ea typeface="Helvetica" charset="0"/>
                <a:cs typeface="Helvetica" charset="0"/>
              </a:rPr>
              <a:t>Pseudomonas</a:t>
            </a:r>
            <a:endParaRPr lang="es-ES" sz="1600" dirty="0">
              <a:solidFill>
                <a:schemeClr val="tx1">
                  <a:lumMod val="75000"/>
                  <a:lumOff val="25000"/>
                </a:schemeClr>
              </a:solidFill>
              <a:latin typeface="Helvetica" charset="0"/>
              <a:ea typeface="Helvetica" charset="0"/>
              <a:cs typeface="Helvetica" charset="0"/>
            </a:endParaRPr>
          </a:p>
          <a:p>
            <a:pPr algn="ctr"/>
            <a:r>
              <a:rPr lang="es-ES" sz="1600" dirty="0">
                <a:solidFill>
                  <a:schemeClr val="tx1">
                    <a:lumMod val="75000"/>
                    <a:lumOff val="25000"/>
                  </a:schemeClr>
                </a:solidFill>
                <a:effectLst/>
                <a:latin typeface="Helvetica" charset="0"/>
                <a:ea typeface="Helvetica" charset="0"/>
                <a:cs typeface="Helvetica" charset="0"/>
              </a:rPr>
              <a:t>Insuficiencia respiratoria</a:t>
            </a:r>
          </a:p>
        </p:txBody>
      </p:sp>
      <p:cxnSp>
        <p:nvCxnSpPr>
          <p:cNvPr id="39" name="Conector recto de flecha 38"/>
          <p:cNvCxnSpPr/>
          <p:nvPr/>
        </p:nvCxnSpPr>
        <p:spPr>
          <a:xfrm flipH="1">
            <a:off x="6639923" y="2436813"/>
            <a:ext cx="1" cy="167239"/>
          </a:xfrm>
          <a:prstGeom prst="straightConnector1">
            <a:avLst/>
          </a:prstGeom>
          <a:ln w="38100">
            <a:solidFill>
              <a:srgbClr val="F2833E"/>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p:nvPr/>
        </p:nvCxnSpPr>
        <p:spPr>
          <a:xfrm>
            <a:off x="7679584" y="1316699"/>
            <a:ext cx="0" cy="234217"/>
          </a:xfrm>
          <a:prstGeom prst="straightConnector1">
            <a:avLst/>
          </a:prstGeom>
          <a:ln w="38100">
            <a:solidFill>
              <a:srgbClr val="F2833E"/>
            </a:solidFill>
            <a:tailEnd type="triangle"/>
          </a:ln>
        </p:spPr>
        <p:style>
          <a:lnRef idx="1">
            <a:schemeClr val="accent1"/>
          </a:lnRef>
          <a:fillRef idx="0">
            <a:schemeClr val="accent1"/>
          </a:fillRef>
          <a:effectRef idx="0">
            <a:schemeClr val="accent1"/>
          </a:effectRef>
          <a:fontRef idx="minor">
            <a:schemeClr val="tx1"/>
          </a:fontRef>
        </p:style>
      </p:cxnSp>
      <p:sp>
        <p:nvSpPr>
          <p:cNvPr id="41" name="Rectángulo 40"/>
          <p:cNvSpPr/>
          <p:nvPr/>
        </p:nvSpPr>
        <p:spPr>
          <a:xfrm>
            <a:off x="8515095" y="2489152"/>
            <a:ext cx="907319" cy="276999"/>
          </a:xfrm>
          <a:prstGeom prst="rect">
            <a:avLst/>
          </a:prstGeom>
        </p:spPr>
        <p:txBody>
          <a:bodyPr wrap="square">
            <a:spAutoFit/>
          </a:bodyPr>
          <a:lstStyle/>
          <a:p>
            <a:pPr algn="ctr"/>
            <a:r>
              <a:rPr lang="es-ES" sz="1200" b="1" dirty="0">
                <a:solidFill>
                  <a:schemeClr val="tx1">
                    <a:lumMod val="75000"/>
                    <a:lumOff val="25000"/>
                  </a:schemeClr>
                </a:solidFill>
                <a:latin typeface="Helvetica" charset="0"/>
                <a:ea typeface="Helvetica" charset="0"/>
                <a:cs typeface="Helvetica" charset="0"/>
              </a:rPr>
              <a:t>SI</a:t>
            </a:r>
            <a:endParaRPr lang="es-ES" sz="1200" b="1" dirty="0">
              <a:solidFill>
                <a:schemeClr val="tx1">
                  <a:lumMod val="75000"/>
                  <a:lumOff val="25000"/>
                </a:schemeClr>
              </a:solidFill>
              <a:effectLst/>
              <a:latin typeface="Helvetica" charset="0"/>
              <a:ea typeface="Helvetica" charset="0"/>
              <a:cs typeface="Helvetica" charset="0"/>
            </a:endParaRPr>
          </a:p>
        </p:txBody>
      </p:sp>
      <p:cxnSp>
        <p:nvCxnSpPr>
          <p:cNvPr id="42" name="Conector recto de flecha 41"/>
          <p:cNvCxnSpPr/>
          <p:nvPr/>
        </p:nvCxnSpPr>
        <p:spPr>
          <a:xfrm flipH="1">
            <a:off x="6639923" y="2890616"/>
            <a:ext cx="2" cy="267447"/>
          </a:xfrm>
          <a:prstGeom prst="straightConnector1">
            <a:avLst/>
          </a:prstGeom>
          <a:ln w="38100">
            <a:solidFill>
              <a:srgbClr val="F2833E"/>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flipH="1">
            <a:off x="8769381" y="2436813"/>
            <a:ext cx="1" cy="336516"/>
          </a:xfrm>
          <a:prstGeom prst="straightConnector1">
            <a:avLst/>
          </a:prstGeom>
          <a:ln w="38100">
            <a:solidFill>
              <a:srgbClr val="F2833E"/>
            </a:solidFill>
            <a:tailEnd type="triangle"/>
          </a:ln>
        </p:spPr>
        <p:style>
          <a:lnRef idx="1">
            <a:schemeClr val="accent1"/>
          </a:lnRef>
          <a:fillRef idx="0">
            <a:schemeClr val="accent1"/>
          </a:fillRef>
          <a:effectRef idx="0">
            <a:schemeClr val="accent1"/>
          </a:effectRef>
          <a:fontRef idx="minor">
            <a:schemeClr val="tx1"/>
          </a:fontRef>
        </p:style>
      </p:cxnSp>
      <p:sp>
        <p:nvSpPr>
          <p:cNvPr id="44" name="Rectángulo 43"/>
          <p:cNvSpPr/>
          <p:nvPr/>
        </p:nvSpPr>
        <p:spPr>
          <a:xfrm>
            <a:off x="6186263" y="2604052"/>
            <a:ext cx="907319" cy="276999"/>
          </a:xfrm>
          <a:prstGeom prst="rect">
            <a:avLst/>
          </a:prstGeom>
        </p:spPr>
        <p:txBody>
          <a:bodyPr wrap="square">
            <a:spAutoFit/>
          </a:bodyPr>
          <a:lstStyle/>
          <a:p>
            <a:pPr algn="ctr"/>
            <a:r>
              <a:rPr lang="es-ES" sz="1200" b="1" dirty="0">
                <a:solidFill>
                  <a:schemeClr val="tx1">
                    <a:lumMod val="75000"/>
                    <a:lumOff val="25000"/>
                  </a:schemeClr>
                </a:solidFill>
                <a:latin typeface="Helvetica" charset="0"/>
                <a:ea typeface="Helvetica" charset="0"/>
                <a:cs typeface="Helvetica" charset="0"/>
              </a:rPr>
              <a:t>NO</a:t>
            </a:r>
            <a:endParaRPr lang="es-ES" sz="1200" b="1" dirty="0">
              <a:solidFill>
                <a:schemeClr val="tx1">
                  <a:lumMod val="75000"/>
                  <a:lumOff val="25000"/>
                </a:schemeClr>
              </a:solidFill>
              <a:effectLst/>
              <a:latin typeface="Helvetica" charset="0"/>
              <a:ea typeface="Helvetica" charset="0"/>
              <a:cs typeface="Helvetica" charset="0"/>
            </a:endParaRPr>
          </a:p>
        </p:txBody>
      </p:sp>
      <p:sp>
        <p:nvSpPr>
          <p:cNvPr id="45" name="Rectángulo 44"/>
          <p:cNvSpPr/>
          <p:nvPr/>
        </p:nvSpPr>
        <p:spPr>
          <a:xfrm>
            <a:off x="7779292" y="2716131"/>
            <a:ext cx="2059585" cy="307777"/>
          </a:xfrm>
          <a:prstGeom prst="rect">
            <a:avLst/>
          </a:prstGeom>
        </p:spPr>
        <p:txBody>
          <a:bodyPr wrap="square">
            <a:spAutoFit/>
          </a:bodyPr>
          <a:lstStyle/>
          <a:p>
            <a:pPr algn="ctr"/>
            <a:r>
              <a:rPr lang="es-ES" sz="1400" dirty="0">
                <a:solidFill>
                  <a:schemeClr val="tx1">
                    <a:lumMod val="75000"/>
                    <a:lumOff val="25000"/>
                  </a:schemeClr>
                </a:solidFill>
                <a:latin typeface="Helvetica" charset="0"/>
                <a:ea typeface="Helvetica" charset="0"/>
                <a:cs typeface="Helvetica" charset="0"/>
              </a:rPr>
              <a:t>Cultivo de esputo</a:t>
            </a:r>
            <a:endParaRPr lang="es-ES" sz="1400" dirty="0">
              <a:solidFill>
                <a:schemeClr val="tx1">
                  <a:lumMod val="75000"/>
                  <a:lumOff val="25000"/>
                </a:schemeClr>
              </a:solidFill>
              <a:effectLst/>
              <a:latin typeface="Helvetica" charset="0"/>
              <a:ea typeface="Helvetica" charset="0"/>
              <a:cs typeface="Helvetica" charset="0"/>
            </a:endParaRPr>
          </a:p>
        </p:txBody>
      </p:sp>
      <p:cxnSp>
        <p:nvCxnSpPr>
          <p:cNvPr id="46" name="Conector recto de flecha 45"/>
          <p:cNvCxnSpPr/>
          <p:nvPr/>
        </p:nvCxnSpPr>
        <p:spPr>
          <a:xfrm flipH="1">
            <a:off x="8771378" y="2990824"/>
            <a:ext cx="1" cy="167239"/>
          </a:xfrm>
          <a:prstGeom prst="straightConnector1">
            <a:avLst/>
          </a:prstGeom>
          <a:ln w="38100">
            <a:solidFill>
              <a:srgbClr val="F2833E"/>
            </a:solidFill>
            <a:tailEnd type="triangle"/>
          </a:ln>
        </p:spPr>
        <p:style>
          <a:lnRef idx="1">
            <a:schemeClr val="accent1"/>
          </a:lnRef>
          <a:fillRef idx="0">
            <a:schemeClr val="accent1"/>
          </a:fillRef>
          <a:effectRef idx="0">
            <a:schemeClr val="accent1"/>
          </a:effectRef>
          <a:fontRef idx="minor">
            <a:schemeClr val="tx1"/>
          </a:fontRef>
        </p:style>
      </p:cxnSp>
      <p:sp>
        <p:nvSpPr>
          <p:cNvPr id="47" name="Rectángulo 46"/>
          <p:cNvSpPr/>
          <p:nvPr/>
        </p:nvSpPr>
        <p:spPr>
          <a:xfrm>
            <a:off x="5050404" y="3210116"/>
            <a:ext cx="4941455" cy="1077218"/>
          </a:xfrm>
          <a:prstGeom prst="rect">
            <a:avLst/>
          </a:prstGeom>
        </p:spPr>
        <p:txBody>
          <a:bodyPr wrap="square">
            <a:spAutoFit/>
          </a:bodyPr>
          <a:lstStyle/>
          <a:p>
            <a:pPr algn="ctr"/>
            <a:r>
              <a:rPr lang="es-ES" sz="1600" dirty="0">
                <a:solidFill>
                  <a:schemeClr val="tx1">
                    <a:lumMod val="75000"/>
                    <a:lumOff val="25000"/>
                  </a:schemeClr>
                </a:solidFill>
                <a:latin typeface="Helvetica" charset="0"/>
                <a:ea typeface="Helvetica" charset="0"/>
                <a:cs typeface="Helvetica" charset="0"/>
              </a:rPr>
              <a:t>Optimización de broncodilatadores</a:t>
            </a:r>
          </a:p>
          <a:p>
            <a:pPr algn="ctr"/>
            <a:r>
              <a:rPr lang="es-ES" sz="1600" dirty="0">
                <a:solidFill>
                  <a:schemeClr val="tx1">
                    <a:lumMod val="75000"/>
                    <a:lumOff val="25000"/>
                  </a:schemeClr>
                </a:solidFill>
                <a:effectLst/>
                <a:latin typeface="Helvetica" charset="0"/>
                <a:ea typeface="Helvetica" charset="0"/>
                <a:cs typeface="Helvetica" charset="0"/>
              </a:rPr>
              <a:t>Corticoides sistémicos</a:t>
            </a:r>
          </a:p>
          <a:p>
            <a:pPr algn="ctr"/>
            <a:r>
              <a:rPr lang="es-ES" sz="1600" dirty="0">
                <a:solidFill>
                  <a:schemeClr val="tx1">
                    <a:lumMod val="75000"/>
                    <a:lumOff val="25000"/>
                  </a:schemeClr>
                </a:solidFill>
                <a:latin typeface="Helvetica" charset="0"/>
                <a:ea typeface="Helvetica" charset="0"/>
                <a:cs typeface="Helvetica" charset="0"/>
              </a:rPr>
              <a:t>Antibióticos</a:t>
            </a:r>
          </a:p>
          <a:p>
            <a:pPr algn="ctr"/>
            <a:r>
              <a:rPr lang="es-ES" sz="1600" dirty="0">
                <a:solidFill>
                  <a:schemeClr val="tx1">
                    <a:lumMod val="75000"/>
                    <a:lumOff val="25000"/>
                  </a:schemeClr>
                </a:solidFill>
                <a:effectLst/>
                <a:latin typeface="Helvetica" charset="0"/>
                <a:ea typeface="Helvetica" charset="0"/>
                <a:cs typeface="Helvetica" charset="0"/>
              </a:rPr>
              <a:t>Oxígeno</a:t>
            </a:r>
          </a:p>
        </p:txBody>
      </p:sp>
      <p:sp>
        <p:nvSpPr>
          <p:cNvPr id="48" name="Rectángulo redondeado 47"/>
          <p:cNvSpPr/>
          <p:nvPr/>
        </p:nvSpPr>
        <p:spPr>
          <a:xfrm rot="10800000">
            <a:off x="5218409" y="3221450"/>
            <a:ext cx="4951855" cy="1065884"/>
          </a:xfrm>
          <a:prstGeom prst="roundRect">
            <a:avLst>
              <a:gd name="adj" fmla="val 17956"/>
            </a:avLst>
          </a:prstGeom>
          <a:noFill/>
          <a:ln w="25400">
            <a:solidFill>
              <a:srgbClr val="B5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Rectángulo redondeado 49"/>
          <p:cNvSpPr/>
          <p:nvPr/>
        </p:nvSpPr>
        <p:spPr>
          <a:xfrm>
            <a:off x="7679585" y="4575554"/>
            <a:ext cx="2499318" cy="496417"/>
          </a:xfrm>
          <a:prstGeom prst="roundRect">
            <a:avLst>
              <a:gd name="adj" fmla="val 17956"/>
            </a:avLst>
          </a:prstGeom>
          <a:solidFill>
            <a:srgbClr val="F2833E"/>
          </a:solidFill>
          <a:ln w="25400">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51" name="Rectángulo redondeado 50"/>
          <p:cNvSpPr/>
          <p:nvPr/>
        </p:nvSpPr>
        <p:spPr>
          <a:xfrm>
            <a:off x="5218409" y="4575554"/>
            <a:ext cx="2368737" cy="496417"/>
          </a:xfrm>
          <a:prstGeom prst="roundRect">
            <a:avLst>
              <a:gd name="adj" fmla="val 17956"/>
            </a:avLst>
          </a:prstGeom>
          <a:solidFill>
            <a:srgbClr val="1B9995"/>
          </a:solidFill>
          <a:ln w="25400">
            <a:solidFill>
              <a:srgbClr val="1B9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52" name="Rectángulo 51"/>
          <p:cNvSpPr/>
          <p:nvPr/>
        </p:nvSpPr>
        <p:spPr>
          <a:xfrm>
            <a:off x="5218409" y="4654485"/>
            <a:ext cx="2247103" cy="338554"/>
          </a:xfrm>
          <a:prstGeom prst="rect">
            <a:avLst/>
          </a:prstGeom>
        </p:spPr>
        <p:txBody>
          <a:bodyPr wrap="square">
            <a:spAutoFit/>
          </a:bodyPr>
          <a:lstStyle/>
          <a:p>
            <a:pPr algn="ctr"/>
            <a:r>
              <a:rPr lang="es-ES" sz="1600" b="1">
                <a:solidFill>
                  <a:schemeClr val="bg1"/>
                </a:solidFill>
                <a:latin typeface="Helvetica" charset="0"/>
                <a:ea typeface="Helvetica" charset="0"/>
                <a:cs typeface="Helvetica" charset="0"/>
              </a:rPr>
              <a:t>Evolución Favorable</a:t>
            </a:r>
            <a:endParaRPr lang="es-ES" sz="1600" b="1" dirty="0">
              <a:solidFill>
                <a:schemeClr val="bg1"/>
              </a:solidFill>
              <a:effectLst/>
              <a:latin typeface="Helvetica" charset="0"/>
              <a:ea typeface="Helvetica" charset="0"/>
              <a:cs typeface="Helvetica" charset="0"/>
            </a:endParaRPr>
          </a:p>
        </p:txBody>
      </p:sp>
      <p:sp>
        <p:nvSpPr>
          <p:cNvPr id="53" name="Rectángulo 52"/>
          <p:cNvSpPr/>
          <p:nvPr/>
        </p:nvSpPr>
        <p:spPr>
          <a:xfrm>
            <a:off x="7587147" y="4654485"/>
            <a:ext cx="2684196" cy="338554"/>
          </a:xfrm>
          <a:prstGeom prst="rect">
            <a:avLst/>
          </a:prstGeom>
        </p:spPr>
        <p:txBody>
          <a:bodyPr wrap="square">
            <a:spAutoFit/>
          </a:bodyPr>
          <a:lstStyle/>
          <a:p>
            <a:pPr algn="ctr"/>
            <a:r>
              <a:rPr lang="es-ES" sz="1600" b="1">
                <a:solidFill>
                  <a:schemeClr val="bg1"/>
                </a:solidFill>
                <a:latin typeface="Helvetica" charset="0"/>
                <a:ea typeface="Helvetica" charset="0"/>
                <a:cs typeface="Helvetica" charset="0"/>
              </a:rPr>
              <a:t>Evolución Desfavorable</a:t>
            </a:r>
            <a:endParaRPr lang="es-ES" sz="1600" b="1" dirty="0">
              <a:solidFill>
                <a:schemeClr val="bg1"/>
              </a:solidFill>
              <a:effectLst/>
              <a:latin typeface="Helvetica" charset="0"/>
              <a:ea typeface="Helvetica" charset="0"/>
              <a:cs typeface="Helvetica" charset="0"/>
            </a:endParaRPr>
          </a:p>
        </p:txBody>
      </p:sp>
      <p:cxnSp>
        <p:nvCxnSpPr>
          <p:cNvPr id="54" name="Conector recto de flecha 53"/>
          <p:cNvCxnSpPr/>
          <p:nvPr/>
        </p:nvCxnSpPr>
        <p:spPr>
          <a:xfrm flipH="1">
            <a:off x="6639923" y="4297720"/>
            <a:ext cx="587595" cy="238368"/>
          </a:xfrm>
          <a:prstGeom prst="straightConnector1">
            <a:avLst/>
          </a:prstGeom>
          <a:ln w="38100">
            <a:solidFill>
              <a:srgbClr val="F2833E"/>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p:cNvCxnSpPr/>
          <p:nvPr/>
        </p:nvCxnSpPr>
        <p:spPr>
          <a:xfrm>
            <a:off x="7837013" y="4301525"/>
            <a:ext cx="678082" cy="234563"/>
          </a:xfrm>
          <a:prstGeom prst="straightConnector1">
            <a:avLst/>
          </a:prstGeom>
          <a:ln w="38100">
            <a:solidFill>
              <a:srgbClr val="F2833E"/>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p:cNvCxnSpPr/>
          <p:nvPr/>
        </p:nvCxnSpPr>
        <p:spPr>
          <a:xfrm flipH="1">
            <a:off x="6639923" y="5092744"/>
            <a:ext cx="2" cy="267447"/>
          </a:xfrm>
          <a:prstGeom prst="straightConnector1">
            <a:avLst/>
          </a:prstGeom>
          <a:ln w="38100">
            <a:solidFill>
              <a:srgbClr val="F2833E"/>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p:cNvCxnSpPr/>
          <p:nvPr/>
        </p:nvCxnSpPr>
        <p:spPr>
          <a:xfrm flipH="1">
            <a:off x="8717998" y="5092744"/>
            <a:ext cx="2" cy="267447"/>
          </a:xfrm>
          <a:prstGeom prst="straightConnector1">
            <a:avLst/>
          </a:prstGeom>
          <a:ln w="38100">
            <a:solidFill>
              <a:srgbClr val="F2833E"/>
            </a:solidFill>
            <a:tailEnd type="triangle"/>
          </a:ln>
        </p:spPr>
        <p:style>
          <a:lnRef idx="1">
            <a:schemeClr val="accent1"/>
          </a:lnRef>
          <a:fillRef idx="0">
            <a:schemeClr val="accent1"/>
          </a:fillRef>
          <a:effectRef idx="0">
            <a:schemeClr val="accent1"/>
          </a:effectRef>
          <a:fontRef idx="minor">
            <a:schemeClr val="tx1"/>
          </a:fontRef>
        </p:style>
      </p:cxnSp>
      <p:sp>
        <p:nvSpPr>
          <p:cNvPr id="59" name="Rectángulo 58"/>
          <p:cNvSpPr/>
          <p:nvPr/>
        </p:nvSpPr>
        <p:spPr>
          <a:xfrm>
            <a:off x="6186262" y="5330875"/>
            <a:ext cx="907319" cy="276999"/>
          </a:xfrm>
          <a:prstGeom prst="rect">
            <a:avLst/>
          </a:prstGeom>
        </p:spPr>
        <p:txBody>
          <a:bodyPr wrap="square">
            <a:spAutoFit/>
          </a:bodyPr>
          <a:lstStyle/>
          <a:p>
            <a:pPr algn="ctr"/>
            <a:r>
              <a:rPr lang="es-ES" sz="1200" b="1" dirty="0">
                <a:solidFill>
                  <a:schemeClr val="tx1">
                    <a:lumMod val="75000"/>
                    <a:lumOff val="25000"/>
                  </a:schemeClr>
                </a:solidFill>
                <a:latin typeface="Helvetica" charset="0"/>
                <a:ea typeface="Helvetica" charset="0"/>
                <a:cs typeface="Helvetica" charset="0"/>
              </a:rPr>
              <a:t>ALTA</a:t>
            </a:r>
            <a:endParaRPr lang="es-ES" sz="1200" b="1" dirty="0">
              <a:solidFill>
                <a:schemeClr val="tx1">
                  <a:lumMod val="75000"/>
                  <a:lumOff val="25000"/>
                </a:schemeClr>
              </a:solidFill>
              <a:effectLst/>
              <a:latin typeface="Helvetica" charset="0"/>
              <a:ea typeface="Helvetica" charset="0"/>
              <a:cs typeface="Helvetica" charset="0"/>
            </a:endParaRPr>
          </a:p>
        </p:txBody>
      </p:sp>
      <p:sp>
        <p:nvSpPr>
          <p:cNvPr id="60" name="Rectángulo 59"/>
          <p:cNvSpPr/>
          <p:nvPr/>
        </p:nvSpPr>
        <p:spPr>
          <a:xfrm>
            <a:off x="2506876" y="5714592"/>
            <a:ext cx="5063597" cy="738664"/>
          </a:xfrm>
          <a:prstGeom prst="rect">
            <a:avLst/>
          </a:prstGeom>
        </p:spPr>
        <p:txBody>
          <a:bodyPr wrap="square">
            <a:spAutoFit/>
          </a:bodyPr>
          <a:lstStyle/>
          <a:p>
            <a:pPr marL="285750" indent="-285750">
              <a:buFont typeface="Arial" charset="0"/>
              <a:buChar char="•"/>
            </a:pPr>
            <a:r>
              <a:rPr lang="es-ES" sz="1400" dirty="0">
                <a:solidFill>
                  <a:schemeClr val="tx1">
                    <a:lumMod val="75000"/>
                    <a:lumOff val="25000"/>
                  </a:schemeClr>
                </a:solidFill>
                <a:latin typeface="Helvetica" charset="0"/>
                <a:ea typeface="Helvetica" charset="0"/>
                <a:cs typeface="Helvetica" charset="0"/>
              </a:rPr>
              <a:t>Completar tratamiento de </a:t>
            </a:r>
            <a:r>
              <a:rPr lang="es-ES" sz="1400" dirty="0" err="1">
                <a:solidFill>
                  <a:schemeClr val="tx1">
                    <a:lumMod val="75000"/>
                    <a:lumOff val="25000"/>
                  </a:schemeClr>
                </a:solidFill>
                <a:latin typeface="Helvetica" charset="0"/>
                <a:ea typeface="Helvetica" charset="0"/>
                <a:cs typeface="Helvetica" charset="0"/>
              </a:rPr>
              <a:t>corticoesteroides</a:t>
            </a:r>
            <a:r>
              <a:rPr lang="es-ES" sz="1400" dirty="0">
                <a:solidFill>
                  <a:schemeClr val="tx1">
                    <a:lumMod val="75000"/>
                    <a:lumOff val="25000"/>
                  </a:schemeClr>
                </a:solidFill>
                <a:latin typeface="Helvetica" charset="0"/>
                <a:ea typeface="Helvetica" charset="0"/>
                <a:cs typeface="Helvetica" charset="0"/>
              </a:rPr>
              <a:t> y antibióticos</a:t>
            </a:r>
          </a:p>
          <a:p>
            <a:pPr marL="285750" indent="-285750">
              <a:buFont typeface="Arial" charset="0"/>
              <a:buChar char="•"/>
            </a:pPr>
            <a:r>
              <a:rPr lang="es-ES" sz="1400" dirty="0">
                <a:solidFill>
                  <a:schemeClr val="tx1">
                    <a:lumMod val="75000"/>
                    <a:lumOff val="25000"/>
                  </a:schemeClr>
                </a:solidFill>
                <a:effectLst/>
                <a:latin typeface="Helvetica" charset="0"/>
                <a:ea typeface="Helvetica" charset="0"/>
                <a:cs typeface="Helvetica" charset="0"/>
              </a:rPr>
              <a:t>Reiniciar terapia de mantenimiento</a:t>
            </a:r>
          </a:p>
          <a:p>
            <a:pPr marL="285750" indent="-285750">
              <a:buFont typeface="Arial" charset="0"/>
              <a:buChar char="•"/>
            </a:pPr>
            <a:r>
              <a:rPr lang="es-ES" sz="1400" dirty="0">
                <a:solidFill>
                  <a:schemeClr val="tx1">
                    <a:lumMod val="75000"/>
                    <a:lumOff val="25000"/>
                  </a:schemeClr>
                </a:solidFill>
                <a:latin typeface="Helvetica" charset="0"/>
                <a:ea typeface="Helvetica" charset="0"/>
                <a:cs typeface="Helvetica" charset="0"/>
              </a:rPr>
              <a:t>Estrategias de prevención</a:t>
            </a:r>
            <a:endParaRPr lang="es-ES" sz="1400" dirty="0">
              <a:solidFill>
                <a:schemeClr val="tx1">
                  <a:lumMod val="75000"/>
                  <a:lumOff val="25000"/>
                </a:schemeClr>
              </a:solidFill>
              <a:effectLst/>
              <a:latin typeface="Helvetica" charset="0"/>
              <a:ea typeface="Helvetica" charset="0"/>
              <a:cs typeface="Helvetica" charset="0"/>
            </a:endParaRPr>
          </a:p>
        </p:txBody>
      </p:sp>
      <p:sp>
        <p:nvSpPr>
          <p:cNvPr id="61" name="Rectángulo redondeado 60"/>
          <p:cNvSpPr/>
          <p:nvPr/>
        </p:nvSpPr>
        <p:spPr>
          <a:xfrm rot="10800000">
            <a:off x="2411586" y="5623558"/>
            <a:ext cx="4994257" cy="965719"/>
          </a:xfrm>
          <a:prstGeom prst="roundRect">
            <a:avLst>
              <a:gd name="adj" fmla="val 17956"/>
            </a:avLst>
          </a:prstGeom>
          <a:noFill/>
          <a:ln w="25400">
            <a:solidFill>
              <a:srgbClr val="1B9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2" name="Rectángulo 61"/>
          <p:cNvSpPr/>
          <p:nvPr/>
        </p:nvSpPr>
        <p:spPr>
          <a:xfrm>
            <a:off x="7858332" y="5606871"/>
            <a:ext cx="3557008" cy="954107"/>
          </a:xfrm>
          <a:prstGeom prst="rect">
            <a:avLst/>
          </a:prstGeom>
        </p:spPr>
        <p:txBody>
          <a:bodyPr wrap="square">
            <a:spAutoFit/>
          </a:bodyPr>
          <a:lstStyle/>
          <a:p>
            <a:pPr marL="285750" indent="-285750">
              <a:buFont typeface="Arial" charset="0"/>
              <a:buChar char="•"/>
            </a:pPr>
            <a:r>
              <a:rPr lang="es-ES" sz="1400" dirty="0">
                <a:solidFill>
                  <a:schemeClr val="tx1">
                    <a:lumMod val="75000"/>
                    <a:lumOff val="25000"/>
                  </a:schemeClr>
                </a:solidFill>
                <a:latin typeface="Helvetica" charset="0"/>
                <a:ea typeface="Helvetica" charset="0"/>
                <a:cs typeface="Helvetica" charset="0"/>
              </a:rPr>
              <a:t>Ajuste de tratamiento según cultivos</a:t>
            </a:r>
          </a:p>
          <a:p>
            <a:pPr marL="285750" indent="-285750">
              <a:buFont typeface="Arial" charset="0"/>
              <a:buChar char="•"/>
            </a:pPr>
            <a:r>
              <a:rPr lang="es-ES" sz="1400" dirty="0">
                <a:solidFill>
                  <a:schemeClr val="tx1">
                    <a:lumMod val="75000"/>
                    <a:lumOff val="25000"/>
                  </a:schemeClr>
                </a:solidFill>
                <a:effectLst/>
                <a:latin typeface="Helvetica" charset="0"/>
                <a:ea typeface="Helvetica" charset="0"/>
                <a:cs typeface="Helvetica" charset="0"/>
              </a:rPr>
              <a:t>Evaluar ventilación no invasiva</a:t>
            </a:r>
          </a:p>
          <a:p>
            <a:pPr marL="285750" indent="-285750">
              <a:buFont typeface="Arial" charset="0"/>
              <a:buChar char="•"/>
            </a:pPr>
            <a:r>
              <a:rPr lang="es-ES" sz="1400" dirty="0">
                <a:solidFill>
                  <a:schemeClr val="tx1">
                    <a:lumMod val="75000"/>
                    <a:lumOff val="25000"/>
                  </a:schemeClr>
                </a:solidFill>
                <a:latin typeface="Helvetica" charset="0"/>
                <a:ea typeface="Helvetica" charset="0"/>
                <a:cs typeface="Helvetica" charset="0"/>
              </a:rPr>
              <a:t>Tratamiento de comorbilidades</a:t>
            </a:r>
          </a:p>
          <a:p>
            <a:pPr marL="285750" indent="-285750">
              <a:buFont typeface="Arial" charset="0"/>
              <a:buChar char="•"/>
            </a:pPr>
            <a:r>
              <a:rPr lang="es-ES" sz="1400" dirty="0">
                <a:solidFill>
                  <a:schemeClr val="tx1">
                    <a:lumMod val="75000"/>
                    <a:lumOff val="25000"/>
                  </a:schemeClr>
                </a:solidFill>
                <a:effectLst/>
                <a:latin typeface="Helvetica" charset="0"/>
                <a:ea typeface="Helvetica" charset="0"/>
                <a:cs typeface="Helvetica" charset="0"/>
              </a:rPr>
              <a:t>Evaluar ingreso a UCI</a:t>
            </a:r>
          </a:p>
        </p:txBody>
      </p:sp>
      <p:sp>
        <p:nvSpPr>
          <p:cNvPr id="63" name="Rectángulo redondeado 62"/>
          <p:cNvSpPr/>
          <p:nvPr/>
        </p:nvSpPr>
        <p:spPr>
          <a:xfrm rot="10800000">
            <a:off x="7681035" y="5439122"/>
            <a:ext cx="3792806" cy="1193452"/>
          </a:xfrm>
          <a:prstGeom prst="roundRect">
            <a:avLst>
              <a:gd name="adj" fmla="val 17956"/>
            </a:avLst>
          </a:prstGeom>
          <a:noFill/>
          <a:ln w="25400">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Rectángulo 48">
            <a:extLst>
              <a:ext uri="{FF2B5EF4-FFF2-40B4-BE49-F238E27FC236}">
                <a16:creationId xmlns:a16="http://schemas.microsoft.com/office/drawing/2014/main" id="{8978B4C3-EB91-49EA-88AB-AA63016DFE0D}"/>
              </a:ext>
            </a:extLst>
          </p:cNvPr>
          <p:cNvSpPr/>
          <p:nvPr/>
        </p:nvSpPr>
        <p:spPr>
          <a:xfrm>
            <a:off x="752922" y="112865"/>
            <a:ext cx="3826753" cy="369332"/>
          </a:xfrm>
          <a:prstGeom prst="rect">
            <a:avLst/>
          </a:prstGeom>
        </p:spPr>
        <p:txBody>
          <a:bodyPr wrap="none">
            <a:spAutoFit/>
          </a:bodyPr>
          <a:lstStyle/>
          <a:p>
            <a:r>
              <a:rPr lang="es-ES" dirty="0">
                <a:solidFill>
                  <a:srgbClr val="8CBFB5"/>
                </a:solidFill>
                <a:latin typeface="Helvetica" charset="0"/>
                <a:ea typeface="Helvetica" charset="0"/>
                <a:cs typeface="Helvetica" charset="0"/>
              </a:rPr>
              <a:t>EXACERBACIONES DE LA EPOC </a:t>
            </a:r>
          </a:p>
        </p:txBody>
      </p:sp>
    </p:spTree>
    <p:extLst>
      <p:ext uri="{BB962C8B-B14F-4D97-AF65-F5344CB8AC3E}">
        <p14:creationId xmlns:p14="http://schemas.microsoft.com/office/powerpoint/2010/main" val="12922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543800" y="5694631"/>
            <a:ext cx="4648200" cy="914400"/>
          </a:xfrm>
          <a:prstGeom prst="rect">
            <a:avLst/>
          </a:prstGeom>
          <a:solidFill>
            <a:srgbClr val="8CB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9" name="Rectángulo 8"/>
          <p:cNvSpPr/>
          <p:nvPr/>
        </p:nvSpPr>
        <p:spPr>
          <a:xfrm>
            <a:off x="3820771" y="297531"/>
            <a:ext cx="6275122"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Nuevas Preguntas P.I.C.O.</a:t>
            </a:r>
            <a:endParaRPr lang="es-ES" sz="3600" b="1" dirty="0">
              <a:solidFill>
                <a:srgbClr val="1B9995"/>
              </a:solidFill>
              <a:effectLst/>
              <a:latin typeface="Helvetica" charset="0"/>
              <a:ea typeface="Helvetica" charset="0"/>
              <a:cs typeface="Helvetica" charset="0"/>
            </a:endParaRPr>
          </a:p>
        </p:txBody>
      </p:sp>
      <p:sp>
        <p:nvSpPr>
          <p:cNvPr id="10" name="Rectángulo 9"/>
          <p:cNvSpPr/>
          <p:nvPr/>
        </p:nvSpPr>
        <p:spPr>
          <a:xfrm>
            <a:off x="1416050" y="1270300"/>
            <a:ext cx="9322288" cy="4093428"/>
          </a:xfrm>
          <a:prstGeom prst="rect">
            <a:avLst/>
          </a:prstGeom>
        </p:spPr>
        <p:txBody>
          <a:bodyPr wrap="square">
            <a:spAutoFit/>
          </a:bodyPr>
          <a:lstStyle/>
          <a:p>
            <a:pPr lvl="0" fontAlgn="base"/>
            <a:endParaRPr lang="es-ES_tradnl" sz="2000" dirty="0">
              <a:solidFill>
                <a:srgbClr val="1B9995"/>
              </a:solidFill>
              <a:latin typeface="Helvetica" charset="0"/>
              <a:ea typeface="Helvetica" charset="0"/>
              <a:cs typeface="Helvetica" charset="0"/>
            </a:endParaRPr>
          </a:p>
          <a:p>
            <a:pPr lvl="0" fontAlgn="base"/>
            <a:r>
              <a:rPr lang="es-ES" sz="2000" dirty="0">
                <a:solidFill>
                  <a:srgbClr val="1B9995"/>
                </a:solidFill>
                <a:latin typeface="Helvetica" charset="0"/>
                <a:ea typeface="Helvetica" charset="0"/>
                <a:cs typeface="Helvetica" charset="0"/>
              </a:rPr>
              <a:t>¿La asociación LABA más LAMA más </a:t>
            </a:r>
            <a:r>
              <a:rPr lang="es-ES" sz="2000" dirty="0" err="1">
                <a:solidFill>
                  <a:srgbClr val="1B9995"/>
                </a:solidFill>
                <a:latin typeface="Helvetica" charset="0"/>
                <a:ea typeface="Helvetica" charset="0"/>
                <a:cs typeface="Helvetica" charset="0"/>
              </a:rPr>
              <a:t>CIs</a:t>
            </a:r>
            <a:r>
              <a:rPr lang="es-ES" sz="2000" dirty="0">
                <a:solidFill>
                  <a:srgbClr val="1B9995"/>
                </a:solidFill>
                <a:latin typeface="Helvetica" charset="0"/>
                <a:ea typeface="Helvetica" charset="0"/>
                <a:cs typeface="Helvetica" charset="0"/>
              </a:rPr>
              <a:t> (terapia triple) proporciona mayores beneficios comparada con monoterapia con LAMA; la terapia combinada (LABA/</a:t>
            </a:r>
            <a:r>
              <a:rPr lang="es-ES" sz="2000" dirty="0" err="1">
                <a:solidFill>
                  <a:srgbClr val="1B9995"/>
                </a:solidFill>
                <a:latin typeface="Helvetica" charset="0"/>
                <a:ea typeface="Helvetica" charset="0"/>
                <a:cs typeface="Helvetica" charset="0"/>
              </a:rPr>
              <a:t>CIs</a:t>
            </a:r>
            <a:r>
              <a:rPr lang="es-ES" sz="2000" dirty="0">
                <a:solidFill>
                  <a:srgbClr val="1B9995"/>
                </a:solidFill>
                <a:latin typeface="Helvetica" charset="0"/>
                <a:ea typeface="Helvetica" charset="0"/>
                <a:cs typeface="Helvetica" charset="0"/>
              </a:rPr>
              <a:t>) o que la terapia doble broncodilatadora (LABA mas LAMA) en pacientes con EPOC? </a:t>
            </a:r>
          </a:p>
          <a:p>
            <a:pPr lvl="0" fontAlgn="base"/>
            <a:endParaRPr lang="es-ES_tradnl" sz="2000" dirty="0">
              <a:solidFill>
                <a:srgbClr val="1B9995"/>
              </a:solidFill>
              <a:latin typeface="Helvetica" charset="0"/>
              <a:ea typeface="Helvetica" charset="0"/>
              <a:cs typeface="Helvetica" charset="0"/>
            </a:endParaRPr>
          </a:p>
          <a:p>
            <a:pPr lvl="0"/>
            <a:r>
              <a:rPr lang="es-GT" sz="2000" dirty="0">
                <a:solidFill>
                  <a:srgbClr val="005B6D"/>
                </a:solidFill>
                <a:latin typeface="Helvetica" charset="0"/>
                <a:ea typeface="Helvetica" charset="0"/>
                <a:cs typeface="Helvetica" charset="0"/>
              </a:rPr>
              <a:t>¿Cuáles son los pacientes con EPOC que se benefician del uso de CIs en la reducción de exacerbaciones?</a:t>
            </a:r>
          </a:p>
          <a:p>
            <a:pPr lvl="0"/>
            <a:endParaRPr lang="es-ES_tradnl" sz="2000" dirty="0">
              <a:solidFill>
                <a:srgbClr val="1B9995"/>
              </a:solidFill>
              <a:latin typeface="Helvetica" charset="0"/>
              <a:ea typeface="Helvetica" charset="0"/>
              <a:cs typeface="Helvetica" charset="0"/>
            </a:endParaRPr>
          </a:p>
          <a:p>
            <a:pPr lvl="0" fontAlgn="base"/>
            <a:r>
              <a:rPr lang="es-ES" sz="2000" dirty="0">
                <a:solidFill>
                  <a:srgbClr val="1B9995"/>
                </a:solidFill>
                <a:latin typeface="Helvetica" charset="0"/>
                <a:ea typeface="Helvetica" charset="0"/>
                <a:cs typeface="Helvetica" charset="0"/>
              </a:rPr>
              <a:t>¿En cuales pacientes es seguro retirar los </a:t>
            </a:r>
            <a:r>
              <a:rPr lang="es-ES" sz="2000" dirty="0" err="1">
                <a:solidFill>
                  <a:srgbClr val="1B9995"/>
                </a:solidFill>
                <a:latin typeface="Helvetica" charset="0"/>
                <a:ea typeface="Helvetica" charset="0"/>
                <a:cs typeface="Helvetica" charset="0"/>
              </a:rPr>
              <a:t>CIs</a:t>
            </a:r>
            <a:r>
              <a:rPr lang="es-ES" sz="2000" dirty="0">
                <a:solidFill>
                  <a:srgbClr val="1B9995"/>
                </a:solidFill>
                <a:latin typeface="Helvetica" charset="0"/>
                <a:ea typeface="Helvetica" charset="0"/>
                <a:cs typeface="Helvetica" charset="0"/>
              </a:rPr>
              <a:t>?</a:t>
            </a:r>
          </a:p>
          <a:p>
            <a:pPr lvl="0" fontAlgn="base"/>
            <a:endParaRPr lang="es-ES_tradnl" sz="2000" dirty="0">
              <a:solidFill>
                <a:srgbClr val="005B6D"/>
              </a:solidFill>
              <a:latin typeface="Helvetica" charset="0"/>
              <a:ea typeface="Helvetica" charset="0"/>
              <a:cs typeface="Helvetica" charset="0"/>
            </a:endParaRPr>
          </a:p>
          <a:p>
            <a:pPr lvl="0" fontAlgn="base"/>
            <a:r>
              <a:rPr lang="es-ES" sz="2000" dirty="0">
                <a:solidFill>
                  <a:srgbClr val="005B6D"/>
                </a:solidFill>
                <a:latin typeface="Helvetica" charset="0"/>
                <a:ea typeface="Helvetica" charset="0"/>
                <a:cs typeface="Helvetica" charset="0"/>
              </a:rPr>
              <a:t>¿Los pacientes con EPOC y antecedente de asma tienen diferentes desenlaces clínicos que los pacientes con EPOC sin antecedente de asma?</a:t>
            </a:r>
            <a:endParaRPr lang="es-ES_tradnl" sz="2000" dirty="0">
              <a:solidFill>
                <a:srgbClr val="005B6D"/>
              </a:solidFill>
              <a:latin typeface="Helvetica" charset="0"/>
              <a:ea typeface="Helvetica" charset="0"/>
              <a:cs typeface="Helvetica" charset="0"/>
            </a:endParaRPr>
          </a:p>
        </p:txBody>
      </p:sp>
      <p:sp>
        <p:nvSpPr>
          <p:cNvPr id="14" name="Rectángulo 13"/>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1</a:t>
            </a:r>
          </a:p>
        </p:txBody>
      </p:sp>
      <p:sp>
        <p:nvSpPr>
          <p:cNvPr id="15" name="Rectángulo 14"/>
          <p:cNvSpPr/>
          <p:nvPr/>
        </p:nvSpPr>
        <p:spPr>
          <a:xfrm>
            <a:off x="589543" y="112865"/>
            <a:ext cx="2920992" cy="830997"/>
          </a:xfrm>
          <a:prstGeom prst="rect">
            <a:avLst/>
          </a:prstGeom>
        </p:spPr>
        <p:txBody>
          <a:bodyPr wrap="none">
            <a:spAutoFit/>
          </a:bodyPr>
          <a:lstStyle/>
          <a:p>
            <a:r>
              <a:rPr lang="es-ES" sz="2400" dirty="0">
                <a:solidFill>
                  <a:srgbClr val="8CBFB5"/>
                </a:solidFill>
                <a:effectLst/>
                <a:latin typeface="Helvetica" charset="0"/>
                <a:ea typeface="Helvetica" charset="0"/>
                <a:cs typeface="Helvetica" charset="0"/>
              </a:rPr>
              <a:t>METODOLOGÍA</a:t>
            </a:r>
          </a:p>
          <a:p>
            <a:r>
              <a:rPr lang="es-ES" sz="2400" dirty="0">
                <a:solidFill>
                  <a:srgbClr val="8CBFB5"/>
                </a:solidFill>
                <a:latin typeface="Helvetica" charset="0"/>
                <a:ea typeface="Helvetica" charset="0"/>
                <a:cs typeface="Helvetica" charset="0"/>
              </a:rPr>
              <a:t>DE ELABORACIÓN</a:t>
            </a:r>
            <a:endParaRPr lang="es-ES" sz="2400" dirty="0">
              <a:solidFill>
                <a:srgbClr val="8CBFB5"/>
              </a:solidFill>
              <a:effectLst/>
              <a:latin typeface="Helvetica" charset="0"/>
              <a:ea typeface="Helvetica" charset="0"/>
              <a:cs typeface="Helvetica" charset="0"/>
            </a:endParaRPr>
          </a:p>
        </p:txBody>
      </p:sp>
      <p:sp>
        <p:nvSpPr>
          <p:cNvPr id="2" name="Rectángulo 1"/>
          <p:cNvSpPr/>
          <p:nvPr/>
        </p:nvSpPr>
        <p:spPr>
          <a:xfrm>
            <a:off x="7543800" y="5747257"/>
            <a:ext cx="4000500" cy="861774"/>
          </a:xfrm>
          <a:prstGeom prst="rect">
            <a:avLst/>
          </a:prstGeom>
        </p:spPr>
        <p:txBody>
          <a:bodyPr wrap="square">
            <a:spAutoFit/>
          </a:bodyPr>
          <a:lstStyle/>
          <a:p>
            <a:r>
              <a:rPr lang="es-ES_tradnl" sz="1600" dirty="0">
                <a:solidFill>
                  <a:schemeClr val="bg1"/>
                </a:solidFill>
                <a:latin typeface="Helvetica" charset="0"/>
                <a:ea typeface="Helvetica" charset="0"/>
                <a:cs typeface="Helvetica" charset="0"/>
              </a:rPr>
              <a:t>LAMA: </a:t>
            </a:r>
            <a:r>
              <a:rPr lang="es-ES_tradnl" sz="1600" dirty="0" err="1">
                <a:solidFill>
                  <a:schemeClr val="bg1"/>
                </a:solidFill>
                <a:latin typeface="Helvetica" charset="0"/>
                <a:ea typeface="Helvetica" charset="0"/>
                <a:cs typeface="Helvetica" charset="0"/>
              </a:rPr>
              <a:t>long</a:t>
            </a:r>
            <a:r>
              <a:rPr lang="es-ES_tradnl" sz="1600" dirty="0">
                <a:solidFill>
                  <a:schemeClr val="bg1"/>
                </a:solidFill>
                <a:latin typeface="Helvetica" charset="0"/>
                <a:ea typeface="Helvetica" charset="0"/>
                <a:cs typeface="Helvetica" charset="0"/>
              </a:rPr>
              <a:t> </a:t>
            </a:r>
            <a:r>
              <a:rPr lang="es-ES_tradnl" sz="1600" dirty="0" err="1">
                <a:solidFill>
                  <a:schemeClr val="bg1"/>
                </a:solidFill>
                <a:latin typeface="Helvetica" charset="0"/>
                <a:ea typeface="Helvetica" charset="0"/>
                <a:cs typeface="Helvetica" charset="0"/>
              </a:rPr>
              <a:t>acting</a:t>
            </a:r>
            <a:r>
              <a:rPr lang="es-ES_tradnl" sz="1600" dirty="0">
                <a:solidFill>
                  <a:schemeClr val="bg1"/>
                </a:solidFill>
                <a:latin typeface="Helvetica" charset="0"/>
                <a:ea typeface="Helvetica" charset="0"/>
                <a:cs typeface="Helvetica" charset="0"/>
              </a:rPr>
              <a:t> </a:t>
            </a:r>
            <a:r>
              <a:rPr lang="es-ES_tradnl" sz="1600" dirty="0" err="1">
                <a:solidFill>
                  <a:schemeClr val="bg1"/>
                </a:solidFill>
                <a:latin typeface="Helvetica" charset="0"/>
                <a:ea typeface="Helvetica" charset="0"/>
                <a:cs typeface="Helvetica" charset="0"/>
              </a:rPr>
              <a:t>muscarinic</a:t>
            </a:r>
            <a:r>
              <a:rPr lang="es-ES_tradnl" sz="1600" dirty="0">
                <a:solidFill>
                  <a:schemeClr val="bg1"/>
                </a:solidFill>
                <a:latin typeface="Helvetica" charset="0"/>
                <a:ea typeface="Helvetica" charset="0"/>
                <a:cs typeface="Helvetica" charset="0"/>
              </a:rPr>
              <a:t> </a:t>
            </a:r>
            <a:r>
              <a:rPr lang="es-ES_tradnl" sz="1600" dirty="0" err="1">
                <a:solidFill>
                  <a:schemeClr val="bg1"/>
                </a:solidFill>
                <a:latin typeface="Helvetica" charset="0"/>
                <a:ea typeface="Helvetica" charset="0"/>
                <a:cs typeface="Helvetica" charset="0"/>
              </a:rPr>
              <a:t>antagonist</a:t>
            </a:r>
            <a:endParaRPr lang="es-ES_tradnl" sz="1600" dirty="0">
              <a:solidFill>
                <a:schemeClr val="bg1"/>
              </a:solidFill>
              <a:latin typeface="Helvetica" charset="0"/>
              <a:ea typeface="Helvetica" charset="0"/>
              <a:cs typeface="Helvetica" charset="0"/>
            </a:endParaRPr>
          </a:p>
          <a:p>
            <a:r>
              <a:rPr lang="es-ES_tradnl" sz="1600" dirty="0">
                <a:solidFill>
                  <a:schemeClr val="bg1"/>
                </a:solidFill>
                <a:latin typeface="Helvetica" charset="0"/>
                <a:ea typeface="Helvetica" charset="0"/>
                <a:cs typeface="Helvetica" charset="0"/>
              </a:rPr>
              <a:t>LABA: </a:t>
            </a:r>
            <a:r>
              <a:rPr lang="es-ES_tradnl" sz="1600" dirty="0" err="1">
                <a:solidFill>
                  <a:schemeClr val="bg1"/>
                </a:solidFill>
                <a:latin typeface="Helvetica" charset="0"/>
                <a:ea typeface="Helvetica" charset="0"/>
                <a:cs typeface="Helvetica" charset="0"/>
              </a:rPr>
              <a:t>long</a:t>
            </a:r>
            <a:r>
              <a:rPr lang="es-ES_tradnl" sz="1600" dirty="0">
                <a:solidFill>
                  <a:schemeClr val="bg1"/>
                </a:solidFill>
                <a:latin typeface="Helvetica" charset="0"/>
                <a:ea typeface="Helvetica" charset="0"/>
                <a:cs typeface="Helvetica" charset="0"/>
              </a:rPr>
              <a:t> </a:t>
            </a:r>
            <a:r>
              <a:rPr lang="es-ES_tradnl" sz="1600" dirty="0" err="1">
                <a:solidFill>
                  <a:schemeClr val="bg1"/>
                </a:solidFill>
                <a:latin typeface="Helvetica" charset="0"/>
                <a:ea typeface="Helvetica" charset="0"/>
                <a:cs typeface="Helvetica" charset="0"/>
              </a:rPr>
              <a:t>acting</a:t>
            </a:r>
            <a:r>
              <a:rPr lang="es-ES_tradnl" sz="1600" dirty="0">
                <a:solidFill>
                  <a:schemeClr val="bg1"/>
                </a:solidFill>
                <a:latin typeface="Helvetica" charset="0"/>
                <a:ea typeface="Helvetica" charset="0"/>
                <a:cs typeface="Helvetica" charset="0"/>
              </a:rPr>
              <a:t> beta </a:t>
            </a:r>
            <a:r>
              <a:rPr lang="es-ES_tradnl" sz="1600" dirty="0" err="1">
                <a:solidFill>
                  <a:schemeClr val="bg1"/>
                </a:solidFill>
                <a:latin typeface="Helvetica" charset="0"/>
                <a:ea typeface="Helvetica" charset="0"/>
                <a:cs typeface="Helvetica" charset="0"/>
              </a:rPr>
              <a:t>agonist</a:t>
            </a:r>
            <a:r>
              <a:rPr lang="es-ES_tradnl" sz="1600" dirty="0">
                <a:solidFill>
                  <a:schemeClr val="bg1"/>
                </a:solidFill>
                <a:latin typeface="Helvetica" charset="0"/>
                <a:ea typeface="Helvetica" charset="0"/>
                <a:cs typeface="Helvetica" charset="0"/>
              </a:rPr>
              <a:t> </a:t>
            </a:r>
          </a:p>
          <a:p>
            <a:r>
              <a:rPr lang="es-ES_tradnl" sz="1600" dirty="0">
                <a:solidFill>
                  <a:schemeClr val="bg1"/>
                </a:solidFill>
                <a:latin typeface="Helvetica" charset="0"/>
                <a:ea typeface="Helvetica" charset="0"/>
                <a:cs typeface="Helvetica" charset="0"/>
              </a:rPr>
              <a:t>CI: </a:t>
            </a:r>
            <a:r>
              <a:rPr lang="es-ES_tradnl" sz="1600" dirty="0" err="1">
                <a:solidFill>
                  <a:schemeClr val="bg1"/>
                </a:solidFill>
                <a:latin typeface="Helvetica" charset="0"/>
                <a:ea typeface="Helvetica" charset="0"/>
                <a:cs typeface="Helvetica" charset="0"/>
              </a:rPr>
              <a:t>inhaled</a:t>
            </a:r>
            <a:r>
              <a:rPr lang="es-ES_tradnl" sz="1600" dirty="0">
                <a:solidFill>
                  <a:schemeClr val="bg1"/>
                </a:solidFill>
                <a:latin typeface="Helvetica" charset="0"/>
                <a:ea typeface="Helvetica" charset="0"/>
                <a:cs typeface="Helvetica" charset="0"/>
              </a:rPr>
              <a:t> </a:t>
            </a:r>
            <a:r>
              <a:rPr lang="es-ES_tradnl" sz="1600" dirty="0" err="1">
                <a:solidFill>
                  <a:schemeClr val="bg1"/>
                </a:solidFill>
                <a:latin typeface="Helvetica" charset="0"/>
                <a:ea typeface="Helvetica" charset="0"/>
                <a:cs typeface="Helvetica" charset="0"/>
              </a:rPr>
              <a:t>corticosteroids</a:t>
            </a:r>
            <a:endParaRPr lang="es-ES_tradnl" sz="1600"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155133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5</a:t>
            </a:r>
            <a:endParaRPr lang="es-ES" sz="8800" b="1" dirty="0">
              <a:solidFill>
                <a:srgbClr val="8CBFB5"/>
              </a:solidFill>
              <a:effectLst/>
              <a:latin typeface="Helvetica" charset="0"/>
              <a:ea typeface="Helvetica" charset="0"/>
              <a:cs typeface="Helvetica" charset="0"/>
            </a:endParaRPr>
          </a:p>
        </p:txBody>
      </p:sp>
      <p:sp>
        <p:nvSpPr>
          <p:cNvPr id="14" name="Rectángulo 13"/>
          <p:cNvSpPr/>
          <p:nvPr/>
        </p:nvSpPr>
        <p:spPr>
          <a:xfrm>
            <a:off x="813043" y="503612"/>
            <a:ext cx="11106566" cy="1077218"/>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Selección</a:t>
            </a:r>
            <a:r>
              <a:rPr lang="es-ES" sz="2800" b="1" dirty="0">
                <a:solidFill>
                  <a:srgbClr val="1B9995"/>
                </a:solidFill>
                <a:latin typeface="Helvetica" charset="0"/>
                <a:ea typeface="Helvetica" charset="0"/>
                <a:cs typeface="Helvetica" charset="0"/>
              </a:rPr>
              <a:t> </a:t>
            </a:r>
          </a:p>
          <a:p>
            <a:r>
              <a:rPr lang="es-ES" sz="2800" b="1" dirty="0">
                <a:solidFill>
                  <a:srgbClr val="1B9995"/>
                </a:solidFill>
                <a:latin typeface="Helvetica" charset="0"/>
                <a:ea typeface="Helvetica" charset="0"/>
                <a:cs typeface="Helvetica" charset="0"/>
              </a:rPr>
              <a:t>de Pacientes para Ventilación mecánica no invasiva VMNI</a:t>
            </a:r>
          </a:p>
        </p:txBody>
      </p:sp>
      <p:graphicFrame>
        <p:nvGraphicFramePr>
          <p:cNvPr id="49" name="Tabla 48"/>
          <p:cNvGraphicFramePr>
            <a:graphicFrameLocks noGrp="1"/>
          </p:cNvGraphicFramePr>
          <p:nvPr>
            <p:extLst>
              <p:ext uri="{D42A27DB-BD31-4B8C-83A1-F6EECF244321}">
                <p14:modId xmlns:p14="http://schemas.microsoft.com/office/powerpoint/2010/main" val="665163267"/>
              </p:ext>
            </p:extLst>
          </p:nvPr>
        </p:nvGraphicFramePr>
        <p:xfrm>
          <a:off x="2805995" y="1843682"/>
          <a:ext cx="8936062" cy="4901453"/>
        </p:xfrm>
        <a:graphic>
          <a:graphicData uri="http://schemas.openxmlformats.org/drawingml/2006/table">
            <a:tbl>
              <a:tblPr firstRow="1" bandRow="1">
                <a:tableStyleId>{5C22544A-7EE6-4342-B048-85BDC9FD1C3A}</a:tableStyleId>
              </a:tblPr>
              <a:tblGrid>
                <a:gridCol w="4468031">
                  <a:extLst>
                    <a:ext uri="{9D8B030D-6E8A-4147-A177-3AD203B41FA5}">
                      <a16:colId xmlns:a16="http://schemas.microsoft.com/office/drawing/2014/main" val="20000"/>
                    </a:ext>
                  </a:extLst>
                </a:gridCol>
                <a:gridCol w="4468031">
                  <a:extLst>
                    <a:ext uri="{9D8B030D-6E8A-4147-A177-3AD203B41FA5}">
                      <a16:colId xmlns:a16="http://schemas.microsoft.com/office/drawing/2014/main" val="20001"/>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a:solidFill>
                            <a:schemeClr val="lt1"/>
                          </a:solidFill>
                          <a:effectLst/>
                          <a:latin typeface="Helvetica" charset="0"/>
                          <a:ea typeface="Helvetica" charset="0"/>
                          <a:cs typeface="Helvetica" charset="0"/>
                        </a:rPr>
                        <a:t>Criterios de inclusión</a:t>
                      </a:r>
                    </a:p>
                  </a:txBody>
                  <a:tcPr anchor="ctr">
                    <a:solidFill>
                      <a:srgbClr val="1B999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a:solidFill>
                            <a:schemeClr val="lt1"/>
                          </a:solidFill>
                          <a:effectLst/>
                          <a:latin typeface="Helvetica" charset="0"/>
                          <a:ea typeface="Helvetica" charset="0"/>
                          <a:cs typeface="Helvetica" charset="0"/>
                        </a:rPr>
                        <a:t>Contraindicaciones</a:t>
                      </a:r>
                    </a:p>
                  </a:txBody>
                  <a:tcPr anchor="ctr">
                    <a:solidFill>
                      <a:srgbClr val="1B9995"/>
                    </a:solidFill>
                  </a:tcPr>
                </a:tc>
                <a:extLst>
                  <a:ext uri="{0D108BD9-81ED-4DB2-BD59-A6C34878D82A}">
                    <a16:rowId xmlns:a16="http://schemas.microsoft.com/office/drawing/2014/main" val="10000"/>
                  </a:ext>
                </a:extLst>
              </a:tr>
              <a:tr h="520552">
                <a:tc>
                  <a:txBody>
                    <a:bodyPr/>
                    <a:lstStyle/>
                    <a:p>
                      <a:pPr marL="50165" algn="just">
                        <a:lnSpc>
                          <a:spcPct val="200000"/>
                        </a:lnSpc>
                        <a:spcBef>
                          <a:spcPts val="255"/>
                        </a:spcBef>
                        <a:spcAft>
                          <a:spcPts val="0"/>
                        </a:spcAft>
                      </a:pPr>
                      <a:r>
                        <a:rPr lang="es-ES_tradnl" sz="1600" dirty="0">
                          <a:solidFill>
                            <a:srgbClr val="231F20"/>
                          </a:solidFill>
                          <a:effectLst/>
                          <a:latin typeface="Helvetica" charset="0"/>
                          <a:ea typeface="Helvetica" charset="0"/>
                          <a:cs typeface="Helvetica" charset="0"/>
                        </a:rPr>
                        <a:t>Disnea moderada a severa</a:t>
                      </a:r>
                      <a:endParaRPr lang="es-ES_tradnl" sz="1400" dirty="0">
                        <a:effectLst/>
                        <a:latin typeface="Helvetica" charset="0"/>
                        <a:ea typeface="Helvetica" charset="0"/>
                        <a:cs typeface="Helvetica" charset="0"/>
                      </a:endParaRPr>
                    </a:p>
                  </a:txBody>
                  <a:tcPr marL="68580" marR="68580" marT="0" marB="0" anchor="ctr">
                    <a:solidFill>
                      <a:srgbClr val="005B6D">
                        <a:alpha val="23000"/>
                      </a:srgbClr>
                    </a:solidFill>
                  </a:tcPr>
                </a:tc>
                <a:tc>
                  <a:txBody>
                    <a:bodyPr/>
                    <a:lstStyle/>
                    <a:p>
                      <a:pPr marL="50165" algn="just">
                        <a:lnSpc>
                          <a:spcPct val="200000"/>
                        </a:lnSpc>
                        <a:spcBef>
                          <a:spcPts val="255"/>
                        </a:spcBef>
                        <a:spcAft>
                          <a:spcPts val="0"/>
                        </a:spcAft>
                      </a:pPr>
                      <a:r>
                        <a:rPr lang="es-ES_tradnl" sz="1600" dirty="0">
                          <a:solidFill>
                            <a:srgbClr val="231F20"/>
                          </a:solidFill>
                          <a:effectLst/>
                          <a:latin typeface="Helvetica" charset="0"/>
                          <a:ea typeface="Helvetica" charset="0"/>
                          <a:cs typeface="Helvetica" charset="0"/>
                        </a:rPr>
                        <a:t>Paro </a:t>
                      </a:r>
                      <a:r>
                        <a:rPr lang="es-ES_tradnl" sz="1600" dirty="0" err="1">
                          <a:solidFill>
                            <a:srgbClr val="231F20"/>
                          </a:solidFill>
                          <a:effectLst/>
                          <a:latin typeface="Helvetica" charset="0"/>
                          <a:ea typeface="Helvetica" charset="0"/>
                          <a:cs typeface="Helvetica" charset="0"/>
                        </a:rPr>
                        <a:t>cardiorespiratorio</a:t>
                      </a:r>
                      <a:endParaRPr lang="es-ES_tradnl" sz="1400" dirty="0">
                        <a:effectLst/>
                        <a:latin typeface="Helvetica" charset="0"/>
                        <a:ea typeface="Helvetica" charset="0"/>
                        <a:cs typeface="Helvetica" charset="0"/>
                      </a:endParaRPr>
                    </a:p>
                  </a:txBody>
                  <a:tcPr marL="68580" marR="68580" marT="0" marB="0">
                    <a:solidFill>
                      <a:srgbClr val="005B6D">
                        <a:alpha val="23000"/>
                      </a:srgbClr>
                    </a:solidFill>
                  </a:tcPr>
                </a:tc>
                <a:extLst>
                  <a:ext uri="{0D108BD9-81ED-4DB2-BD59-A6C34878D82A}">
                    <a16:rowId xmlns:a16="http://schemas.microsoft.com/office/drawing/2014/main" val="10001"/>
                  </a:ext>
                </a:extLst>
              </a:tr>
              <a:tr h="240419">
                <a:tc>
                  <a:txBody>
                    <a:bodyPr/>
                    <a:lstStyle/>
                    <a:p>
                      <a:pPr marL="50165" algn="just">
                        <a:lnSpc>
                          <a:spcPct val="200000"/>
                        </a:lnSpc>
                        <a:spcBef>
                          <a:spcPts val="255"/>
                        </a:spcBef>
                        <a:spcAft>
                          <a:spcPts val="0"/>
                        </a:spcAft>
                      </a:pPr>
                      <a:r>
                        <a:rPr lang="es-ES_tradnl" sz="1600" dirty="0">
                          <a:solidFill>
                            <a:srgbClr val="231F20"/>
                          </a:solidFill>
                          <a:effectLst/>
                          <a:latin typeface="Helvetica" charset="0"/>
                          <a:ea typeface="Helvetica" charset="0"/>
                          <a:cs typeface="Helvetica" charset="0"/>
                        </a:rPr>
                        <a:t>Taquipnea &gt; 30 rpm</a:t>
                      </a:r>
                      <a:endParaRPr lang="es-ES_tradnl" sz="1400" dirty="0">
                        <a:effectLst/>
                        <a:latin typeface="Helvetica" charset="0"/>
                        <a:ea typeface="Helvetica" charset="0"/>
                        <a:cs typeface="Helvetica" charset="0"/>
                      </a:endParaRPr>
                    </a:p>
                  </a:txBody>
                  <a:tcPr marL="68580" marR="68580" marT="0" marB="0" anchor="ctr">
                    <a:solidFill>
                      <a:srgbClr val="97CCC2">
                        <a:alpha val="23000"/>
                      </a:srgbClr>
                    </a:solidFill>
                  </a:tcPr>
                </a:tc>
                <a:tc>
                  <a:txBody>
                    <a:bodyPr/>
                    <a:lstStyle/>
                    <a:p>
                      <a:pPr marL="50165" algn="just">
                        <a:lnSpc>
                          <a:spcPct val="150000"/>
                        </a:lnSpc>
                        <a:spcBef>
                          <a:spcPts val="60"/>
                        </a:spcBef>
                        <a:spcAft>
                          <a:spcPts val="0"/>
                        </a:spcAft>
                      </a:pPr>
                      <a:r>
                        <a:rPr lang="es-ES_tradnl" sz="1600" dirty="0">
                          <a:solidFill>
                            <a:srgbClr val="231F20"/>
                          </a:solidFill>
                          <a:effectLst/>
                          <a:latin typeface="Helvetica" charset="0"/>
                          <a:ea typeface="Helvetica" charset="0"/>
                          <a:cs typeface="Helvetica" charset="0"/>
                        </a:rPr>
                        <a:t>Cardiopatía isquémica o arritmia cardiaca inestable</a:t>
                      </a:r>
                      <a:endParaRPr lang="es-ES_tradnl" sz="1400" dirty="0">
                        <a:effectLst/>
                        <a:latin typeface="Helvetica" charset="0"/>
                        <a:ea typeface="Helvetica" charset="0"/>
                        <a:cs typeface="Helvetica" charset="0"/>
                      </a:endParaRPr>
                    </a:p>
                  </a:txBody>
                  <a:tcPr marL="68580" marR="68580" marT="0" marB="0">
                    <a:solidFill>
                      <a:srgbClr val="97CCC2">
                        <a:alpha val="23000"/>
                      </a:srgbClr>
                    </a:solidFill>
                  </a:tcPr>
                </a:tc>
                <a:extLst>
                  <a:ext uri="{0D108BD9-81ED-4DB2-BD59-A6C34878D82A}">
                    <a16:rowId xmlns:a16="http://schemas.microsoft.com/office/drawing/2014/main" val="10002"/>
                  </a:ext>
                </a:extLst>
              </a:tr>
              <a:tr h="528505">
                <a:tc>
                  <a:txBody>
                    <a:bodyPr/>
                    <a:lstStyle/>
                    <a:p>
                      <a:pPr marL="50165" algn="just">
                        <a:lnSpc>
                          <a:spcPct val="150000"/>
                        </a:lnSpc>
                        <a:spcBef>
                          <a:spcPts val="60"/>
                        </a:spcBef>
                        <a:spcAft>
                          <a:spcPts val="0"/>
                        </a:spcAft>
                      </a:pPr>
                      <a:r>
                        <a:rPr lang="es-ES_tradnl" sz="1600" dirty="0">
                          <a:solidFill>
                            <a:srgbClr val="231F20"/>
                          </a:solidFill>
                          <a:effectLst/>
                          <a:latin typeface="Helvetica" charset="0"/>
                          <a:ea typeface="Helvetica" charset="0"/>
                          <a:cs typeface="Helvetica" charset="0"/>
                        </a:rPr>
                        <a:t>Paciente capaz de mantener vía aérea permeable</a:t>
                      </a:r>
                      <a:endParaRPr lang="es-ES_tradnl" sz="1400" dirty="0">
                        <a:effectLst/>
                        <a:latin typeface="Helvetica" charset="0"/>
                        <a:ea typeface="Helvetica" charset="0"/>
                        <a:cs typeface="Helvetica" charset="0"/>
                      </a:endParaRPr>
                    </a:p>
                  </a:txBody>
                  <a:tcPr marL="68580" marR="68580" marT="0" marB="0" anchor="ctr">
                    <a:solidFill>
                      <a:srgbClr val="005B6D">
                        <a:alpha val="23000"/>
                      </a:srgbClr>
                    </a:solidFill>
                  </a:tcPr>
                </a:tc>
                <a:tc>
                  <a:txBody>
                    <a:bodyPr/>
                    <a:lstStyle/>
                    <a:p>
                      <a:pPr marL="50165" algn="just">
                        <a:lnSpc>
                          <a:spcPct val="150000"/>
                        </a:lnSpc>
                        <a:spcBef>
                          <a:spcPts val="60"/>
                        </a:spcBef>
                        <a:spcAft>
                          <a:spcPts val="0"/>
                        </a:spcAft>
                      </a:pPr>
                      <a:r>
                        <a:rPr lang="es-ES_tradnl" sz="1600" dirty="0">
                          <a:solidFill>
                            <a:srgbClr val="231F20"/>
                          </a:solidFill>
                          <a:effectLst/>
                          <a:latin typeface="Helvetica" charset="0"/>
                          <a:ea typeface="Helvetica" charset="0"/>
                          <a:cs typeface="Helvetica" charset="0"/>
                        </a:rPr>
                        <a:t>Inestabilidad hemodinámica (PAS &lt; 90 mm Hg)</a:t>
                      </a:r>
                      <a:endParaRPr lang="es-ES_tradnl" sz="1400" dirty="0">
                        <a:effectLst/>
                        <a:latin typeface="Helvetica" charset="0"/>
                        <a:ea typeface="Helvetica" charset="0"/>
                        <a:cs typeface="Helvetica" charset="0"/>
                      </a:endParaRPr>
                    </a:p>
                  </a:txBody>
                  <a:tcPr marL="68580" marR="68580" marT="0" marB="0">
                    <a:solidFill>
                      <a:srgbClr val="005B6D">
                        <a:alpha val="23000"/>
                      </a:srgbClr>
                    </a:solidFill>
                  </a:tcPr>
                </a:tc>
                <a:extLst>
                  <a:ext uri="{0D108BD9-81ED-4DB2-BD59-A6C34878D82A}">
                    <a16:rowId xmlns:a16="http://schemas.microsoft.com/office/drawing/2014/main" val="10003"/>
                  </a:ext>
                </a:extLst>
              </a:tr>
              <a:tr h="528505">
                <a:tc>
                  <a:txBody>
                    <a:bodyPr/>
                    <a:lstStyle/>
                    <a:p>
                      <a:pPr marL="50165" algn="just">
                        <a:lnSpc>
                          <a:spcPct val="200000"/>
                        </a:lnSpc>
                        <a:spcBef>
                          <a:spcPts val="255"/>
                        </a:spcBef>
                        <a:spcAft>
                          <a:spcPts val="0"/>
                        </a:spcAft>
                      </a:pPr>
                      <a:r>
                        <a:rPr lang="es-ES_tradnl" sz="1600" dirty="0">
                          <a:solidFill>
                            <a:srgbClr val="231F20"/>
                          </a:solidFill>
                          <a:effectLst/>
                          <a:latin typeface="Helvetica" charset="0"/>
                          <a:ea typeface="Helvetica" charset="0"/>
                          <a:cs typeface="Helvetica" charset="0"/>
                        </a:rPr>
                        <a:t>pH &gt; 7,25 y &lt; 7,35; PaCO2&gt; 50</a:t>
                      </a:r>
                      <a:endParaRPr lang="es-ES_tradnl" sz="1400" dirty="0">
                        <a:effectLst/>
                        <a:latin typeface="Helvetica" charset="0"/>
                        <a:ea typeface="Helvetica" charset="0"/>
                        <a:cs typeface="Helvetica" charset="0"/>
                      </a:endParaRPr>
                    </a:p>
                  </a:txBody>
                  <a:tcPr marL="68580" marR="68580" marT="0" marB="0" anchor="ctr">
                    <a:solidFill>
                      <a:srgbClr val="97CCC2">
                        <a:alpha val="23000"/>
                      </a:srgbClr>
                    </a:solidFill>
                  </a:tcPr>
                </a:tc>
                <a:tc>
                  <a:txBody>
                    <a:bodyPr/>
                    <a:lstStyle/>
                    <a:p>
                      <a:pPr marL="50165" algn="just">
                        <a:lnSpc>
                          <a:spcPct val="200000"/>
                        </a:lnSpc>
                        <a:spcBef>
                          <a:spcPts val="255"/>
                        </a:spcBef>
                        <a:spcAft>
                          <a:spcPts val="0"/>
                        </a:spcAft>
                      </a:pPr>
                      <a:r>
                        <a:rPr lang="es-ES_tradnl" sz="1600" dirty="0">
                          <a:solidFill>
                            <a:srgbClr val="231F20"/>
                          </a:solidFill>
                          <a:effectLst/>
                          <a:latin typeface="Helvetica" charset="0"/>
                          <a:ea typeface="Helvetica" charset="0"/>
                          <a:cs typeface="Helvetica" charset="0"/>
                        </a:rPr>
                        <a:t>Apnea</a:t>
                      </a:r>
                      <a:endParaRPr lang="es-ES_tradnl" sz="1400" dirty="0">
                        <a:effectLst/>
                        <a:latin typeface="Helvetica" charset="0"/>
                        <a:ea typeface="Helvetica" charset="0"/>
                        <a:cs typeface="Helvetica" charset="0"/>
                      </a:endParaRPr>
                    </a:p>
                  </a:txBody>
                  <a:tcPr marL="68580" marR="68580" marT="0" marB="0">
                    <a:solidFill>
                      <a:srgbClr val="97CCC2">
                        <a:alpha val="23000"/>
                      </a:srgbClr>
                    </a:solidFill>
                  </a:tcPr>
                </a:tc>
                <a:extLst>
                  <a:ext uri="{0D108BD9-81ED-4DB2-BD59-A6C34878D82A}">
                    <a16:rowId xmlns:a16="http://schemas.microsoft.com/office/drawing/2014/main" val="10004"/>
                  </a:ext>
                </a:extLst>
              </a:tr>
              <a:tr h="528505">
                <a:tc>
                  <a:txBody>
                    <a:bodyPr/>
                    <a:lstStyle/>
                    <a:p>
                      <a:pPr marL="50165" algn="just">
                        <a:lnSpc>
                          <a:spcPct val="200000"/>
                        </a:lnSpc>
                        <a:spcBef>
                          <a:spcPts val="255"/>
                        </a:spcBef>
                        <a:spcAft>
                          <a:spcPts val="0"/>
                        </a:spcAft>
                      </a:pPr>
                      <a:r>
                        <a:rPr lang="es-ES_tradnl" sz="1600">
                          <a:solidFill>
                            <a:srgbClr val="231F20"/>
                          </a:solidFill>
                          <a:effectLst/>
                          <a:latin typeface="Helvetica" charset="0"/>
                          <a:ea typeface="Helvetica" charset="0"/>
                          <a:cs typeface="Helvetica" charset="0"/>
                        </a:rPr>
                        <a:t>PaO2&lt; 60 o PaO2/FiO2&lt; 200</a:t>
                      </a:r>
                      <a:endParaRPr lang="es-ES_tradnl" sz="1400">
                        <a:effectLst/>
                        <a:latin typeface="Helvetica" charset="0"/>
                        <a:ea typeface="Helvetica" charset="0"/>
                        <a:cs typeface="Helvetica" charset="0"/>
                      </a:endParaRPr>
                    </a:p>
                  </a:txBody>
                  <a:tcPr marL="68580" marR="68580" marT="0" marB="0" anchor="ctr">
                    <a:solidFill>
                      <a:srgbClr val="005B6D">
                        <a:alpha val="23000"/>
                      </a:srgbClr>
                    </a:solidFill>
                  </a:tcPr>
                </a:tc>
                <a:tc>
                  <a:txBody>
                    <a:bodyPr/>
                    <a:lstStyle/>
                    <a:p>
                      <a:pPr marL="50165" algn="just">
                        <a:lnSpc>
                          <a:spcPct val="200000"/>
                        </a:lnSpc>
                        <a:spcBef>
                          <a:spcPts val="255"/>
                        </a:spcBef>
                        <a:spcAft>
                          <a:spcPts val="0"/>
                        </a:spcAft>
                      </a:pPr>
                      <a:r>
                        <a:rPr lang="es-ES_tradnl" sz="1600" dirty="0">
                          <a:solidFill>
                            <a:srgbClr val="231F20"/>
                          </a:solidFill>
                          <a:effectLst/>
                          <a:latin typeface="Helvetica" charset="0"/>
                          <a:ea typeface="Helvetica" charset="0"/>
                          <a:cs typeface="Helvetica" charset="0"/>
                        </a:rPr>
                        <a:t>Obstrucción de vía aérea alta</a:t>
                      </a:r>
                      <a:endParaRPr lang="es-ES_tradnl" sz="1400" dirty="0">
                        <a:effectLst/>
                        <a:latin typeface="Helvetica" charset="0"/>
                        <a:ea typeface="Helvetica" charset="0"/>
                        <a:cs typeface="Helvetica" charset="0"/>
                      </a:endParaRPr>
                    </a:p>
                  </a:txBody>
                  <a:tcPr marL="68580" marR="68580" marT="0" marB="0">
                    <a:solidFill>
                      <a:srgbClr val="005B6D">
                        <a:alpha val="23000"/>
                      </a:srgbClr>
                    </a:solidFill>
                  </a:tcPr>
                </a:tc>
                <a:extLst>
                  <a:ext uri="{0D108BD9-81ED-4DB2-BD59-A6C34878D82A}">
                    <a16:rowId xmlns:a16="http://schemas.microsoft.com/office/drawing/2014/main" val="10005"/>
                  </a:ext>
                </a:extLst>
              </a:tr>
              <a:tr h="528505">
                <a:tc>
                  <a:txBody>
                    <a:bodyPr/>
                    <a:lstStyle/>
                    <a:p>
                      <a:pPr marL="50165" algn="just">
                        <a:lnSpc>
                          <a:spcPct val="200000"/>
                        </a:lnSpc>
                        <a:spcBef>
                          <a:spcPts val="255"/>
                        </a:spcBef>
                        <a:spcAft>
                          <a:spcPts val="0"/>
                        </a:spcAft>
                      </a:pPr>
                      <a:r>
                        <a:rPr lang="es-ES_tradnl" sz="1600" dirty="0">
                          <a:solidFill>
                            <a:srgbClr val="231F20"/>
                          </a:solidFill>
                          <a:effectLst/>
                          <a:latin typeface="Helvetica" charset="0"/>
                          <a:ea typeface="Helvetica" charset="0"/>
                          <a:cs typeface="Helvetica" charset="0"/>
                        </a:rPr>
                        <a:t>Sin neumotórax en </a:t>
                      </a:r>
                      <a:r>
                        <a:rPr lang="es-ES_tradnl" sz="1600" dirty="0" err="1">
                          <a:solidFill>
                            <a:srgbClr val="231F20"/>
                          </a:solidFill>
                          <a:effectLst/>
                          <a:latin typeface="Helvetica" charset="0"/>
                          <a:ea typeface="Helvetica" charset="0"/>
                          <a:cs typeface="Helvetica" charset="0"/>
                        </a:rPr>
                        <a:t>Rx</a:t>
                      </a:r>
                      <a:r>
                        <a:rPr lang="es-ES_tradnl" sz="1600" dirty="0">
                          <a:solidFill>
                            <a:srgbClr val="231F20"/>
                          </a:solidFill>
                          <a:effectLst/>
                          <a:latin typeface="Helvetica" charset="0"/>
                          <a:ea typeface="Helvetica" charset="0"/>
                          <a:cs typeface="Helvetica" charset="0"/>
                        </a:rPr>
                        <a:t> tórax</a:t>
                      </a:r>
                      <a:endParaRPr lang="es-ES_tradnl" sz="1400" dirty="0">
                        <a:effectLst/>
                        <a:latin typeface="Helvetica" charset="0"/>
                        <a:ea typeface="Helvetica" charset="0"/>
                        <a:cs typeface="Helvetica" charset="0"/>
                      </a:endParaRPr>
                    </a:p>
                  </a:txBody>
                  <a:tcPr marL="68580" marR="68580" marT="0" marB="0" anchor="ctr">
                    <a:solidFill>
                      <a:srgbClr val="97CCC2">
                        <a:alpha val="23000"/>
                      </a:srgbClr>
                    </a:solidFill>
                  </a:tcPr>
                </a:tc>
                <a:tc>
                  <a:txBody>
                    <a:bodyPr/>
                    <a:lstStyle/>
                    <a:p>
                      <a:pPr marL="50165" algn="just">
                        <a:lnSpc>
                          <a:spcPct val="200000"/>
                        </a:lnSpc>
                        <a:spcBef>
                          <a:spcPts val="255"/>
                        </a:spcBef>
                        <a:spcAft>
                          <a:spcPts val="0"/>
                        </a:spcAft>
                      </a:pPr>
                      <a:r>
                        <a:rPr lang="es-ES_tradnl" sz="1600" dirty="0">
                          <a:solidFill>
                            <a:srgbClr val="231F20"/>
                          </a:solidFill>
                          <a:effectLst/>
                          <a:latin typeface="Helvetica" charset="0"/>
                          <a:ea typeface="Helvetica" charset="0"/>
                          <a:cs typeface="Helvetica" charset="0"/>
                        </a:rPr>
                        <a:t>Trauma o quemadura facial</a:t>
                      </a:r>
                      <a:endParaRPr lang="es-ES_tradnl" sz="1400" dirty="0">
                        <a:effectLst/>
                        <a:latin typeface="Helvetica" charset="0"/>
                        <a:ea typeface="Helvetica" charset="0"/>
                        <a:cs typeface="Helvetica" charset="0"/>
                      </a:endParaRPr>
                    </a:p>
                  </a:txBody>
                  <a:tcPr marL="68580" marR="68580" marT="0" marB="0">
                    <a:solidFill>
                      <a:srgbClr val="97CCC2">
                        <a:alpha val="23000"/>
                      </a:srgbClr>
                    </a:solidFill>
                  </a:tcPr>
                </a:tc>
                <a:extLst>
                  <a:ext uri="{0D108BD9-81ED-4DB2-BD59-A6C34878D82A}">
                    <a16:rowId xmlns:a16="http://schemas.microsoft.com/office/drawing/2014/main" val="10006"/>
                  </a:ext>
                </a:extLst>
              </a:tr>
              <a:tr h="528505">
                <a:tc>
                  <a:txBody>
                    <a:bodyPr/>
                    <a:lstStyle/>
                    <a:p>
                      <a:pPr marL="50165" algn="just">
                        <a:lnSpc>
                          <a:spcPct val="200000"/>
                        </a:lnSpc>
                        <a:spcBef>
                          <a:spcPts val="255"/>
                        </a:spcBef>
                        <a:spcAft>
                          <a:spcPts val="0"/>
                        </a:spcAft>
                      </a:pPr>
                      <a:r>
                        <a:rPr lang="es-ES_tradnl" sz="1600">
                          <a:solidFill>
                            <a:srgbClr val="231F20"/>
                          </a:solidFill>
                          <a:effectLst/>
                          <a:latin typeface="Helvetica" charset="0"/>
                          <a:ea typeface="Helvetica" charset="0"/>
                          <a:cs typeface="Helvetica" charset="0"/>
                        </a:rPr>
                        <a:t>Glasgow &gt; 11 puntos</a:t>
                      </a:r>
                      <a:endParaRPr lang="es-ES_tradnl" sz="1400">
                        <a:effectLst/>
                        <a:latin typeface="Helvetica" charset="0"/>
                        <a:ea typeface="Helvetica" charset="0"/>
                        <a:cs typeface="Helvetica" charset="0"/>
                      </a:endParaRPr>
                    </a:p>
                  </a:txBody>
                  <a:tcPr marL="68580" marR="68580" marT="0" marB="0" anchor="ctr">
                    <a:solidFill>
                      <a:srgbClr val="005B6D">
                        <a:alpha val="23000"/>
                      </a:srgbClr>
                    </a:solidFill>
                  </a:tcPr>
                </a:tc>
                <a:tc>
                  <a:txBody>
                    <a:bodyPr/>
                    <a:lstStyle/>
                    <a:p>
                      <a:pPr marL="50165" algn="just">
                        <a:lnSpc>
                          <a:spcPct val="200000"/>
                        </a:lnSpc>
                        <a:spcBef>
                          <a:spcPts val="255"/>
                        </a:spcBef>
                        <a:spcAft>
                          <a:spcPts val="0"/>
                        </a:spcAft>
                      </a:pPr>
                      <a:r>
                        <a:rPr lang="es-ES_tradnl" sz="1600" dirty="0">
                          <a:solidFill>
                            <a:srgbClr val="231F20"/>
                          </a:solidFill>
                          <a:effectLst/>
                          <a:latin typeface="Helvetica" charset="0"/>
                          <a:ea typeface="Helvetica" charset="0"/>
                          <a:cs typeface="Helvetica" charset="0"/>
                        </a:rPr>
                        <a:t>Hemorragia digestiva superior</a:t>
                      </a:r>
                      <a:endParaRPr lang="es-ES_tradnl" sz="1400" dirty="0">
                        <a:effectLst/>
                        <a:latin typeface="Helvetica" charset="0"/>
                        <a:ea typeface="Helvetica" charset="0"/>
                        <a:cs typeface="Helvetica" charset="0"/>
                      </a:endParaRPr>
                    </a:p>
                  </a:txBody>
                  <a:tcPr marL="68580" marR="68580" marT="0" marB="0">
                    <a:solidFill>
                      <a:srgbClr val="005B6D">
                        <a:alpha val="23000"/>
                      </a:srgbClr>
                    </a:solidFill>
                  </a:tcPr>
                </a:tc>
                <a:extLst>
                  <a:ext uri="{0D108BD9-81ED-4DB2-BD59-A6C34878D82A}">
                    <a16:rowId xmlns:a16="http://schemas.microsoft.com/office/drawing/2014/main" val="10007"/>
                  </a:ext>
                </a:extLst>
              </a:tr>
              <a:tr h="528505">
                <a:tc>
                  <a:txBody>
                    <a:bodyPr/>
                    <a:lstStyle/>
                    <a:p>
                      <a:pPr marL="50165" algn="just">
                        <a:lnSpc>
                          <a:spcPct val="200000"/>
                        </a:lnSpc>
                        <a:spcBef>
                          <a:spcPts val="255"/>
                        </a:spcBef>
                        <a:spcAft>
                          <a:spcPts val="0"/>
                        </a:spcAft>
                      </a:pPr>
                      <a:r>
                        <a:rPr lang="es-ES_tradnl" sz="1600" dirty="0">
                          <a:solidFill>
                            <a:srgbClr val="231F20"/>
                          </a:solidFill>
                          <a:effectLst/>
                          <a:latin typeface="Helvetica" charset="0"/>
                          <a:ea typeface="Helvetica" charset="0"/>
                          <a:cs typeface="Helvetica" charset="0"/>
                        </a:rPr>
                        <a:t>APACHE II &lt; 29</a:t>
                      </a:r>
                      <a:endParaRPr lang="es-ES_tradnl" sz="1400" dirty="0">
                        <a:effectLst/>
                        <a:latin typeface="Helvetica" charset="0"/>
                        <a:ea typeface="Helvetica" charset="0"/>
                        <a:cs typeface="Helvetica" charset="0"/>
                      </a:endParaRPr>
                    </a:p>
                  </a:txBody>
                  <a:tcPr marL="68580" marR="68580" marT="0" marB="0" anchor="ctr">
                    <a:solidFill>
                      <a:srgbClr val="97CCC2">
                        <a:alpha val="23000"/>
                      </a:srgbClr>
                    </a:solidFill>
                  </a:tcPr>
                </a:tc>
                <a:tc>
                  <a:txBody>
                    <a:bodyPr/>
                    <a:lstStyle/>
                    <a:p>
                      <a:pPr marL="50165" algn="just">
                        <a:lnSpc>
                          <a:spcPct val="200000"/>
                        </a:lnSpc>
                        <a:spcBef>
                          <a:spcPts val="60"/>
                        </a:spcBef>
                        <a:spcAft>
                          <a:spcPts val="0"/>
                        </a:spcAft>
                      </a:pPr>
                      <a:r>
                        <a:rPr lang="es-ES_tradnl" sz="1600" dirty="0">
                          <a:solidFill>
                            <a:srgbClr val="231F20"/>
                          </a:solidFill>
                          <a:effectLst/>
                          <a:latin typeface="Helvetica" charset="0"/>
                          <a:ea typeface="Helvetica" charset="0"/>
                          <a:cs typeface="Helvetica" charset="0"/>
                        </a:rPr>
                        <a:t>Glasgow &lt; 11 puntos Paciente rehúsa</a:t>
                      </a:r>
                      <a:endParaRPr lang="es-ES_tradnl" sz="1400" dirty="0">
                        <a:effectLst/>
                        <a:latin typeface="Helvetica" charset="0"/>
                        <a:ea typeface="Helvetica" charset="0"/>
                        <a:cs typeface="Helvetica" charset="0"/>
                      </a:endParaRPr>
                    </a:p>
                  </a:txBody>
                  <a:tcPr marL="68580" marR="68580" marT="0" marB="0">
                    <a:solidFill>
                      <a:srgbClr val="97CCC2">
                        <a:alpha val="23000"/>
                      </a:srgbClr>
                    </a:solidFill>
                  </a:tcPr>
                </a:tc>
                <a:extLst>
                  <a:ext uri="{0D108BD9-81ED-4DB2-BD59-A6C34878D82A}">
                    <a16:rowId xmlns:a16="http://schemas.microsoft.com/office/drawing/2014/main" val="10008"/>
                  </a:ext>
                </a:extLst>
              </a:tr>
            </a:tbl>
          </a:graphicData>
        </a:graphic>
      </p:graphicFrame>
      <p:sp>
        <p:nvSpPr>
          <p:cNvPr id="56" name="Rectángulo 55"/>
          <p:cNvSpPr/>
          <p:nvPr/>
        </p:nvSpPr>
        <p:spPr>
          <a:xfrm rot="16200000">
            <a:off x="1819190" y="2122892"/>
            <a:ext cx="1419615" cy="276999"/>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TABLA 13</a:t>
            </a:r>
            <a:endParaRPr lang="es-ES" sz="1200" baseline="-25000" dirty="0">
              <a:solidFill>
                <a:srgbClr val="1B9995"/>
              </a:solidFill>
              <a:latin typeface="Helvetica" charset="0"/>
              <a:ea typeface="Helvetica" charset="0"/>
              <a:cs typeface="Helvetica" charset="0"/>
            </a:endParaRPr>
          </a:p>
        </p:txBody>
      </p:sp>
      <p:sp>
        <p:nvSpPr>
          <p:cNvPr id="7" name="Rectángulo 6">
            <a:extLst>
              <a:ext uri="{FF2B5EF4-FFF2-40B4-BE49-F238E27FC236}">
                <a16:creationId xmlns:a16="http://schemas.microsoft.com/office/drawing/2014/main" id="{5A828218-0820-4E62-BFDC-D9A35F514423}"/>
              </a:ext>
            </a:extLst>
          </p:cNvPr>
          <p:cNvSpPr/>
          <p:nvPr/>
        </p:nvSpPr>
        <p:spPr>
          <a:xfrm>
            <a:off x="752922" y="112865"/>
            <a:ext cx="3826753" cy="369332"/>
          </a:xfrm>
          <a:prstGeom prst="rect">
            <a:avLst/>
          </a:prstGeom>
        </p:spPr>
        <p:txBody>
          <a:bodyPr wrap="none">
            <a:spAutoFit/>
          </a:bodyPr>
          <a:lstStyle/>
          <a:p>
            <a:r>
              <a:rPr lang="es-ES" dirty="0">
                <a:solidFill>
                  <a:srgbClr val="8CBFB5"/>
                </a:solidFill>
                <a:latin typeface="Helvetica" charset="0"/>
                <a:ea typeface="Helvetica" charset="0"/>
                <a:cs typeface="Helvetica" charset="0"/>
              </a:rPr>
              <a:t>EXACERBACIONES DE LA EPOC </a:t>
            </a:r>
          </a:p>
        </p:txBody>
      </p:sp>
    </p:spTree>
    <p:extLst>
      <p:ext uri="{BB962C8B-B14F-4D97-AF65-F5344CB8AC3E}">
        <p14:creationId xmlns:p14="http://schemas.microsoft.com/office/powerpoint/2010/main" val="16116176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5</a:t>
            </a:r>
            <a:endParaRPr lang="es-ES" sz="8800" b="1" dirty="0">
              <a:solidFill>
                <a:srgbClr val="8CBFB5"/>
              </a:solidFill>
              <a:effectLst/>
              <a:latin typeface="Helvetica" charset="0"/>
              <a:ea typeface="Helvetica" charset="0"/>
              <a:cs typeface="Helvetica" charset="0"/>
            </a:endParaRPr>
          </a:p>
        </p:txBody>
      </p:sp>
      <p:sp>
        <p:nvSpPr>
          <p:cNvPr id="14" name="Rectángulo 13"/>
          <p:cNvSpPr/>
          <p:nvPr/>
        </p:nvSpPr>
        <p:spPr>
          <a:xfrm>
            <a:off x="288265" y="1380991"/>
            <a:ext cx="3557225" cy="1015663"/>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Intubación</a:t>
            </a:r>
          </a:p>
          <a:p>
            <a:r>
              <a:rPr lang="es-ES" sz="2400" b="1" dirty="0">
                <a:solidFill>
                  <a:srgbClr val="1B9995"/>
                </a:solidFill>
                <a:latin typeface="Helvetica" charset="0"/>
                <a:ea typeface="Helvetica" charset="0"/>
                <a:cs typeface="Helvetica" charset="0"/>
              </a:rPr>
              <a:t>Y ventilación invasiva</a:t>
            </a:r>
            <a:endParaRPr lang="es-ES" b="1" dirty="0">
              <a:solidFill>
                <a:srgbClr val="1B9995"/>
              </a:solidFill>
              <a:latin typeface="Helvetica" charset="0"/>
              <a:ea typeface="Helvetica" charset="0"/>
              <a:cs typeface="Helvetica"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462327181"/>
              </p:ext>
            </p:extLst>
          </p:nvPr>
        </p:nvGraphicFramePr>
        <p:xfrm>
          <a:off x="5041316" y="182161"/>
          <a:ext cx="5742798" cy="6445062"/>
        </p:xfrm>
        <a:graphic>
          <a:graphicData uri="http://schemas.openxmlformats.org/drawingml/2006/table">
            <a:tbl>
              <a:tblPr firstRow="1" bandRow="1">
                <a:tableStyleId>{5C22544A-7EE6-4342-B048-85BDC9FD1C3A}</a:tableStyleId>
              </a:tblPr>
              <a:tblGrid>
                <a:gridCol w="5742798">
                  <a:extLst>
                    <a:ext uri="{9D8B030D-6E8A-4147-A177-3AD203B41FA5}">
                      <a16:colId xmlns:a16="http://schemas.microsoft.com/office/drawing/2014/main" val="20000"/>
                    </a:ext>
                  </a:extLst>
                </a:gridCol>
              </a:tblGrid>
              <a:tr h="337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000" b="1" kern="1200" dirty="0">
                          <a:solidFill>
                            <a:schemeClr val="lt1"/>
                          </a:solidFill>
                          <a:effectLst/>
                          <a:latin typeface="Helvetica" charset="0"/>
                          <a:ea typeface="Helvetica" charset="0"/>
                          <a:cs typeface="Helvetica" charset="0"/>
                        </a:rPr>
                        <a:t>Criterios de intubación y ventilación invasiva</a:t>
                      </a:r>
                    </a:p>
                  </a:txBody>
                  <a:tcPr anchor="ctr">
                    <a:solidFill>
                      <a:srgbClr val="1B9995"/>
                    </a:solidFill>
                  </a:tcPr>
                </a:tc>
                <a:extLst>
                  <a:ext uri="{0D108BD9-81ED-4DB2-BD59-A6C34878D82A}">
                    <a16:rowId xmlns:a16="http://schemas.microsoft.com/office/drawing/2014/main" val="10000"/>
                  </a:ext>
                </a:extLst>
              </a:tr>
              <a:tr h="334863">
                <a:tc>
                  <a:txBody>
                    <a:bodyPr/>
                    <a:lstStyle/>
                    <a:p>
                      <a:pPr marL="50165" algn="just">
                        <a:lnSpc>
                          <a:spcPct val="200000"/>
                        </a:lnSpc>
                        <a:spcBef>
                          <a:spcPts val="255"/>
                        </a:spcBef>
                        <a:spcAft>
                          <a:spcPts val="0"/>
                        </a:spcAft>
                      </a:pPr>
                      <a:r>
                        <a:rPr lang="es-ES_tradnl" sz="1400" dirty="0">
                          <a:solidFill>
                            <a:srgbClr val="231F20"/>
                          </a:solidFill>
                          <a:effectLst/>
                          <a:latin typeface="Arial" charset="0"/>
                          <a:ea typeface="Arial" charset="0"/>
                        </a:rPr>
                        <a:t>Paro respiratorio</a:t>
                      </a:r>
                      <a:endParaRPr lang="es-ES_tradnl" sz="1200" dirty="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01"/>
                  </a:ext>
                </a:extLst>
              </a:tr>
              <a:tr h="297078">
                <a:tc>
                  <a:txBody>
                    <a:bodyPr/>
                    <a:lstStyle/>
                    <a:p>
                      <a:pPr marL="50165" algn="just">
                        <a:lnSpc>
                          <a:spcPct val="200000"/>
                        </a:lnSpc>
                        <a:spcBef>
                          <a:spcPts val="255"/>
                        </a:spcBef>
                        <a:spcAft>
                          <a:spcPts val="0"/>
                        </a:spcAft>
                      </a:pPr>
                      <a:r>
                        <a:rPr lang="es-ES_tradnl" sz="1400">
                          <a:solidFill>
                            <a:srgbClr val="231F20"/>
                          </a:solidFill>
                          <a:effectLst/>
                          <a:latin typeface="Arial" charset="0"/>
                          <a:ea typeface="Arial" charset="0"/>
                        </a:rPr>
                        <a:t>Signos progresivos de fatiga respiratoria</a:t>
                      </a:r>
                      <a:endParaRPr lang="es-ES_tradnl" sz="120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02"/>
                  </a:ext>
                </a:extLst>
              </a:tr>
              <a:tr h="371348">
                <a:tc>
                  <a:txBody>
                    <a:bodyPr/>
                    <a:lstStyle/>
                    <a:p>
                      <a:pPr marL="50165" algn="just">
                        <a:lnSpc>
                          <a:spcPct val="200000"/>
                        </a:lnSpc>
                        <a:spcBef>
                          <a:spcPts val="255"/>
                        </a:spcBef>
                        <a:spcAft>
                          <a:spcPts val="0"/>
                        </a:spcAft>
                      </a:pPr>
                      <a:r>
                        <a:rPr lang="es-ES_tradnl" sz="1400">
                          <a:solidFill>
                            <a:srgbClr val="231F20"/>
                          </a:solidFill>
                          <a:effectLst/>
                          <a:latin typeface="Arial" charset="0"/>
                          <a:ea typeface="Arial" charset="0"/>
                        </a:rPr>
                        <a:t>Coma o empeoramiento del estado de consciencia</a:t>
                      </a:r>
                      <a:endParaRPr lang="es-ES_tradnl" sz="120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03"/>
                  </a:ext>
                </a:extLst>
              </a:tr>
              <a:tr h="371348">
                <a:tc>
                  <a:txBody>
                    <a:bodyPr/>
                    <a:lstStyle/>
                    <a:p>
                      <a:pPr marL="50165" algn="just">
                        <a:lnSpc>
                          <a:spcPct val="200000"/>
                        </a:lnSpc>
                        <a:spcBef>
                          <a:spcPts val="255"/>
                        </a:spcBef>
                        <a:spcAft>
                          <a:spcPts val="0"/>
                        </a:spcAft>
                      </a:pPr>
                      <a:r>
                        <a:rPr lang="es-ES_tradnl" sz="1400">
                          <a:solidFill>
                            <a:srgbClr val="231F20"/>
                          </a:solidFill>
                          <a:effectLst/>
                          <a:latin typeface="Arial" charset="0"/>
                          <a:ea typeface="Arial" charset="0"/>
                        </a:rPr>
                        <a:t>Inestabilidad hemodinámica</a:t>
                      </a:r>
                      <a:endParaRPr lang="es-ES_tradnl" sz="120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04"/>
                  </a:ext>
                </a:extLst>
              </a:tr>
              <a:tr h="371348">
                <a:tc>
                  <a:txBody>
                    <a:bodyPr/>
                    <a:lstStyle/>
                    <a:p>
                      <a:pPr marL="50165" algn="just">
                        <a:lnSpc>
                          <a:spcPct val="200000"/>
                        </a:lnSpc>
                        <a:spcBef>
                          <a:spcPts val="255"/>
                        </a:spcBef>
                        <a:spcAft>
                          <a:spcPts val="0"/>
                        </a:spcAft>
                      </a:pPr>
                      <a:r>
                        <a:rPr lang="es-ES_tradnl" sz="1400">
                          <a:solidFill>
                            <a:srgbClr val="231F20"/>
                          </a:solidFill>
                          <a:effectLst/>
                          <a:latin typeface="Arial" charset="0"/>
                          <a:ea typeface="Arial" charset="0"/>
                        </a:rPr>
                        <a:t>Deterioro del intercambio gaseoso a pesar de manejo médico</a:t>
                      </a:r>
                      <a:endParaRPr lang="es-ES_tradnl" sz="1200">
                        <a:effectLst/>
                        <a:latin typeface="Arial" charset="0"/>
                        <a:ea typeface="Arial" charset="0"/>
                      </a:endParaRPr>
                    </a:p>
                    <a:p>
                      <a:pPr marL="50165" algn="just">
                        <a:lnSpc>
                          <a:spcPct val="200000"/>
                        </a:lnSpc>
                        <a:spcBef>
                          <a:spcPts val="195"/>
                        </a:spcBef>
                        <a:spcAft>
                          <a:spcPts val="0"/>
                        </a:spcAft>
                      </a:pPr>
                      <a:r>
                        <a:rPr lang="es-ES_tradnl" sz="1400">
                          <a:solidFill>
                            <a:srgbClr val="231F20"/>
                          </a:solidFill>
                          <a:effectLst/>
                          <a:latin typeface="Arial" charset="0"/>
                          <a:ea typeface="Arial" charset="0"/>
                        </a:rPr>
                        <a:t>máximo</a:t>
                      </a:r>
                      <a:endParaRPr lang="es-ES_tradnl" sz="120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05"/>
                  </a:ext>
                </a:extLst>
              </a:tr>
              <a:tr h="0">
                <a:tc>
                  <a:txBody>
                    <a:bodyPr/>
                    <a:lstStyle/>
                    <a:p>
                      <a:pPr marL="50165" algn="just">
                        <a:lnSpc>
                          <a:spcPct val="200000"/>
                        </a:lnSpc>
                        <a:spcBef>
                          <a:spcPts val="255"/>
                        </a:spcBef>
                        <a:spcAft>
                          <a:spcPts val="0"/>
                        </a:spcAft>
                      </a:pPr>
                      <a:r>
                        <a:rPr lang="es-ES_tradnl" sz="1400" dirty="0">
                          <a:solidFill>
                            <a:srgbClr val="231F20"/>
                          </a:solidFill>
                          <a:effectLst/>
                          <a:latin typeface="Arial" charset="0"/>
                          <a:ea typeface="Arial" charset="0"/>
                        </a:rPr>
                        <a:t>Fallo terapéutico o no tolerancia de la VMNI</a:t>
                      </a:r>
                      <a:endParaRPr lang="es-ES_tradnl" sz="1200" dirty="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06"/>
                  </a:ext>
                </a:extLst>
              </a:tr>
              <a:tr h="371348">
                <a:tc>
                  <a:txBody>
                    <a:bodyPr/>
                    <a:lstStyle/>
                    <a:p>
                      <a:pPr marL="50165" algn="just">
                        <a:lnSpc>
                          <a:spcPct val="200000"/>
                        </a:lnSpc>
                        <a:spcBef>
                          <a:spcPts val="255"/>
                        </a:spcBef>
                        <a:spcAft>
                          <a:spcPts val="0"/>
                        </a:spcAft>
                      </a:pPr>
                      <a:r>
                        <a:rPr lang="es-ES_tradnl" sz="1400">
                          <a:solidFill>
                            <a:srgbClr val="231F20"/>
                          </a:solidFill>
                          <a:effectLst/>
                          <a:latin typeface="Arial" charset="0"/>
                          <a:ea typeface="Arial" charset="0"/>
                        </a:rPr>
                        <a:t>Paro respiratorio</a:t>
                      </a:r>
                      <a:endParaRPr lang="es-ES_tradnl" sz="120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07"/>
                  </a:ext>
                </a:extLst>
              </a:tr>
              <a:tr h="371348">
                <a:tc>
                  <a:txBody>
                    <a:bodyPr/>
                    <a:lstStyle/>
                    <a:p>
                      <a:pPr marL="50165" algn="just">
                        <a:lnSpc>
                          <a:spcPct val="200000"/>
                        </a:lnSpc>
                        <a:spcBef>
                          <a:spcPts val="255"/>
                        </a:spcBef>
                        <a:spcAft>
                          <a:spcPts val="0"/>
                        </a:spcAft>
                      </a:pPr>
                      <a:r>
                        <a:rPr lang="es-ES_tradnl" sz="1400">
                          <a:solidFill>
                            <a:srgbClr val="231F20"/>
                          </a:solidFill>
                          <a:effectLst/>
                          <a:latin typeface="Arial" charset="0"/>
                          <a:ea typeface="Arial" charset="0"/>
                        </a:rPr>
                        <a:t>Signos progresivos de fatiga respiratoria</a:t>
                      </a:r>
                      <a:endParaRPr lang="es-ES_tradnl" sz="120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08"/>
                  </a:ext>
                </a:extLst>
              </a:tr>
              <a:tr h="371348">
                <a:tc>
                  <a:txBody>
                    <a:bodyPr/>
                    <a:lstStyle/>
                    <a:p>
                      <a:pPr marL="50165" algn="just">
                        <a:lnSpc>
                          <a:spcPct val="200000"/>
                        </a:lnSpc>
                        <a:spcBef>
                          <a:spcPts val="255"/>
                        </a:spcBef>
                        <a:spcAft>
                          <a:spcPts val="0"/>
                        </a:spcAft>
                      </a:pPr>
                      <a:r>
                        <a:rPr lang="es-ES_tradnl" sz="1400">
                          <a:solidFill>
                            <a:srgbClr val="231F20"/>
                          </a:solidFill>
                          <a:effectLst/>
                          <a:latin typeface="Arial" charset="0"/>
                          <a:ea typeface="Arial" charset="0"/>
                        </a:rPr>
                        <a:t>Coma o empeoramiento del estado de consciencia</a:t>
                      </a:r>
                      <a:endParaRPr lang="es-ES_tradnl" sz="120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09"/>
                  </a:ext>
                </a:extLst>
              </a:tr>
              <a:tr h="371348">
                <a:tc>
                  <a:txBody>
                    <a:bodyPr/>
                    <a:lstStyle/>
                    <a:p>
                      <a:pPr marL="50165" algn="just">
                        <a:lnSpc>
                          <a:spcPct val="200000"/>
                        </a:lnSpc>
                        <a:spcBef>
                          <a:spcPts val="255"/>
                        </a:spcBef>
                        <a:spcAft>
                          <a:spcPts val="0"/>
                        </a:spcAft>
                      </a:pPr>
                      <a:r>
                        <a:rPr lang="es-ES_tradnl" sz="1400">
                          <a:solidFill>
                            <a:srgbClr val="231F20"/>
                          </a:solidFill>
                          <a:effectLst/>
                          <a:latin typeface="Arial" charset="0"/>
                          <a:ea typeface="Arial" charset="0"/>
                        </a:rPr>
                        <a:t>Inestabilidad hemodinámica</a:t>
                      </a:r>
                      <a:endParaRPr lang="es-ES_tradnl" sz="120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10"/>
                  </a:ext>
                </a:extLst>
              </a:tr>
              <a:tr h="371348">
                <a:tc>
                  <a:txBody>
                    <a:bodyPr/>
                    <a:lstStyle/>
                    <a:p>
                      <a:pPr marL="50165" algn="just">
                        <a:lnSpc>
                          <a:spcPct val="200000"/>
                        </a:lnSpc>
                        <a:spcBef>
                          <a:spcPts val="255"/>
                        </a:spcBef>
                        <a:spcAft>
                          <a:spcPts val="0"/>
                        </a:spcAft>
                      </a:pPr>
                      <a:r>
                        <a:rPr lang="es-ES_tradnl" sz="1400">
                          <a:solidFill>
                            <a:srgbClr val="231F20"/>
                          </a:solidFill>
                          <a:effectLst/>
                          <a:latin typeface="Arial" charset="0"/>
                          <a:ea typeface="Arial" charset="0"/>
                        </a:rPr>
                        <a:t>Deterioro del intercambio gaseoso a pesar de manejo médico</a:t>
                      </a:r>
                      <a:endParaRPr lang="es-ES_tradnl" sz="1200">
                        <a:effectLst/>
                        <a:latin typeface="Arial" charset="0"/>
                        <a:ea typeface="Arial" charset="0"/>
                      </a:endParaRPr>
                    </a:p>
                    <a:p>
                      <a:pPr marL="50165" algn="just">
                        <a:lnSpc>
                          <a:spcPct val="200000"/>
                        </a:lnSpc>
                        <a:spcBef>
                          <a:spcPts val="195"/>
                        </a:spcBef>
                        <a:spcAft>
                          <a:spcPts val="0"/>
                        </a:spcAft>
                      </a:pPr>
                      <a:r>
                        <a:rPr lang="es-ES_tradnl" sz="1400">
                          <a:solidFill>
                            <a:srgbClr val="231F20"/>
                          </a:solidFill>
                          <a:effectLst/>
                          <a:latin typeface="Arial" charset="0"/>
                          <a:ea typeface="Arial" charset="0"/>
                        </a:rPr>
                        <a:t>máximo</a:t>
                      </a:r>
                      <a:endParaRPr lang="es-ES_tradnl" sz="120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11"/>
                  </a:ext>
                </a:extLst>
              </a:tr>
              <a:tr h="371348">
                <a:tc>
                  <a:txBody>
                    <a:bodyPr/>
                    <a:lstStyle/>
                    <a:p>
                      <a:pPr marL="50165" algn="just">
                        <a:lnSpc>
                          <a:spcPct val="200000"/>
                        </a:lnSpc>
                        <a:spcBef>
                          <a:spcPts val="255"/>
                        </a:spcBef>
                        <a:spcAft>
                          <a:spcPts val="0"/>
                        </a:spcAft>
                      </a:pPr>
                      <a:r>
                        <a:rPr lang="es-ES_tradnl" sz="1400">
                          <a:solidFill>
                            <a:srgbClr val="231F20"/>
                          </a:solidFill>
                          <a:effectLst/>
                          <a:latin typeface="Arial" charset="0"/>
                          <a:ea typeface="Arial" charset="0"/>
                        </a:rPr>
                        <a:t>Fallo terapéutico o no tolerancia de la VMNI</a:t>
                      </a:r>
                      <a:endParaRPr lang="es-ES_tradnl" sz="120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12"/>
                  </a:ext>
                </a:extLst>
              </a:tr>
              <a:tr h="371348">
                <a:tc>
                  <a:txBody>
                    <a:bodyPr/>
                    <a:lstStyle/>
                    <a:p>
                      <a:pPr marL="50165" algn="just">
                        <a:lnSpc>
                          <a:spcPct val="200000"/>
                        </a:lnSpc>
                        <a:spcBef>
                          <a:spcPts val="255"/>
                        </a:spcBef>
                        <a:spcAft>
                          <a:spcPts val="0"/>
                        </a:spcAft>
                      </a:pPr>
                      <a:r>
                        <a:rPr lang="es-ES_tradnl" sz="1400">
                          <a:solidFill>
                            <a:srgbClr val="231F20"/>
                          </a:solidFill>
                          <a:effectLst/>
                          <a:latin typeface="Arial" charset="0"/>
                          <a:ea typeface="Arial" charset="0"/>
                        </a:rPr>
                        <a:t>Paro respiratorio</a:t>
                      </a:r>
                      <a:endParaRPr lang="es-ES_tradnl" sz="1200">
                        <a:effectLst/>
                        <a:latin typeface="Arial" charset="0"/>
                        <a:ea typeface="Arial" charset="0"/>
                      </a:endParaRPr>
                    </a:p>
                  </a:txBody>
                  <a:tcPr marL="68580" marR="68580" marT="0" marB="0">
                    <a:solidFill>
                      <a:srgbClr val="005B6D">
                        <a:alpha val="23000"/>
                      </a:srgbClr>
                    </a:solidFill>
                  </a:tcPr>
                </a:tc>
                <a:extLst>
                  <a:ext uri="{0D108BD9-81ED-4DB2-BD59-A6C34878D82A}">
                    <a16:rowId xmlns:a16="http://schemas.microsoft.com/office/drawing/2014/main" val="10013"/>
                  </a:ext>
                </a:extLst>
              </a:tr>
              <a:tr h="371348">
                <a:tc>
                  <a:txBody>
                    <a:bodyPr/>
                    <a:lstStyle/>
                    <a:p>
                      <a:pPr marL="50165" algn="just">
                        <a:lnSpc>
                          <a:spcPct val="200000"/>
                        </a:lnSpc>
                        <a:spcBef>
                          <a:spcPts val="255"/>
                        </a:spcBef>
                        <a:spcAft>
                          <a:spcPts val="0"/>
                        </a:spcAft>
                      </a:pPr>
                      <a:r>
                        <a:rPr lang="es-ES_tradnl" sz="1400" dirty="0">
                          <a:solidFill>
                            <a:srgbClr val="231F20"/>
                          </a:solidFill>
                          <a:effectLst/>
                          <a:latin typeface="Arial" charset="0"/>
                          <a:ea typeface="Arial" charset="0"/>
                        </a:rPr>
                        <a:t>Signos progresivos de fatiga respiratoria</a:t>
                      </a:r>
                      <a:endParaRPr lang="es-ES_tradnl" sz="1200" dirty="0">
                        <a:effectLst/>
                        <a:latin typeface="Arial" charset="0"/>
                        <a:ea typeface="Arial" charset="0"/>
                      </a:endParaRPr>
                    </a:p>
                  </a:txBody>
                  <a:tcPr marL="68580" marR="68580" marT="0" marB="0">
                    <a:solidFill>
                      <a:srgbClr val="97CCC2">
                        <a:alpha val="23000"/>
                      </a:srgbClr>
                    </a:solidFill>
                  </a:tcPr>
                </a:tc>
                <a:extLst>
                  <a:ext uri="{0D108BD9-81ED-4DB2-BD59-A6C34878D82A}">
                    <a16:rowId xmlns:a16="http://schemas.microsoft.com/office/drawing/2014/main" val="10014"/>
                  </a:ext>
                </a:extLst>
              </a:tr>
            </a:tbl>
          </a:graphicData>
        </a:graphic>
      </p:graphicFrame>
      <p:sp>
        <p:nvSpPr>
          <p:cNvPr id="8" name="Rectángulo 7"/>
          <p:cNvSpPr/>
          <p:nvPr/>
        </p:nvSpPr>
        <p:spPr>
          <a:xfrm rot="16200000">
            <a:off x="4100688" y="571308"/>
            <a:ext cx="1419615" cy="276999"/>
          </a:xfrm>
          <a:prstGeom prst="rect">
            <a:avLst/>
          </a:prstGeom>
        </p:spPr>
        <p:txBody>
          <a:bodyPr wrap="square">
            <a:spAutoFit/>
          </a:bodyPr>
          <a:lstStyle/>
          <a:p>
            <a:r>
              <a:rPr lang="es-ES" sz="1200" dirty="0">
                <a:solidFill>
                  <a:srgbClr val="1B9995"/>
                </a:solidFill>
                <a:latin typeface="Helvetica" charset="0"/>
                <a:ea typeface="Helvetica" charset="0"/>
                <a:cs typeface="Helvetica" charset="0"/>
              </a:rPr>
              <a:t>TABLA 14</a:t>
            </a:r>
            <a:endParaRPr lang="es-ES" sz="1200" baseline="-25000" dirty="0">
              <a:solidFill>
                <a:srgbClr val="1B9995"/>
              </a:solidFill>
              <a:latin typeface="Helvetica" charset="0"/>
              <a:ea typeface="Helvetica" charset="0"/>
              <a:cs typeface="Helvetica" charset="0"/>
            </a:endParaRPr>
          </a:p>
        </p:txBody>
      </p:sp>
      <p:sp>
        <p:nvSpPr>
          <p:cNvPr id="9" name="Rectángulo 8">
            <a:extLst>
              <a:ext uri="{FF2B5EF4-FFF2-40B4-BE49-F238E27FC236}">
                <a16:creationId xmlns:a16="http://schemas.microsoft.com/office/drawing/2014/main" id="{634B47BA-6490-4564-9570-6B55AEABCB0F}"/>
              </a:ext>
            </a:extLst>
          </p:cNvPr>
          <p:cNvSpPr/>
          <p:nvPr/>
        </p:nvSpPr>
        <p:spPr>
          <a:xfrm>
            <a:off x="752922" y="112865"/>
            <a:ext cx="3826753" cy="369332"/>
          </a:xfrm>
          <a:prstGeom prst="rect">
            <a:avLst/>
          </a:prstGeom>
        </p:spPr>
        <p:txBody>
          <a:bodyPr wrap="none">
            <a:spAutoFit/>
          </a:bodyPr>
          <a:lstStyle/>
          <a:p>
            <a:r>
              <a:rPr lang="es-ES" dirty="0">
                <a:solidFill>
                  <a:srgbClr val="8CBFB5"/>
                </a:solidFill>
                <a:latin typeface="Helvetica" charset="0"/>
                <a:ea typeface="Helvetica" charset="0"/>
                <a:cs typeface="Helvetica" charset="0"/>
              </a:rPr>
              <a:t>EXACERBACIONES DE LA EPOC </a:t>
            </a:r>
          </a:p>
        </p:txBody>
      </p:sp>
    </p:spTree>
    <p:extLst>
      <p:ext uri="{BB962C8B-B14F-4D97-AF65-F5344CB8AC3E}">
        <p14:creationId xmlns:p14="http://schemas.microsoft.com/office/powerpoint/2010/main" val="1068971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59000">
              <a:srgbClr val="1B9995"/>
            </a:gs>
            <a:gs pos="100000">
              <a:srgbClr val="97CCC2"/>
            </a:gs>
          </a:gsLst>
          <a:lin ang="18900000" scaled="1"/>
        </a:gradFill>
        <a:effectLst/>
      </p:bgPr>
    </p:bg>
    <p:spTree>
      <p:nvGrpSpPr>
        <p:cNvPr id="1" name=""/>
        <p:cNvGrpSpPr/>
        <p:nvPr/>
      </p:nvGrpSpPr>
      <p:grpSpPr>
        <a:xfrm>
          <a:off x="0" y="0"/>
          <a:ext cx="0" cy="0"/>
          <a:chOff x="0" y="0"/>
          <a:chExt cx="0" cy="0"/>
        </a:xfrm>
      </p:grpSpPr>
      <p:sp>
        <p:nvSpPr>
          <p:cNvPr id="6" name="Rectángulo 5"/>
          <p:cNvSpPr/>
          <p:nvPr/>
        </p:nvSpPr>
        <p:spPr>
          <a:xfrm>
            <a:off x="1813396" y="2383971"/>
            <a:ext cx="4512774" cy="144655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800" b="1" i="0" u="none" strike="noStrike" kern="1200" cap="none" spc="0" normalizeH="0" baseline="0" noProof="0" dirty="0">
                <a:ln>
                  <a:noFill/>
                </a:ln>
                <a:solidFill>
                  <a:srgbClr val="97CCC2"/>
                </a:solidFill>
                <a:effectLst/>
                <a:uLnTx/>
                <a:uFillTx/>
                <a:latin typeface="Helvetica" charset="0"/>
                <a:ea typeface="Helvetica" charset="0"/>
                <a:cs typeface="Helvetica" charset="0"/>
              </a:rPr>
              <a:t>capítulo</a:t>
            </a:r>
          </a:p>
        </p:txBody>
      </p:sp>
      <p:sp>
        <p:nvSpPr>
          <p:cNvPr id="7" name="Rectángulo 6"/>
          <p:cNvSpPr/>
          <p:nvPr/>
        </p:nvSpPr>
        <p:spPr>
          <a:xfrm>
            <a:off x="5585697" y="1422867"/>
            <a:ext cx="813043" cy="144655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800" b="1" dirty="0">
                <a:solidFill>
                  <a:srgbClr val="97CCC2"/>
                </a:solidFill>
                <a:latin typeface="Helvetica" charset="0"/>
                <a:ea typeface="Helvetica" charset="0"/>
                <a:cs typeface="Helvetica" charset="0"/>
              </a:rPr>
              <a:t>6</a:t>
            </a:r>
            <a:endParaRPr kumimoji="0" lang="es-ES" sz="8800" b="1" i="0" u="none" strike="noStrike" kern="1200" cap="none" spc="0" normalizeH="0" baseline="0" noProof="0" dirty="0">
              <a:ln>
                <a:noFill/>
              </a:ln>
              <a:solidFill>
                <a:srgbClr val="97CCC2"/>
              </a:solidFill>
              <a:effectLst/>
              <a:uLnTx/>
              <a:uFillTx/>
              <a:latin typeface="Helvetica" charset="0"/>
              <a:ea typeface="Helvetica" charset="0"/>
              <a:cs typeface="Helvetica" charset="0"/>
            </a:endParaRPr>
          </a:p>
        </p:txBody>
      </p:sp>
      <p:sp>
        <p:nvSpPr>
          <p:cNvPr id="8" name="Rectángulo 7"/>
          <p:cNvSpPr/>
          <p:nvPr/>
        </p:nvSpPr>
        <p:spPr>
          <a:xfrm>
            <a:off x="6432803" y="3830521"/>
            <a:ext cx="444224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97CCC2"/>
                </a:solidFill>
                <a:latin typeface="Helvetica" charset="0"/>
                <a:ea typeface="Helvetica" charset="0"/>
                <a:cs typeface="Helvetica" charset="0"/>
              </a:rPr>
              <a:t>COMORBILIDADES</a:t>
            </a:r>
            <a:endParaRPr kumimoji="0" lang="es-ES" sz="3600" b="1" i="0" u="none" strike="noStrike" kern="1200" cap="none" spc="0" normalizeH="0" baseline="0" noProof="0" dirty="0">
              <a:ln>
                <a:noFill/>
              </a:ln>
              <a:solidFill>
                <a:srgbClr val="97CCC2"/>
              </a:solidFill>
              <a:effectLst/>
              <a:uLnTx/>
              <a:uFillTx/>
              <a:latin typeface="Helvetica" charset="0"/>
              <a:ea typeface="Helvetica" charset="0"/>
              <a:cs typeface="Helvetica" charset="0"/>
            </a:endParaRPr>
          </a:p>
        </p:txBody>
      </p:sp>
      <p:pic>
        <p:nvPicPr>
          <p:cNvPr id="9" name="Imagen 8"/>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6353724" y="2129037"/>
            <a:ext cx="3357718" cy="1339149"/>
          </a:xfrm>
          <a:prstGeom prst="rect">
            <a:avLst/>
          </a:prstGeom>
        </p:spPr>
      </p:pic>
    </p:spTree>
    <p:extLst>
      <p:ext uri="{BB962C8B-B14F-4D97-AF65-F5344CB8AC3E}">
        <p14:creationId xmlns:p14="http://schemas.microsoft.com/office/powerpoint/2010/main" val="374122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6</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12865"/>
            <a:ext cx="2274982" cy="369332"/>
          </a:xfrm>
          <a:prstGeom prst="rect">
            <a:avLst/>
          </a:prstGeom>
        </p:spPr>
        <p:txBody>
          <a:bodyPr wrap="none">
            <a:spAutoFit/>
          </a:bodyPr>
          <a:lstStyle/>
          <a:p>
            <a:r>
              <a:rPr lang="es-ES" dirty="0">
                <a:solidFill>
                  <a:srgbClr val="8CBFB5"/>
                </a:solidFill>
                <a:latin typeface="Helvetica" charset="0"/>
                <a:ea typeface="Helvetica" charset="0"/>
                <a:cs typeface="Helvetica" charset="0"/>
              </a:rPr>
              <a:t>COMORBILIDADES</a:t>
            </a:r>
          </a:p>
        </p:txBody>
      </p:sp>
      <p:sp>
        <p:nvSpPr>
          <p:cNvPr id="14" name="Rectángulo 13"/>
          <p:cNvSpPr/>
          <p:nvPr/>
        </p:nvSpPr>
        <p:spPr>
          <a:xfrm>
            <a:off x="288265" y="1380991"/>
            <a:ext cx="4660730" cy="1015663"/>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COMORBILIDADES</a:t>
            </a:r>
          </a:p>
          <a:p>
            <a:r>
              <a:rPr lang="es-ES" sz="2400" b="1" dirty="0">
                <a:solidFill>
                  <a:srgbClr val="1B9995"/>
                </a:solidFill>
                <a:latin typeface="Helvetica" charset="0"/>
                <a:ea typeface="Helvetica" charset="0"/>
                <a:cs typeface="Helvetica" charset="0"/>
              </a:rPr>
              <a:t>EN LA EPOC</a:t>
            </a:r>
            <a:endParaRPr lang="es-ES" b="1" dirty="0">
              <a:solidFill>
                <a:srgbClr val="1B9995"/>
              </a:solidFill>
              <a:latin typeface="Helvetica" charset="0"/>
              <a:ea typeface="Helvetica" charset="0"/>
              <a:cs typeface="Helvetica" charset="0"/>
            </a:endParaRPr>
          </a:p>
        </p:txBody>
      </p:sp>
      <p:sp>
        <p:nvSpPr>
          <p:cNvPr id="9" name="Rectángulo 8"/>
          <p:cNvSpPr/>
          <p:nvPr/>
        </p:nvSpPr>
        <p:spPr>
          <a:xfrm>
            <a:off x="3382271" y="4221264"/>
            <a:ext cx="2887956" cy="707886"/>
          </a:xfrm>
          <a:prstGeom prst="rect">
            <a:avLst/>
          </a:prstGeom>
        </p:spPr>
        <p:txBody>
          <a:bodyPr wrap="square">
            <a:spAutoFit/>
          </a:bodyPr>
          <a:lstStyle/>
          <a:p>
            <a:pPr algn="ctr"/>
            <a:r>
              <a:rPr lang="es-ES" sz="2000" dirty="0">
                <a:solidFill>
                  <a:srgbClr val="005B6D"/>
                </a:solidFill>
                <a:latin typeface="Helvetica" charset="0"/>
                <a:ea typeface="Helvetica" charset="0"/>
                <a:cs typeface="Helvetica" charset="0"/>
              </a:rPr>
              <a:t>Enfermedad</a:t>
            </a:r>
          </a:p>
          <a:p>
            <a:pPr algn="ctr"/>
            <a:r>
              <a:rPr lang="es-ES" sz="2000" dirty="0">
                <a:solidFill>
                  <a:srgbClr val="005B6D"/>
                </a:solidFill>
                <a:effectLst/>
                <a:latin typeface="Helvetica" charset="0"/>
                <a:ea typeface="Helvetica" charset="0"/>
                <a:cs typeface="Helvetica" charset="0"/>
              </a:rPr>
              <a:t>cardiovascular</a:t>
            </a:r>
          </a:p>
        </p:txBody>
      </p:sp>
      <p:sp>
        <p:nvSpPr>
          <p:cNvPr id="10" name="Elipse 9"/>
          <p:cNvSpPr/>
          <p:nvPr/>
        </p:nvSpPr>
        <p:spPr>
          <a:xfrm rot="2700000">
            <a:off x="3715377" y="3432299"/>
            <a:ext cx="2224262" cy="2224262"/>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ángulo 10"/>
          <p:cNvSpPr/>
          <p:nvPr/>
        </p:nvSpPr>
        <p:spPr>
          <a:xfrm>
            <a:off x="6040411" y="4221264"/>
            <a:ext cx="2887956" cy="707886"/>
          </a:xfrm>
          <a:prstGeom prst="rect">
            <a:avLst/>
          </a:prstGeom>
        </p:spPr>
        <p:txBody>
          <a:bodyPr wrap="square">
            <a:spAutoFit/>
          </a:bodyPr>
          <a:lstStyle/>
          <a:p>
            <a:pPr algn="ctr"/>
            <a:r>
              <a:rPr lang="es-ES" sz="2000" dirty="0">
                <a:solidFill>
                  <a:srgbClr val="005B6D"/>
                </a:solidFill>
                <a:latin typeface="Helvetica" charset="0"/>
                <a:ea typeface="Helvetica" charset="0"/>
                <a:cs typeface="Helvetica" charset="0"/>
              </a:rPr>
              <a:t>Cáncer de </a:t>
            </a:r>
          </a:p>
          <a:p>
            <a:pPr algn="ctr"/>
            <a:r>
              <a:rPr lang="es-ES" sz="2000" dirty="0">
                <a:solidFill>
                  <a:srgbClr val="005B6D"/>
                </a:solidFill>
                <a:effectLst/>
                <a:latin typeface="Helvetica" charset="0"/>
                <a:ea typeface="Helvetica" charset="0"/>
                <a:cs typeface="Helvetica" charset="0"/>
              </a:rPr>
              <a:t>Pulmón</a:t>
            </a:r>
          </a:p>
        </p:txBody>
      </p:sp>
      <p:sp>
        <p:nvSpPr>
          <p:cNvPr id="12" name="Elipse 11"/>
          <p:cNvSpPr/>
          <p:nvPr/>
        </p:nvSpPr>
        <p:spPr>
          <a:xfrm rot="2700000">
            <a:off x="6373517" y="3432299"/>
            <a:ext cx="2224262" cy="2224262"/>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ángulo 12"/>
          <p:cNvSpPr/>
          <p:nvPr/>
        </p:nvSpPr>
        <p:spPr>
          <a:xfrm>
            <a:off x="8439501" y="4221264"/>
            <a:ext cx="2887956" cy="400110"/>
          </a:xfrm>
          <a:prstGeom prst="rect">
            <a:avLst/>
          </a:prstGeom>
        </p:spPr>
        <p:txBody>
          <a:bodyPr wrap="square">
            <a:spAutoFit/>
          </a:bodyPr>
          <a:lstStyle/>
          <a:p>
            <a:pPr algn="ctr"/>
            <a:r>
              <a:rPr lang="es-ES" sz="2000" dirty="0">
                <a:solidFill>
                  <a:srgbClr val="005B6D"/>
                </a:solidFill>
                <a:latin typeface="Helvetica" charset="0"/>
                <a:ea typeface="Helvetica" charset="0"/>
                <a:cs typeface="Helvetica" charset="0"/>
              </a:rPr>
              <a:t>Asma</a:t>
            </a:r>
            <a:endParaRPr lang="es-ES" sz="2000" dirty="0">
              <a:solidFill>
                <a:srgbClr val="005B6D"/>
              </a:solidFill>
              <a:effectLst/>
              <a:latin typeface="Helvetica" charset="0"/>
              <a:ea typeface="Helvetica" charset="0"/>
              <a:cs typeface="Helvetica" charset="0"/>
            </a:endParaRPr>
          </a:p>
        </p:txBody>
      </p:sp>
      <p:sp>
        <p:nvSpPr>
          <p:cNvPr id="15" name="Elipse 14"/>
          <p:cNvSpPr/>
          <p:nvPr/>
        </p:nvSpPr>
        <p:spPr>
          <a:xfrm rot="2700000">
            <a:off x="8772607" y="3432299"/>
            <a:ext cx="2224262" cy="2224262"/>
          </a:xfrm>
          <a:prstGeom prst="ellipse">
            <a:avLst/>
          </a:prstGeom>
          <a:noFill/>
          <a:ln w="38100">
            <a:gradFill>
              <a:gsLst>
                <a:gs pos="62012">
                  <a:srgbClr val="2FA19C"/>
                </a:gs>
                <a:gs pos="0">
                  <a:srgbClr val="97CCC2"/>
                </a:gs>
                <a:gs pos="74000">
                  <a:srgbClr val="1B99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520" y="1725774"/>
            <a:ext cx="2933700" cy="2895600"/>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7382" y="2087317"/>
            <a:ext cx="2320718" cy="2290579"/>
          </a:xfrm>
          <a:prstGeom prst="rect">
            <a:avLst/>
          </a:prstGeom>
        </p:spPr>
      </p:pic>
      <p:pic>
        <p:nvPicPr>
          <p:cNvPr id="16" name="Imagen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4244" y="1725774"/>
            <a:ext cx="2933700" cy="2895600"/>
          </a:xfrm>
          <a:prstGeom prst="rect">
            <a:avLst/>
          </a:prstGeom>
        </p:spPr>
      </p:pic>
    </p:spTree>
    <p:extLst>
      <p:ext uri="{BB962C8B-B14F-4D97-AF65-F5344CB8AC3E}">
        <p14:creationId xmlns:p14="http://schemas.microsoft.com/office/powerpoint/2010/main" val="9783509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6</a:t>
            </a:r>
            <a:endParaRPr lang="es-ES" sz="8800" b="1" dirty="0">
              <a:solidFill>
                <a:srgbClr val="8CBFB5"/>
              </a:solidFill>
              <a:effectLst/>
              <a:latin typeface="Helvetica" charset="0"/>
              <a:ea typeface="Helvetica" charset="0"/>
              <a:cs typeface="Helvetica" charset="0"/>
            </a:endParaRPr>
          </a:p>
        </p:txBody>
      </p:sp>
      <p:sp>
        <p:nvSpPr>
          <p:cNvPr id="15" name="Rectángulo 14"/>
          <p:cNvSpPr/>
          <p:nvPr/>
        </p:nvSpPr>
        <p:spPr>
          <a:xfrm>
            <a:off x="3842396" y="2226487"/>
            <a:ext cx="5570094" cy="646331"/>
          </a:xfrm>
          <a:prstGeom prst="rect">
            <a:avLst/>
          </a:prstGeom>
        </p:spPr>
        <p:txBody>
          <a:bodyPr wrap="square">
            <a:spAutoFit/>
          </a:bodyPr>
          <a:lstStyle/>
          <a:p>
            <a:r>
              <a:rPr lang="es-ES" sz="3600" b="1" dirty="0">
                <a:solidFill>
                  <a:srgbClr val="005B6D"/>
                </a:solidFill>
                <a:latin typeface="Helvetica" charset="0"/>
                <a:ea typeface="Helvetica" charset="0"/>
                <a:cs typeface="Helvetica" charset="0"/>
              </a:rPr>
              <a:t>BRONQUIECTASIAS</a:t>
            </a:r>
          </a:p>
        </p:txBody>
      </p:sp>
      <p:sp>
        <p:nvSpPr>
          <p:cNvPr id="28" name="Rectángulo 27"/>
          <p:cNvSpPr/>
          <p:nvPr/>
        </p:nvSpPr>
        <p:spPr>
          <a:xfrm>
            <a:off x="3842396" y="2829102"/>
            <a:ext cx="5570094" cy="646331"/>
          </a:xfrm>
          <a:prstGeom prst="rect">
            <a:avLst/>
          </a:prstGeom>
        </p:spPr>
        <p:txBody>
          <a:bodyPr wrap="square">
            <a:spAutoFit/>
          </a:bodyPr>
          <a:lstStyle/>
          <a:p>
            <a:r>
              <a:rPr lang="es-ES" sz="3600" b="1">
                <a:solidFill>
                  <a:srgbClr val="005B6D"/>
                </a:solidFill>
                <a:latin typeface="Helvetica" charset="0"/>
                <a:ea typeface="Helvetica" charset="0"/>
                <a:cs typeface="Helvetica" charset="0"/>
              </a:rPr>
              <a:t>APNEA DEL SUEÑO</a:t>
            </a:r>
            <a:endParaRPr lang="es-ES" sz="3600" b="1" dirty="0">
              <a:solidFill>
                <a:srgbClr val="005B6D"/>
              </a:solidFill>
              <a:latin typeface="Helvetica" charset="0"/>
              <a:ea typeface="Helvetica" charset="0"/>
              <a:cs typeface="Helvetica" charset="0"/>
            </a:endParaRPr>
          </a:p>
        </p:txBody>
      </p:sp>
      <p:sp>
        <p:nvSpPr>
          <p:cNvPr id="29" name="Rectángulo 28"/>
          <p:cNvSpPr/>
          <p:nvPr/>
        </p:nvSpPr>
        <p:spPr>
          <a:xfrm>
            <a:off x="3842396" y="3485707"/>
            <a:ext cx="8096318" cy="646331"/>
          </a:xfrm>
          <a:prstGeom prst="rect">
            <a:avLst/>
          </a:prstGeom>
        </p:spPr>
        <p:txBody>
          <a:bodyPr wrap="square">
            <a:spAutoFit/>
          </a:bodyPr>
          <a:lstStyle/>
          <a:p>
            <a:r>
              <a:rPr lang="es-ES" sz="3600" b="1">
                <a:solidFill>
                  <a:srgbClr val="005B6D"/>
                </a:solidFill>
                <a:latin typeface="Helvetica" charset="0"/>
                <a:ea typeface="Helvetica" charset="0"/>
                <a:cs typeface="Helvetica" charset="0"/>
              </a:rPr>
              <a:t>ENFERMEDAD PSIQUIÁTRICA</a:t>
            </a:r>
            <a:endParaRPr lang="es-ES" sz="3600" b="1" dirty="0">
              <a:solidFill>
                <a:srgbClr val="005B6D"/>
              </a:solidFill>
              <a:latin typeface="Helvetica" charset="0"/>
              <a:ea typeface="Helvetica" charset="0"/>
              <a:cs typeface="Helvetica" charset="0"/>
            </a:endParaRPr>
          </a:p>
        </p:txBody>
      </p:sp>
      <p:sp>
        <p:nvSpPr>
          <p:cNvPr id="30" name="Rectángulo 29"/>
          <p:cNvSpPr/>
          <p:nvPr/>
        </p:nvSpPr>
        <p:spPr>
          <a:xfrm>
            <a:off x="3842396" y="4098596"/>
            <a:ext cx="8096318" cy="646331"/>
          </a:xfrm>
          <a:prstGeom prst="rect">
            <a:avLst/>
          </a:prstGeom>
        </p:spPr>
        <p:txBody>
          <a:bodyPr wrap="square">
            <a:spAutoFit/>
          </a:bodyPr>
          <a:lstStyle/>
          <a:p>
            <a:r>
              <a:rPr lang="es-ES" sz="3600" b="1">
                <a:solidFill>
                  <a:srgbClr val="005B6D"/>
                </a:solidFill>
                <a:latin typeface="Helvetica" charset="0"/>
                <a:ea typeface="Helvetica" charset="0"/>
                <a:cs typeface="Helvetica" charset="0"/>
              </a:rPr>
              <a:t>REFLUJO GASTRO-ESOFÁGICO</a:t>
            </a:r>
            <a:endParaRPr lang="es-ES" sz="3600" b="1" dirty="0">
              <a:solidFill>
                <a:srgbClr val="005B6D"/>
              </a:solidFill>
              <a:latin typeface="Helvetica" charset="0"/>
              <a:ea typeface="Helvetica" charset="0"/>
              <a:cs typeface="Helvetica" charset="0"/>
            </a:endParaRPr>
          </a:p>
        </p:txBody>
      </p:sp>
      <p:sp>
        <p:nvSpPr>
          <p:cNvPr id="31" name="Triángulo 30"/>
          <p:cNvSpPr/>
          <p:nvPr/>
        </p:nvSpPr>
        <p:spPr>
          <a:xfrm rot="5400000">
            <a:off x="3387341" y="2338978"/>
            <a:ext cx="488763" cy="421347"/>
          </a:xfrm>
          <a:prstGeom prst="triangle">
            <a:avLst/>
          </a:prstGeom>
          <a:solidFill>
            <a:srgbClr val="1B9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riángulo 31"/>
          <p:cNvSpPr/>
          <p:nvPr/>
        </p:nvSpPr>
        <p:spPr>
          <a:xfrm rot="5400000">
            <a:off x="3387341" y="2976450"/>
            <a:ext cx="488763" cy="421347"/>
          </a:xfrm>
          <a:prstGeom prst="triangle">
            <a:avLst/>
          </a:prstGeom>
          <a:solidFill>
            <a:srgbClr val="1B9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Triángulo 32"/>
          <p:cNvSpPr/>
          <p:nvPr/>
        </p:nvSpPr>
        <p:spPr>
          <a:xfrm rot="5400000">
            <a:off x="3387341" y="3581478"/>
            <a:ext cx="488763" cy="421347"/>
          </a:xfrm>
          <a:prstGeom prst="triangle">
            <a:avLst/>
          </a:prstGeom>
          <a:solidFill>
            <a:srgbClr val="1B9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Triángulo 33"/>
          <p:cNvSpPr/>
          <p:nvPr/>
        </p:nvSpPr>
        <p:spPr>
          <a:xfrm rot="5400000">
            <a:off x="3387341" y="4176020"/>
            <a:ext cx="488763" cy="421347"/>
          </a:xfrm>
          <a:prstGeom prst="triangle">
            <a:avLst/>
          </a:prstGeom>
          <a:solidFill>
            <a:srgbClr val="1B9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ángulo 12">
            <a:extLst>
              <a:ext uri="{FF2B5EF4-FFF2-40B4-BE49-F238E27FC236}">
                <a16:creationId xmlns:a16="http://schemas.microsoft.com/office/drawing/2014/main" id="{36E98E2F-6C53-4D1B-ABB6-77ADF257D24B}"/>
              </a:ext>
            </a:extLst>
          </p:cNvPr>
          <p:cNvSpPr/>
          <p:nvPr/>
        </p:nvSpPr>
        <p:spPr>
          <a:xfrm>
            <a:off x="752922" y="112865"/>
            <a:ext cx="2274982" cy="369332"/>
          </a:xfrm>
          <a:prstGeom prst="rect">
            <a:avLst/>
          </a:prstGeom>
        </p:spPr>
        <p:txBody>
          <a:bodyPr wrap="none">
            <a:spAutoFit/>
          </a:bodyPr>
          <a:lstStyle/>
          <a:p>
            <a:r>
              <a:rPr lang="es-ES" dirty="0">
                <a:solidFill>
                  <a:srgbClr val="8CBFB5"/>
                </a:solidFill>
                <a:latin typeface="Helvetica" charset="0"/>
                <a:ea typeface="Helvetica" charset="0"/>
                <a:cs typeface="Helvetica" charset="0"/>
              </a:rPr>
              <a:t>COMORBILIDADES</a:t>
            </a:r>
          </a:p>
        </p:txBody>
      </p:sp>
    </p:spTree>
    <p:extLst>
      <p:ext uri="{BB962C8B-B14F-4D97-AF65-F5344CB8AC3E}">
        <p14:creationId xmlns:p14="http://schemas.microsoft.com/office/powerpoint/2010/main" val="3753865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6</a:t>
            </a:r>
            <a:endParaRPr lang="es-ES" sz="8800" b="1" dirty="0">
              <a:solidFill>
                <a:srgbClr val="8CBFB5"/>
              </a:solidFill>
              <a:effectLst/>
              <a:latin typeface="Helvetica" charset="0"/>
              <a:ea typeface="Helvetica" charset="0"/>
              <a:cs typeface="Helvetica" charset="0"/>
            </a:endParaRPr>
          </a:p>
        </p:txBody>
      </p:sp>
      <p:sp>
        <p:nvSpPr>
          <p:cNvPr id="6" name="Rectángulo 5"/>
          <p:cNvSpPr/>
          <p:nvPr/>
        </p:nvSpPr>
        <p:spPr>
          <a:xfrm>
            <a:off x="752922" y="143437"/>
            <a:ext cx="4322658" cy="369332"/>
          </a:xfrm>
          <a:prstGeom prst="rect">
            <a:avLst/>
          </a:prstGeom>
        </p:spPr>
        <p:txBody>
          <a:bodyPr wrap="square">
            <a:spAutoFit/>
          </a:bodyPr>
          <a:lstStyle/>
          <a:p>
            <a:endParaRPr lang="es-UY" dirty="0">
              <a:solidFill>
                <a:srgbClr val="8CBFB5"/>
              </a:solidFill>
              <a:latin typeface="Helvetica" charset="0"/>
              <a:ea typeface="Helvetica" charset="0"/>
              <a:cs typeface="Helvetica" charset="0"/>
            </a:endParaRPr>
          </a:p>
        </p:txBody>
      </p:sp>
      <p:sp>
        <p:nvSpPr>
          <p:cNvPr id="7" name="Elipse 6">
            <a:extLst>
              <a:ext uri="{FF2B5EF4-FFF2-40B4-BE49-F238E27FC236}">
                <a16:creationId xmlns:a16="http://schemas.microsoft.com/office/drawing/2014/main" id="{AC9A642F-9871-4D7E-A05B-819F68CF26A7}"/>
              </a:ext>
            </a:extLst>
          </p:cNvPr>
          <p:cNvSpPr/>
          <p:nvPr/>
        </p:nvSpPr>
        <p:spPr>
          <a:xfrm>
            <a:off x="565694" y="1610341"/>
            <a:ext cx="374456" cy="374456"/>
          </a:xfrm>
          <a:prstGeom prst="ellipse">
            <a:avLst/>
          </a:prstGeom>
          <a:noFill/>
          <a:ln w="60325">
            <a:gradFill flip="none" rotWithShape="1">
              <a:gsLst>
                <a:gs pos="0">
                  <a:srgbClr val="97CCC2"/>
                </a:gs>
                <a:gs pos="100000">
                  <a:srgbClr val="1B999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a:extLst>
              <a:ext uri="{FF2B5EF4-FFF2-40B4-BE49-F238E27FC236}">
                <a16:creationId xmlns:a16="http://schemas.microsoft.com/office/drawing/2014/main" id="{202105D1-B3D1-4EDE-A287-5CBE86607AAD}"/>
              </a:ext>
            </a:extLst>
          </p:cNvPr>
          <p:cNvSpPr/>
          <p:nvPr/>
        </p:nvSpPr>
        <p:spPr>
          <a:xfrm>
            <a:off x="-90765" y="3604661"/>
            <a:ext cx="2656667" cy="369332"/>
          </a:xfrm>
          <a:prstGeom prst="rect">
            <a:avLst/>
          </a:prstGeom>
        </p:spPr>
        <p:txBody>
          <a:bodyPr wrap="square">
            <a:spAutoFit/>
          </a:bodyPr>
          <a:lstStyle/>
          <a:p>
            <a:pPr algn="r"/>
            <a:r>
              <a:rPr lang="es-ES" b="1" dirty="0">
                <a:solidFill>
                  <a:srgbClr val="1B9995"/>
                </a:solidFill>
                <a:latin typeface="Helvetica" charset="0"/>
                <a:ea typeface="Helvetica" charset="0"/>
                <a:cs typeface="Helvetica" charset="0"/>
              </a:rPr>
              <a:t>JUSTIFICACIÓN</a:t>
            </a:r>
          </a:p>
        </p:txBody>
      </p:sp>
      <p:sp>
        <p:nvSpPr>
          <p:cNvPr id="3" name="Rectángulo 2">
            <a:extLst>
              <a:ext uri="{FF2B5EF4-FFF2-40B4-BE49-F238E27FC236}">
                <a16:creationId xmlns:a16="http://schemas.microsoft.com/office/drawing/2014/main" id="{1FB7242E-F0DC-468B-B1BF-6632AFB8C51E}"/>
              </a:ext>
            </a:extLst>
          </p:cNvPr>
          <p:cNvSpPr/>
          <p:nvPr/>
        </p:nvSpPr>
        <p:spPr>
          <a:xfrm>
            <a:off x="406521" y="5597566"/>
            <a:ext cx="3300904" cy="369332"/>
          </a:xfrm>
          <a:prstGeom prst="rect">
            <a:avLst/>
          </a:prstGeom>
        </p:spPr>
        <p:txBody>
          <a:bodyPr wrap="none">
            <a:spAutoFit/>
          </a:bodyPr>
          <a:lstStyle/>
          <a:p>
            <a:pPr algn="r"/>
            <a:r>
              <a:rPr lang="es-ES" b="1" dirty="0">
                <a:solidFill>
                  <a:srgbClr val="1B9995"/>
                </a:solidFill>
                <a:latin typeface="Helvetica" charset="0"/>
                <a:ea typeface="Helvetica" charset="0"/>
                <a:cs typeface="Helvetica" charset="0"/>
              </a:rPr>
              <a:t>SELECCIÓN DE BÚSQUEDA</a:t>
            </a:r>
          </a:p>
        </p:txBody>
      </p:sp>
      <p:sp>
        <p:nvSpPr>
          <p:cNvPr id="12" name="Rectángulo 11">
            <a:extLst>
              <a:ext uri="{FF2B5EF4-FFF2-40B4-BE49-F238E27FC236}">
                <a16:creationId xmlns:a16="http://schemas.microsoft.com/office/drawing/2014/main" id="{FDBB612B-9BA7-4CFF-9BF2-2F909518AD78}"/>
              </a:ext>
            </a:extLst>
          </p:cNvPr>
          <p:cNvSpPr/>
          <p:nvPr/>
        </p:nvSpPr>
        <p:spPr>
          <a:xfrm>
            <a:off x="4008217" y="4997401"/>
            <a:ext cx="7662948" cy="1200329"/>
          </a:xfrm>
          <a:prstGeom prst="rect">
            <a:avLst/>
          </a:prstGeom>
        </p:spPr>
        <p:txBody>
          <a:bodyPr wrap="square">
            <a:spAutoFit/>
          </a:bodyPr>
          <a:lstStyle/>
          <a:p>
            <a:r>
              <a:rPr lang="es-UY" sz="2400" dirty="0">
                <a:latin typeface="Helvetica" panose="020B0604020202020204" pitchFamily="34" charset="0"/>
                <a:cs typeface="Helvetica" panose="020B0604020202020204" pitchFamily="34" charset="0"/>
              </a:rPr>
              <a:t>Se capturaron 698 referencias, seleccionando 4 estudios de cohorte y 3 transversales para responder a esta pregunta </a:t>
            </a:r>
          </a:p>
        </p:txBody>
      </p:sp>
      <p:sp>
        <p:nvSpPr>
          <p:cNvPr id="13" name="Rectángulo 12">
            <a:extLst>
              <a:ext uri="{FF2B5EF4-FFF2-40B4-BE49-F238E27FC236}">
                <a16:creationId xmlns:a16="http://schemas.microsoft.com/office/drawing/2014/main" id="{52869C88-F216-4BFC-9A26-175E9AF04887}"/>
              </a:ext>
            </a:extLst>
          </p:cNvPr>
          <p:cNvSpPr/>
          <p:nvPr/>
        </p:nvSpPr>
        <p:spPr>
          <a:xfrm>
            <a:off x="3390900" y="3167324"/>
            <a:ext cx="8107680" cy="830997"/>
          </a:xfrm>
          <a:prstGeom prst="rect">
            <a:avLst/>
          </a:prstGeom>
        </p:spPr>
        <p:txBody>
          <a:bodyPr wrap="square">
            <a:spAutoFit/>
          </a:bodyPr>
          <a:lstStyle/>
          <a:p>
            <a:r>
              <a:rPr lang="es-UY" sz="2400" dirty="0">
                <a:latin typeface="Helvetica" panose="020B0604020202020204" pitchFamily="34" charset="0"/>
                <a:cs typeface="Helvetica" panose="020B0604020202020204" pitchFamily="34" charset="0"/>
              </a:rPr>
              <a:t>Valorar  impacto clínico que tiene el diagnóstico previo de asma en un paciente con EPOC. </a:t>
            </a:r>
          </a:p>
        </p:txBody>
      </p:sp>
      <p:sp>
        <p:nvSpPr>
          <p:cNvPr id="14" name="Rectángulo 13">
            <a:extLst>
              <a:ext uri="{FF2B5EF4-FFF2-40B4-BE49-F238E27FC236}">
                <a16:creationId xmlns:a16="http://schemas.microsoft.com/office/drawing/2014/main" id="{745FABA7-A449-45AF-AFB1-D24F2A118908}"/>
              </a:ext>
            </a:extLst>
          </p:cNvPr>
          <p:cNvSpPr/>
          <p:nvPr/>
        </p:nvSpPr>
        <p:spPr>
          <a:xfrm>
            <a:off x="752922" y="112865"/>
            <a:ext cx="2274982" cy="369332"/>
          </a:xfrm>
          <a:prstGeom prst="rect">
            <a:avLst/>
          </a:prstGeom>
        </p:spPr>
        <p:txBody>
          <a:bodyPr wrap="none">
            <a:spAutoFit/>
          </a:bodyPr>
          <a:lstStyle/>
          <a:p>
            <a:r>
              <a:rPr lang="es-ES" dirty="0">
                <a:solidFill>
                  <a:srgbClr val="8CBFB5"/>
                </a:solidFill>
                <a:latin typeface="Helvetica" charset="0"/>
                <a:ea typeface="Helvetica" charset="0"/>
                <a:cs typeface="Helvetica" charset="0"/>
              </a:rPr>
              <a:t>COMORBILIDADES</a:t>
            </a:r>
          </a:p>
        </p:txBody>
      </p:sp>
      <p:sp>
        <p:nvSpPr>
          <p:cNvPr id="9" name="Rectángulo 8">
            <a:extLst>
              <a:ext uri="{FF2B5EF4-FFF2-40B4-BE49-F238E27FC236}">
                <a16:creationId xmlns:a16="http://schemas.microsoft.com/office/drawing/2014/main" id="{DF63E6D5-E4FA-4A1A-91D8-96EEBA25AEEB}"/>
              </a:ext>
            </a:extLst>
          </p:cNvPr>
          <p:cNvSpPr/>
          <p:nvPr/>
        </p:nvSpPr>
        <p:spPr>
          <a:xfrm>
            <a:off x="1546023" y="1162957"/>
            <a:ext cx="8932678" cy="1384995"/>
          </a:xfrm>
          <a:prstGeom prst="rect">
            <a:avLst/>
          </a:prstGeom>
        </p:spPr>
        <p:txBody>
          <a:bodyPr wrap="square">
            <a:spAutoFit/>
          </a:bodyPr>
          <a:lstStyle/>
          <a:p>
            <a:pPr algn="ctr"/>
            <a:r>
              <a:rPr lang="es-ES" sz="2800" b="1" dirty="0">
                <a:solidFill>
                  <a:srgbClr val="1B9995"/>
                </a:solidFill>
                <a:latin typeface="Helvetica" charset="0"/>
                <a:ea typeface="Helvetica" charset="0"/>
                <a:cs typeface="Helvetica" charset="0"/>
              </a:rPr>
              <a:t>¿Los pacientes con EPOC y antecedente de asma tienen diferentes desenlaces clínicos que los pacientes con EPOC sin antecedente de asma?</a:t>
            </a:r>
          </a:p>
        </p:txBody>
      </p:sp>
    </p:spTree>
    <p:extLst>
      <p:ext uri="{BB962C8B-B14F-4D97-AF65-F5344CB8AC3E}">
        <p14:creationId xmlns:p14="http://schemas.microsoft.com/office/powerpoint/2010/main" val="8704982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6</a:t>
            </a:r>
            <a:endParaRPr lang="es-ES" sz="8800" b="1" dirty="0">
              <a:solidFill>
                <a:srgbClr val="8CBFB5"/>
              </a:solidFill>
              <a:effectLst/>
              <a:latin typeface="Helvetica" charset="0"/>
              <a:ea typeface="Helvetica" charset="0"/>
              <a:cs typeface="Helvetica" charset="0"/>
            </a:endParaRPr>
          </a:p>
        </p:txBody>
      </p:sp>
      <p:sp>
        <p:nvSpPr>
          <p:cNvPr id="14" name="Rectángulo 13"/>
          <p:cNvSpPr/>
          <p:nvPr/>
        </p:nvSpPr>
        <p:spPr>
          <a:xfrm>
            <a:off x="288265" y="1046469"/>
            <a:ext cx="9732557"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Conclusiones y recomendaciones</a:t>
            </a:r>
          </a:p>
        </p:txBody>
      </p:sp>
      <p:sp>
        <p:nvSpPr>
          <p:cNvPr id="15" name="Rectángulo 14"/>
          <p:cNvSpPr/>
          <p:nvPr/>
        </p:nvSpPr>
        <p:spPr>
          <a:xfrm>
            <a:off x="288265" y="2362787"/>
            <a:ext cx="2880819" cy="646331"/>
          </a:xfrm>
          <a:prstGeom prst="rect">
            <a:avLst/>
          </a:prstGeom>
        </p:spPr>
        <p:txBody>
          <a:bodyPr wrap="square">
            <a:spAutoFit/>
          </a:bodyPr>
          <a:lstStyle/>
          <a:p>
            <a:r>
              <a:rPr lang="es-ES" b="1" dirty="0">
                <a:solidFill>
                  <a:srgbClr val="005B6D"/>
                </a:solidFill>
                <a:latin typeface="Helvetica" charset="0"/>
                <a:ea typeface="Helvetica" charset="0"/>
                <a:cs typeface="Helvetica" charset="0"/>
              </a:rPr>
              <a:t>CONCLUSIONES Y RECOMENDACIONES </a:t>
            </a:r>
          </a:p>
        </p:txBody>
      </p:sp>
      <p:sp>
        <p:nvSpPr>
          <p:cNvPr id="16" name="Rectángulo 15"/>
          <p:cNvSpPr/>
          <p:nvPr/>
        </p:nvSpPr>
        <p:spPr>
          <a:xfrm>
            <a:off x="3259015" y="2068300"/>
            <a:ext cx="8346510" cy="1200329"/>
          </a:xfrm>
          <a:prstGeom prst="rect">
            <a:avLst/>
          </a:prstGeom>
        </p:spPr>
        <p:txBody>
          <a:bodyPr wrap="square">
            <a:spAutoFit/>
          </a:bodyPr>
          <a:lstStyle/>
          <a:p>
            <a:r>
              <a:rPr lang="es-ES_tradnl" dirty="0">
                <a:solidFill>
                  <a:srgbClr val="005B6D"/>
                </a:solidFill>
                <a:latin typeface="Helvetica" charset="0"/>
                <a:ea typeface="Helvetica" charset="0"/>
                <a:cs typeface="Helvetica" charset="0"/>
              </a:rPr>
              <a:t>En los pacientes con EPOC el antecedente previo de asma condiciona un aumento en las exacerbaciones, hospitalizaciones por exacerbaciones,  uso de recursos de salud, así como mayor declinación de la función pulmonar en los pacientes con asma-EPOC y asma de aparición tardía. </a:t>
            </a:r>
          </a:p>
        </p:txBody>
      </p:sp>
      <p:sp>
        <p:nvSpPr>
          <p:cNvPr id="17" name="Rectángulo 16"/>
          <p:cNvSpPr/>
          <p:nvPr/>
        </p:nvSpPr>
        <p:spPr>
          <a:xfrm>
            <a:off x="3169084" y="1871850"/>
            <a:ext cx="8769630" cy="1650441"/>
          </a:xfrm>
          <a:prstGeom prst="rect">
            <a:avLst/>
          </a:prstGeom>
          <a:noFill/>
          <a:ln w="28575">
            <a:solidFill>
              <a:srgbClr val="005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8" name="Agrupar 17"/>
          <p:cNvGrpSpPr/>
          <p:nvPr/>
        </p:nvGrpSpPr>
        <p:grpSpPr>
          <a:xfrm>
            <a:off x="288265" y="3780976"/>
            <a:ext cx="11650449" cy="2662706"/>
            <a:chOff x="288265" y="4044442"/>
            <a:chExt cx="11650449" cy="2662706"/>
          </a:xfrm>
        </p:grpSpPr>
        <p:sp>
          <p:nvSpPr>
            <p:cNvPr id="19" name="Rectángulo 18"/>
            <p:cNvSpPr/>
            <p:nvPr/>
          </p:nvSpPr>
          <p:spPr>
            <a:xfrm>
              <a:off x="288265" y="4468278"/>
              <a:ext cx="2880819" cy="369332"/>
            </a:xfrm>
            <a:prstGeom prst="rect">
              <a:avLst/>
            </a:prstGeom>
          </p:spPr>
          <p:txBody>
            <a:bodyPr wrap="square">
              <a:spAutoFit/>
            </a:bodyPr>
            <a:lstStyle/>
            <a:p>
              <a:r>
                <a:rPr lang="es-ES" b="1" dirty="0">
                  <a:solidFill>
                    <a:srgbClr val="F2833E"/>
                  </a:solidFill>
                  <a:latin typeface="Helvetica" charset="0"/>
                  <a:ea typeface="Helvetica" charset="0"/>
                  <a:cs typeface="Helvetica" charset="0"/>
                </a:rPr>
                <a:t>EVIDENCIA ALTA</a:t>
              </a:r>
            </a:p>
          </p:txBody>
        </p:sp>
        <p:sp>
          <p:nvSpPr>
            <p:cNvPr id="20" name="Rectángulo 19"/>
            <p:cNvSpPr/>
            <p:nvPr/>
          </p:nvSpPr>
          <p:spPr>
            <a:xfrm>
              <a:off x="3352800" y="4177546"/>
              <a:ext cx="8346510" cy="923330"/>
            </a:xfrm>
            <a:prstGeom prst="rect">
              <a:avLst/>
            </a:prstGeom>
          </p:spPr>
          <p:txBody>
            <a:bodyPr wrap="square">
              <a:spAutoFit/>
            </a:bodyPr>
            <a:lstStyle/>
            <a:p>
              <a:r>
                <a:rPr lang="es-ES_tradnl" dirty="0">
                  <a:solidFill>
                    <a:srgbClr val="005B6D"/>
                  </a:solidFill>
                  <a:latin typeface="Helvetica" charset="0"/>
                  <a:ea typeface="Helvetica" charset="0"/>
                  <a:cs typeface="Helvetica" charset="0"/>
                </a:rPr>
                <a:t>de que los pacientes con EPOC y antecedente de asma tienen en comparación con los pacientes con EPOC sin antecedente de asma aumento en la frecuencia de exacerbaciones y del uso de recursos sanitarios. </a:t>
              </a:r>
            </a:p>
          </p:txBody>
        </p:sp>
        <p:sp>
          <p:nvSpPr>
            <p:cNvPr id="21" name="Rectángulo 20"/>
            <p:cNvSpPr/>
            <p:nvPr/>
          </p:nvSpPr>
          <p:spPr>
            <a:xfrm>
              <a:off x="3169084" y="4044442"/>
              <a:ext cx="8769630" cy="1162759"/>
            </a:xfrm>
            <a:prstGeom prst="rect">
              <a:avLst/>
            </a:prstGeom>
            <a:noFill/>
            <a:ln w="28575">
              <a:solidFill>
                <a:srgbClr val="F28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Rectángulo 21"/>
            <p:cNvSpPr/>
            <p:nvPr/>
          </p:nvSpPr>
          <p:spPr>
            <a:xfrm>
              <a:off x="288265" y="5477627"/>
              <a:ext cx="2880819" cy="369332"/>
            </a:xfrm>
            <a:prstGeom prst="rect">
              <a:avLst/>
            </a:prstGeom>
          </p:spPr>
          <p:txBody>
            <a:bodyPr wrap="square">
              <a:spAutoFit/>
            </a:bodyPr>
            <a:lstStyle/>
            <a:p>
              <a:r>
                <a:rPr lang="es-ES" b="1" dirty="0">
                  <a:solidFill>
                    <a:srgbClr val="B5B88E"/>
                  </a:solidFill>
                  <a:latin typeface="Helvetica" charset="0"/>
                  <a:ea typeface="Helvetica" charset="0"/>
                  <a:cs typeface="Helvetica" charset="0"/>
                </a:rPr>
                <a:t>EVIDENCIA MODERADA</a:t>
              </a:r>
            </a:p>
          </p:txBody>
        </p:sp>
        <p:sp>
          <p:nvSpPr>
            <p:cNvPr id="23" name="Rectángulo 22"/>
            <p:cNvSpPr/>
            <p:nvPr/>
          </p:nvSpPr>
          <p:spPr>
            <a:xfrm>
              <a:off x="3352800" y="5432800"/>
              <a:ext cx="8346510" cy="369332"/>
            </a:xfrm>
            <a:prstGeom prst="rect">
              <a:avLst/>
            </a:prstGeom>
          </p:spPr>
          <p:txBody>
            <a:bodyPr wrap="square">
              <a:spAutoFit/>
            </a:bodyPr>
            <a:lstStyle/>
            <a:p>
              <a:r>
                <a:rPr lang="es-ES_tradnl" dirty="0">
                  <a:solidFill>
                    <a:srgbClr val="005B6D"/>
                  </a:solidFill>
                  <a:latin typeface="Helvetica" charset="0"/>
                  <a:ea typeface="Helvetica" charset="0"/>
                  <a:cs typeface="Helvetica" charset="0"/>
                </a:rPr>
                <a:t>de que el antecedente de Asma no incrementa la mortalidad.</a:t>
              </a:r>
            </a:p>
          </p:txBody>
        </p:sp>
        <p:sp>
          <p:nvSpPr>
            <p:cNvPr id="24" name="Rectángulo 23"/>
            <p:cNvSpPr/>
            <p:nvPr/>
          </p:nvSpPr>
          <p:spPr>
            <a:xfrm>
              <a:off x="3169084" y="5342227"/>
              <a:ext cx="8769630" cy="502436"/>
            </a:xfrm>
            <a:prstGeom prst="rect">
              <a:avLst/>
            </a:prstGeom>
            <a:noFill/>
            <a:ln w="28575">
              <a:solidFill>
                <a:srgbClr val="B5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Rectángulo 24"/>
            <p:cNvSpPr/>
            <p:nvPr/>
          </p:nvSpPr>
          <p:spPr>
            <a:xfrm>
              <a:off x="288265" y="6105644"/>
              <a:ext cx="2880819" cy="369332"/>
            </a:xfrm>
            <a:prstGeom prst="rect">
              <a:avLst/>
            </a:prstGeom>
          </p:spPr>
          <p:txBody>
            <a:bodyPr wrap="square">
              <a:spAutoFit/>
            </a:bodyPr>
            <a:lstStyle/>
            <a:p>
              <a:r>
                <a:rPr lang="es-ES" b="1" dirty="0">
                  <a:solidFill>
                    <a:srgbClr val="1B9995"/>
                  </a:solidFill>
                  <a:latin typeface="Helvetica" charset="0"/>
                  <a:ea typeface="Helvetica" charset="0"/>
                  <a:cs typeface="Helvetica" charset="0"/>
                </a:rPr>
                <a:t>EVIDENCIA FUERTE</a:t>
              </a:r>
            </a:p>
          </p:txBody>
        </p:sp>
        <p:sp>
          <p:nvSpPr>
            <p:cNvPr id="26" name="Rectángulo 25"/>
            <p:cNvSpPr/>
            <p:nvPr/>
          </p:nvSpPr>
          <p:spPr>
            <a:xfrm>
              <a:off x="3352800" y="6029821"/>
              <a:ext cx="8346510" cy="646331"/>
            </a:xfrm>
            <a:prstGeom prst="rect">
              <a:avLst/>
            </a:prstGeom>
          </p:spPr>
          <p:txBody>
            <a:bodyPr wrap="square">
              <a:spAutoFit/>
            </a:bodyPr>
            <a:lstStyle/>
            <a:p>
              <a:r>
                <a:rPr lang="es-ES_tradnl" dirty="0">
                  <a:solidFill>
                    <a:srgbClr val="005B6D"/>
                  </a:solidFill>
                  <a:latin typeface="Helvetica" charset="0"/>
                  <a:ea typeface="Helvetica" charset="0"/>
                  <a:cs typeface="Helvetica" charset="0"/>
                </a:rPr>
                <a:t>para la búsqueda activa del antecedente de asma en los pacientes con diagnóstico de EPOC.</a:t>
              </a:r>
            </a:p>
          </p:txBody>
        </p:sp>
        <p:sp>
          <p:nvSpPr>
            <p:cNvPr id="27" name="Rectángulo 26"/>
            <p:cNvSpPr/>
            <p:nvPr/>
          </p:nvSpPr>
          <p:spPr>
            <a:xfrm>
              <a:off x="3169084" y="5970243"/>
              <a:ext cx="8769630" cy="736905"/>
            </a:xfrm>
            <a:prstGeom prst="rect">
              <a:avLst/>
            </a:prstGeom>
            <a:noFill/>
            <a:ln w="28575">
              <a:solidFill>
                <a:srgbClr val="B5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8" name="Rectángulo 27">
            <a:extLst>
              <a:ext uri="{FF2B5EF4-FFF2-40B4-BE49-F238E27FC236}">
                <a16:creationId xmlns:a16="http://schemas.microsoft.com/office/drawing/2014/main" id="{D010EF01-CEFC-4AD3-B4E4-0235BD6361F1}"/>
              </a:ext>
            </a:extLst>
          </p:cNvPr>
          <p:cNvSpPr/>
          <p:nvPr/>
        </p:nvSpPr>
        <p:spPr>
          <a:xfrm>
            <a:off x="752922" y="112865"/>
            <a:ext cx="2274982" cy="369332"/>
          </a:xfrm>
          <a:prstGeom prst="rect">
            <a:avLst/>
          </a:prstGeom>
        </p:spPr>
        <p:txBody>
          <a:bodyPr wrap="none">
            <a:spAutoFit/>
          </a:bodyPr>
          <a:lstStyle/>
          <a:p>
            <a:r>
              <a:rPr lang="es-ES" dirty="0">
                <a:solidFill>
                  <a:srgbClr val="8CBFB5"/>
                </a:solidFill>
                <a:latin typeface="Helvetica" charset="0"/>
                <a:ea typeface="Helvetica" charset="0"/>
                <a:cs typeface="Helvetica" charset="0"/>
              </a:rPr>
              <a:t>COMORBILIDADES</a:t>
            </a:r>
          </a:p>
        </p:txBody>
      </p:sp>
    </p:spTree>
    <p:extLst>
      <p:ext uri="{BB962C8B-B14F-4D97-AF65-F5344CB8AC3E}">
        <p14:creationId xmlns:p14="http://schemas.microsoft.com/office/powerpoint/2010/main" val="24744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231931"/>
            <a:ext cx="813043" cy="1446550"/>
          </a:xfrm>
          <a:prstGeom prst="rect">
            <a:avLst/>
          </a:prstGeom>
        </p:spPr>
        <p:txBody>
          <a:bodyPr wrap="none">
            <a:spAutoFit/>
          </a:bodyPr>
          <a:lstStyle/>
          <a:p>
            <a:r>
              <a:rPr lang="es-ES" sz="8800" b="1" dirty="0">
                <a:solidFill>
                  <a:srgbClr val="8CBFB5"/>
                </a:solidFill>
                <a:latin typeface="Helvetica" charset="0"/>
                <a:ea typeface="Helvetica" charset="0"/>
                <a:cs typeface="Helvetica" charset="0"/>
              </a:rPr>
              <a:t>6</a:t>
            </a:r>
            <a:endParaRPr lang="es-ES" sz="8800" b="1" dirty="0">
              <a:solidFill>
                <a:srgbClr val="8CBFB5"/>
              </a:solidFill>
              <a:effectLst/>
              <a:latin typeface="Helvetica" charset="0"/>
              <a:ea typeface="Helvetica" charset="0"/>
              <a:cs typeface="Helvetica" charset="0"/>
            </a:endParaRPr>
          </a:p>
        </p:txBody>
      </p:sp>
      <p:sp>
        <p:nvSpPr>
          <p:cNvPr id="14" name="Rectángulo 13"/>
          <p:cNvSpPr/>
          <p:nvPr/>
        </p:nvSpPr>
        <p:spPr>
          <a:xfrm>
            <a:off x="813043" y="826993"/>
            <a:ext cx="11106566" cy="1077218"/>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COMORBILIDADES</a:t>
            </a:r>
            <a:endParaRPr lang="es-ES" sz="2800" b="1" dirty="0">
              <a:solidFill>
                <a:srgbClr val="1B9995"/>
              </a:solidFill>
              <a:latin typeface="Helvetica" charset="0"/>
              <a:ea typeface="Helvetica" charset="0"/>
              <a:cs typeface="Helvetica" charset="0"/>
            </a:endParaRPr>
          </a:p>
          <a:p>
            <a:r>
              <a:rPr lang="es-ES" sz="2800" b="1" dirty="0">
                <a:solidFill>
                  <a:srgbClr val="1B9995"/>
                </a:solidFill>
                <a:latin typeface="Helvetica" charset="0"/>
                <a:ea typeface="Helvetica" charset="0"/>
                <a:cs typeface="Helvetica" charset="0"/>
              </a:rPr>
              <a:t>del índice de </a:t>
            </a:r>
            <a:r>
              <a:rPr lang="es-ES" sz="2800" b="1" dirty="0" err="1">
                <a:solidFill>
                  <a:srgbClr val="1B9995"/>
                </a:solidFill>
                <a:latin typeface="Helvetica" charset="0"/>
                <a:ea typeface="Helvetica" charset="0"/>
                <a:cs typeface="Helvetica" charset="0"/>
              </a:rPr>
              <a:t>Charlson</a:t>
            </a:r>
            <a:endParaRPr lang="es-ES" sz="2800" b="1" dirty="0">
              <a:solidFill>
                <a:srgbClr val="1B9995"/>
              </a:solidFill>
              <a:latin typeface="Helvetica" charset="0"/>
              <a:ea typeface="Helvetica" charset="0"/>
              <a:cs typeface="Helvetica" charset="0"/>
            </a:endParaRPr>
          </a:p>
        </p:txBody>
      </p:sp>
      <p:graphicFrame>
        <p:nvGraphicFramePr>
          <p:cNvPr id="49" name="Tabla 48"/>
          <p:cNvGraphicFramePr>
            <a:graphicFrameLocks noGrp="1"/>
          </p:cNvGraphicFramePr>
          <p:nvPr>
            <p:extLst>
              <p:ext uri="{D42A27DB-BD31-4B8C-83A1-F6EECF244321}">
                <p14:modId xmlns:p14="http://schemas.microsoft.com/office/powerpoint/2010/main" val="1505310119"/>
              </p:ext>
            </p:extLst>
          </p:nvPr>
        </p:nvGraphicFramePr>
        <p:xfrm>
          <a:off x="2647933" y="1926385"/>
          <a:ext cx="8450335" cy="4818750"/>
        </p:xfrm>
        <a:graphic>
          <a:graphicData uri="http://schemas.openxmlformats.org/drawingml/2006/table">
            <a:tbl>
              <a:tblPr firstRow="1" bandRow="1">
                <a:tableStyleId>{5C22544A-7EE6-4342-B048-85BDC9FD1C3A}</a:tableStyleId>
              </a:tblPr>
              <a:tblGrid>
                <a:gridCol w="6496067">
                  <a:extLst>
                    <a:ext uri="{9D8B030D-6E8A-4147-A177-3AD203B41FA5}">
                      <a16:colId xmlns:a16="http://schemas.microsoft.com/office/drawing/2014/main" val="20000"/>
                    </a:ext>
                  </a:extLst>
                </a:gridCol>
                <a:gridCol w="1954268">
                  <a:extLst>
                    <a:ext uri="{9D8B030D-6E8A-4147-A177-3AD203B41FA5}">
                      <a16:colId xmlns:a16="http://schemas.microsoft.com/office/drawing/2014/main" val="20001"/>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a:solidFill>
                            <a:schemeClr val="lt1"/>
                          </a:solidFill>
                          <a:effectLst/>
                          <a:latin typeface="Helvetica" charset="0"/>
                          <a:ea typeface="Helvetica" charset="0"/>
                          <a:cs typeface="Helvetica" charset="0"/>
                        </a:rPr>
                        <a:t>Condiciones </a:t>
                      </a:r>
                    </a:p>
                  </a:txBody>
                  <a:tcPr anchor="ctr">
                    <a:solidFill>
                      <a:srgbClr val="1B999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b="1" kern="1200" dirty="0">
                          <a:solidFill>
                            <a:schemeClr val="lt1"/>
                          </a:solidFill>
                          <a:effectLst/>
                          <a:latin typeface="Helvetica" charset="0"/>
                          <a:ea typeface="Helvetica" charset="0"/>
                          <a:cs typeface="Helvetica" charset="0"/>
                        </a:rPr>
                        <a:t>Ponderación asignada</a:t>
                      </a:r>
                    </a:p>
                  </a:txBody>
                  <a:tcPr anchor="ctr">
                    <a:solidFill>
                      <a:srgbClr val="1B9995"/>
                    </a:solidFill>
                  </a:tcPr>
                </a:tc>
                <a:extLst>
                  <a:ext uri="{0D108BD9-81ED-4DB2-BD59-A6C34878D82A}">
                    <a16:rowId xmlns:a16="http://schemas.microsoft.com/office/drawing/2014/main" val="10000"/>
                  </a:ext>
                </a:extLst>
              </a:tr>
              <a:tr h="1485699">
                <a:tc>
                  <a:txBody>
                    <a:bodyPr/>
                    <a:lstStyle/>
                    <a:p>
                      <a:pPr marL="50165" algn="l">
                        <a:lnSpc>
                          <a:spcPct val="200000"/>
                        </a:lnSpc>
                        <a:spcBef>
                          <a:spcPts val="255"/>
                        </a:spcBef>
                        <a:spcAft>
                          <a:spcPts val="0"/>
                        </a:spcAft>
                      </a:pPr>
                      <a:r>
                        <a:rPr lang="es-ES_tradnl" sz="1800" dirty="0">
                          <a:solidFill>
                            <a:srgbClr val="231F20"/>
                          </a:solidFill>
                          <a:effectLst/>
                          <a:latin typeface="Helvetica" charset="0"/>
                          <a:ea typeface="Helvetica" charset="0"/>
                          <a:cs typeface="Helvetica" charset="0"/>
                        </a:rPr>
                        <a:t>Infarto del miocardio, insuficiencia cardíaca,</a:t>
                      </a:r>
                      <a:r>
                        <a:rPr lang="es-ES_tradnl" sz="1800" baseline="0" dirty="0">
                          <a:solidFill>
                            <a:schemeClr val="dk1"/>
                          </a:solidFill>
                          <a:effectLst/>
                          <a:latin typeface="Helvetica" charset="0"/>
                          <a:ea typeface="Helvetica" charset="0"/>
                          <a:cs typeface="Helvetica" charset="0"/>
                        </a:rPr>
                        <a:t> e</a:t>
                      </a:r>
                      <a:r>
                        <a:rPr lang="es-ES_tradnl" sz="1800" dirty="0">
                          <a:effectLst/>
                          <a:latin typeface="Helvetica" charset="0"/>
                          <a:ea typeface="Helvetica" charset="0"/>
                          <a:cs typeface="Helvetica" charset="0"/>
                        </a:rPr>
                        <a:t>nfermedad vascular periférica, demencia, enfermedad pulmonar crónica, diabetes, enfermedad del tejido conectivo, Hepatopatía leve, Enfermedad ulcero-péptica, </a:t>
                      </a:r>
                    </a:p>
                  </a:txBody>
                  <a:tcPr marL="68580" marR="68580" marT="0" marB="0" anchor="ctr">
                    <a:solidFill>
                      <a:srgbClr val="005B6D">
                        <a:alpha val="23000"/>
                      </a:srgbClr>
                    </a:solidFill>
                  </a:tcPr>
                </a:tc>
                <a:tc>
                  <a:txBody>
                    <a:bodyPr/>
                    <a:lstStyle/>
                    <a:p>
                      <a:pPr marL="50165" algn="ctr">
                        <a:lnSpc>
                          <a:spcPct val="200000"/>
                        </a:lnSpc>
                        <a:spcBef>
                          <a:spcPts val="255"/>
                        </a:spcBef>
                        <a:spcAft>
                          <a:spcPts val="0"/>
                        </a:spcAft>
                      </a:pPr>
                      <a:r>
                        <a:rPr lang="es-ES_tradnl" sz="1800" b="1" dirty="0">
                          <a:solidFill>
                            <a:srgbClr val="231F20"/>
                          </a:solidFill>
                          <a:effectLst/>
                          <a:latin typeface="Helvetica" charset="0"/>
                          <a:ea typeface="Helvetica" charset="0"/>
                          <a:cs typeface="Helvetica" charset="0"/>
                        </a:rPr>
                        <a:t>1</a:t>
                      </a:r>
                      <a:endParaRPr lang="es-ES_tradnl" sz="1600" b="1" dirty="0">
                        <a:effectLst/>
                        <a:latin typeface="Helvetica" charset="0"/>
                        <a:ea typeface="Helvetica" charset="0"/>
                        <a:cs typeface="Helvetica" charset="0"/>
                      </a:endParaRPr>
                    </a:p>
                  </a:txBody>
                  <a:tcPr marL="68580" marR="68580" marT="0" marB="0" anchor="ctr">
                    <a:solidFill>
                      <a:srgbClr val="005B6D">
                        <a:alpha val="23000"/>
                      </a:srgbClr>
                    </a:solidFill>
                  </a:tcPr>
                </a:tc>
                <a:extLst>
                  <a:ext uri="{0D108BD9-81ED-4DB2-BD59-A6C34878D82A}">
                    <a16:rowId xmlns:a16="http://schemas.microsoft.com/office/drawing/2014/main" val="10001"/>
                  </a:ext>
                </a:extLst>
              </a:tr>
              <a:tr h="520552">
                <a:tc>
                  <a:txBody>
                    <a:bodyPr/>
                    <a:lstStyle/>
                    <a:p>
                      <a:pPr marL="50165" algn="l">
                        <a:lnSpc>
                          <a:spcPct val="200000"/>
                        </a:lnSpc>
                        <a:spcBef>
                          <a:spcPts val="255"/>
                        </a:spcBef>
                        <a:spcAft>
                          <a:spcPts val="0"/>
                        </a:spcAft>
                      </a:pPr>
                      <a:r>
                        <a:rPr lang="es-ES_tradnl" sz="1800" dirty="0">
                          <a:solidFill>
                            <a:srgbClr val="231F20"/>
                          </a:solidFill>
                          <a:effectLst/>
                          <a:latin typeface="Helvetica" charset="0"/>
                          <a:ea typeface="Helvetica" charset="0"/>
                          <a:cs typeface="Helvetica" charset="0"/>
                        </a:rPr>
                        <a:t>Hemiplejía, complicaciones crónicas de diabetes, nefropatía</a:t>
                      </a:r>
                      <a:r>
                        <a:rPr lang="es-ES_tradnl" sz="1800" baseline="0" dirty="0">
                          <a:solidFill>
                            <a:srgbClr val="231F20"/>
                          </a:solidFill>
                          <a:effectLst/>
                          <a:latin typeface="Helvetica" charset="0"/>
                          <a:ea typeface="Helvetica" charset="0"/>
                          <a:cs typeface="Helvetica" charset="0"/>
                        </a:rPr>
                        <a:t> moderada-severa, cualquier tumor, leucemia, linfoma</a:t>
                      </a:r>
                      <a:endParaRPr lang="es-ES_tradnl" sz="1600" dirty="0">
                        <a:effectLst/>
                        <a:latin typeface="Helvetica" charset="0"/>
                        <a:ea typeface="Helvetica" charset="0"/>
                        <a:cs typeface="Helvetica" charset="0"/>
                      </a:endParaRPr>
                    </a:p>
                  </a:txBody>
                  <a:tcPr marL="68580" marR="68580" marT="0" marB="0" anchor="ctr">
                    <a:solidFill>
                      <a:srgbClr val="97CCC2">
                        <a:alpha val="23000"/>
                      </a:srgbClr>
                    </a:solidFill>
                  </a:tcPr>
                </a:tc>
                <a:tc>
                  <a:txBody>
                    <a:bodyPr/>
                    <a:lstStyle/>
                    <a:p>
                      <a:pPr marL="50165" algn="ctr">
                        <a:lnSpc>
                          <a:spcPct val="200000"/>
                        </a:lnSpc>
                        <a:spcBef>
                          <a:spcPts val="255"/>
                        </a:spcBef>
                        <a:spcAft>
                          <a:spcPts val="0"/>
                        </a:spcAft>
                      </a:pPr>
                      <a:r>
                        <a:rPr lang="es-ES_tradnl" sz="1800" b="1" dirty="0">
                          <a:solidFill>
                            <a:srgbClr val="231F20"/>
                          </a:solidFill>
                          <a:effectLst/>
                          <a:latin typeface="Helvetica" charset="0"/>
                          <a:ea typeface="Helvetica" charset="0"/>
                          <a:cs typeface="Helvetica" charset="0"/>
                        </a:rPr>
                        <a:t>2</a:t>
                      </a:r>
                      <a:endParaRPr lang="es-ES_tradnl" sz="1600" b="1" dirty="0">
                        <a:effectLst/>
                        <a:latin typeface="Helvetica" charset="0"/>
                        <a:ea typeface="Helvetica" charset="0"/>
                        <a:cs typeface="Helvetica" charset="0"/>
                      </a:endParaRPr>
                    </a:p>
                  </a:txBody>
                  <a:tcPr marL="68580" marR="68580" marT="0" marB="0" anchor="ctr">
                    <a:solidFill>
                      <a:srgbClr val="97CCC2">
                        <a:alpha val="23000"/>
                      </a:srgbClr>
                    </a:solidFill>
                  </a:tcPr>
                </a:tc>
                <a:extLst>
                  <a:ext uri="{0D108BD9-81ED-4DB2-BD59-A6C34878D82A}">
                    <a16:rowId xmlns:a16="http://schemas.microsoft.com/office/drawing/2014/main" val="10002"/>
                  </a:ext>
                </a:extLst>
              </a:tr>
              <a:tr h="528505">
                <a:tc>
                  <a:txBody>
                    <a:bodyPr/>
                    <a:lstStyle/>
                    <a:p>
                      <a:pPr marL="50165" algn="l">
                        <a:lnSpc>
                          <a:spcPct val="200000"/>
                        </a:lnSpc>
                        <a:spcBef>
                          <a:spcPts val="60"/>
                        </a:spcBef>
                        <a:spcAft>
                          <a:spcPts val="0"/>
                        </a:spcAft>
                      </a:pPr>
                      <a:r>
                        <a:rPr lang="es-ES_tradnl" sz="1800" dirty="0">
                          <a:solidFill>
                            <a:srgbClr val="231F20"/>
                          </a:solidFill>
                          <a:effectLst/>
                          <a:latin typeface="Helvetica" charset="0"/>
                          <a:ea typeface="Helvetica" charset="0"/>
                          <a:cs typeface="Helvetica" charset="0"/>
                        </a:rPr>
                        <a:t>Hepatopatía moderada-severa</a:t>
                      </a:r>
                      <a:endParaRPr lang="es-ES_tradnl" sz="1600" dirty="0">
                        <a:effectLst/>
                        <a:latin typeface="Helvetica" charset="0"/>
                        <a:ea typeface="Helvetica" charset="0"/>
                        <a:cs typeface="Helvetica" charset="0"/>
                      </a:endParaRPr>
                    </a:p>
                  </a:txBody>
                  <a:tcPr marL="68580" marR="68580" marT="0" marB="0" anchor="ctr">
                    <a:solidFill>
                      <a:srgbClr val="005B6D">
                        <a:alpha val="23000"/>
                      </a:srgbClr>
                    </a:solidFill>
                  </a:tcPr>
                </a:tc>
                <a:tc>
                  <a:txBody>
                    <a:bodyPr/>
                    <a:lstStyle/>
                    <a:p>
                      <a:pPr marL="50165" algn="ctr">
                        <a:lnSpc>
                          <a:spcPct val="200000"/>
                        </a:lnSpc>
                        <a:spcBef>
                          <a:spcPts val="255"/>
                        </a:spcBef>
                        <a:spcAft>
                          <a:spcPts val="0"/>
                        </a:spcAft>
                      </a:pPr>
                      <a:r>
                        <a:rPr lang="es-ES_tradnl" sz="1800" b="1" dirty="0">
                          <a:solidFill>
                            <a:srgbClr val="231F20"/>
                          </a:solidFill>
                          <a:effectLst/>
                          <a:latin typeface="Helvetica" charset="0"/>
                          <a:ea typeface="Helvetica" charset="0"/>
                          <a:cs typeface="Helvetica" charset="0"/>
                        </a:rPr>
                        <a:t>3</a:t>
                      </a:r>
                      <a:endParaRPr lang="es-ES_tradnl" sz="1600" b="1" dirty="0">
                        <a:effectLst/>
                        <a:latin typeface="Helvetica" charset="0"/>
                        <a:ea typeface="Helvetica" charset="0"/>
                        <a:cs typeface="Helvetica" charset="0"/>
                      </a:endParaRPr>
                    </a:p>
                  </a:txBody>
                  <a:tcPr marL="68580" marR="68580" marT="0" marB="0">
                    <a:solidFill>
                      <a:srgbClr val="005B6D">
                        <a:alpha val="23000"/>
                      </a:srgbClr>
                    </a:solidFill>
                  </a:tcPr>
                </a:tc>
                <a:extLst>
                  <a:ext uri="{0D108BD9-81ED-4DB2-BD59-A6C34878D82A}">
                    <a16:rowId xmlns:a16="http://schemas.microsoft.com/office/drawing/2014/main" val="10003"/>
                  </a:ext>
                </a:extLst>
              </a:tr>
              <a:tr h="528505">
                <a:tc>
                  <a:txBody>
                    <a:bodyPr/>
                    <a:lstStyle/>
                    <a:p>
                      <a:pPr marL="50165" algn="l">
                        <a:lnSpc>
                          <a:spcPct val="200000"/>
                        </a:lnSpc>
                        <a:spcBef>
                          <a:spcPts val="255"/>
                        </a:spcBef>
                        <a:spcAft>
                          <a:spcPts val="0"/>
                        </a:spcAft>
                      </a:pPr>
                      <a:r>
                        <a:rPr lang="es-ES_tradnl" sz="1800" dirty="0">
                          <a:solidFill>
                            <a:srgbClr val="231F20"/>
                          </a:solidFill>
                          <a:effectLst/>
                          <a:latin typeface="Helvetica" charset="0"/>
                          <a:ea typeface="Helvetica" charset="0"/>
                          <a:cs typeface="Helvetica" charset="0"/>
                        </a:rPr>
                        <a:t>Tumor sólido</a:t>
                      </a:r>
                      <a:r>
                        <a:rPr lang="es-ES_tradnl" sz="1800" baseline="0" dirty="0">
                          <a:solidFill>
                            <a:srgbClr val="231F20"/>
                          </a:solidFill>
                          <a:effectLst/>
                          <a:latin typeface="Helvetica" charset="0"/>
                          <a:ea typeface="Helvetica" charset="0"/>
                          <a:cs typeface="Helvetica" charset="0"/>
                        </a:rPr>
                        <a:t> con metástasis, SIDA</a:t>
                      </a:r>
                      <a:endParaRPr lang="es-ES_tradnl" sz="1600" dirty="0">
                        <a:effectLst/>
                        <a:latin typeface="Helvetica" charset="0"/>
                        <a:ea typeface="Helvetica" charset="0"/>
                        <a:cs typeface="Helvetica" charset="0"/>
                      </a:endParaRPr>
                    </a:p>
                  </a:txBody>
                  <a:tcPr marL="68580" marR="68580" marT="0" marB="0" anchor="ctr">
                    <a:solidFill>
                      <a:srgbClr val="97CCC2">
                        <a:alpha val="23000"/>
                      </a:srgbClr>
                    </a:solidFill>
                  </a:tcPr>
                </a:tc>
                <a:tc>
                  <a:txBody>
                    <a:bodyPr/>
                    <a:lstStyle/>
                    <a:p>
                      <a:pPr marL="50165" algn="ctr">
                        <a:lnSpc>
                          <a:spcPct val="200000"/>
                        </a:lnSpc>
                        <a:spcBef>
                          <a:spcPts val="255"/>
                        </a:spcBef>
                        <a:spcAft>
                          <a:spcPts val="0"/>
                        </a:spcAft>
                      </a:pPr>
                      <a:r>
                        <a:rPr lang="es-ES_tradnl" sz="1800" b="1" dirty="0">
                          <a:solidFill>
                            <a:srgbClr val="231F20"/>
                          </a:solidFill>
                          <a:effectLst/>
                          <a:latin typeface="Helvetica" charset="0"/>
                          <a:ea typeface="Helvetica" charset="0"/>
                          <a:cs typeface="Helvetica" charset="0"/>
                        </a:rPr>
                        <a:t>6</a:t>
                      </a:r>
                      <a:endParaRPr lang="es-ES_tradnl" sz="1600" b="1" dirty="0">
                        <a:effectLst/>
                        <a:latin typeface="Helvetica" charset="0"/>
                        <a:ea typeface="Helvetica" charset="0"/>
                        <a:cs typeface="Helvetica" charset="0"/>
                      </a:endParaRPr>
                    </a:p>
                  </a:txBody>
                  <a:tcPr marL="68580" marR="68580" marT="0" marB="0">
                    <a:solidFill>
                      <a:srgbClr val="97CCC2">
                        <a:alpha val="23000"/>
                      </a:srgbClr>
                    </a:solidFill>
                  </a:tcPr>
                </a:tc>
                <a:extLst>
                  <a:ext uri="{0D108BD9-81ED-4DB2-BD59-A6C34878D82A}">
                    <a16:rowId xmlns:a16="http://schemas.microsoft.com/office/drawing/2014/main" val="10004"/>
                  </a:ext>
                </a:extLst>
              </a:tr>
            </a:tbl>
          </a:graphicData>
        </a:graphic>
      </p:graphicFrame>
      <p:sp>
        <p:nvSpPr>
          <p:cNvPr id="56" name="Rectángulo 55"/>
          <p:cNvSpPr/>
          <p:nvPr/>
        </p:nvSpPr>
        <p:spPr>
          <a:xfrm rot="16200000">
            <a:off x="1519161" y="2549915"/>
            <a:ext cx="1419615" cy="338554"/>
          </a:xfrm>
          <a:prstGeom prst="rect">
            <a:avLst/>
          </a:prstGeom>
        </p:spPr>
        <p:txBody>
          <a:bodyPr wrap="square">
            <a:spAutoFit/>
          </a:bodyPr>
          <a:lstStyle/>
          <a:p>
            <a:r>
              <a:rPr lang="es-ES" sz="1600" dirty="0">
                <a:solidFill>
                  <a:srgbClr val="1B9995"/>
                </a:solidFill>
                <a:latin typeface="Helvetica" charset="0"/>
                <a:ea typeface="Helvetica" charset="0"/>
                <a:cs typeface="Helvetica" charset="0"/>
              </a:rPr>
              <a:t>TABLA</a:t>
            </a:r>
            <a:r>
              <a:rPr lang="es-ES" sz="1200" dirty="0">
                <a:solidFill>
                  <a:srgbClr val="1B9995"/>
                </a:solidFill>
                <a:latin typeface="Helvetica" charset="0"/>
                <a:ea typeface="Helvetica" charset="0"/>
                <a:cs typeface="Helvetica" charset="0"/>
              </a:rPr>
              <a:t> 14</a:t>
            </a:r>
            <a:endParaRPr lang="es-ES" sz="1200" baseline="-25000" dirty="0">
              <a:solidFill>
                <a:srgbClr val="1B9995"/>
              </a:solidFill>
              <a:latin typeface="Helvetica" charset="0"/>
              <a:ea typeface="Helvetica" charset="0"/>
              <a:cs typeface="Helvetica" charset="0"/>
            </a:endParaRPr>
          </a:p>
        </p:txBody>
      </p:sp>
      <p:sp>
        <p:nvSpPr>
          <p:cNvPr id="8" name="Rectángulo 7">
            <a:extLst>
              <a:ext uri="{FF2B5EF4-FFF2-40B4-BE49-F238E27FC236}">
                <a16:creationId xmlns:a16="http://schemas.microsoft.com/office/drawing/2014/main" id="{300B8300-53BB-4853-94B2-057971765A98}"/>
              </a:ext>
            </a:extLst>
          </p:cNvPr>
          <p:cNvSpPr/>
          <p:nvPr/>
        </p:nvSpPr>
        <p:spPr>
          <a:xfrm>
            <a:off x="752922" y="112865"/>
            <a:ext cx="2274982" cy="369332"/>
          </a:xfrm>
          <a:prstGeom prst="rect">
            <a:avLst/>
          </a:prstGeom>
        </p:spPr>
        <p:txBody>
          <a:bodyPr wrap="none">
            <a:spAutoFit/>
          </a:bodyPr>
          <a:lstStyle/>
          <a:p>
            <a:r>
              <a:rPr lang="es-ES" dirty="0">
                <a:solidFill>
                  <a:srgbClr val="8CBFB5"/>
                </a:solidFill>
                <a:latin typeface="Helvetica" charset="0"/>
                <a:ea typeface="Helvetica" charset="0"/>
                <a:cs typeface="Helvetica" charset="0"/>
              </a:rPr>
              <a:t>COMORBILIDADES</a:t>
            </a:r>
          </a:p>
        </p:txBody>
      </p:sp>
    </p:spTree>
    <p:extLst>
      <p:ext uri="{BB962C8B-B14F-4D97-AF65-F5344CB8AC3E}">
        <p14:creationId xmlns:p14="http://schemas.microsoft.com/office/powerpoint/2010/main" val="13312691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59000">
              <a:srgbClr val="1B9995"/>
            </a:gs>
            <a:gs pos="100000">
              <a:srgbClr val="97CCC2"/>
            </a:gs>
          </a:gsLst>
          <a:lin ang="18900000" scaled="1"/>
        </a:gradFill>
        <a:effectLst/>
      </p:bgPr>
    </p:bg>
    <p:spTree>
      <p:nvGrpSpPr>
        <p:cNvPr id="1" name=""/>
        <p:cNvGrpSpPr/>
        <p:nvPr/>
      </p:nvGrpSpPr>
      <p:grpSpPr>
        <a:xfrm>
          <a:off x="0" y="0"/>
          <a:ext cx="0" cy="0"/>
          <a:chOff x="0" y="0"/>
          <a:chExt cx="0" cy="0"/>
        </a:xfrm>
      </p:grpSpPr>
      <p:sp>
        <p:nvSpPr>
          <p:cNvPr id="4" name="Rectángulo 3"/>
          <p:cNvSpPr/>
          <p:nvPr/>
        </p:nvSpPr>
        <p:spPr>
          <a:xfrm>
            <a:off x="1813396" y="2383971"/>
            <a:ext cx="6211957" cy="1446550"/>
          </a:xfrm>
          <a:prstGeom prst="rect">
            <a:avLst/>
          </a:prstGeom>
        </p:spPr>
        <p:txBody>
          <a:bodyPr wrap="none">
            <a:spAutoFit/>
          </a:bodyPr>
          <a:lstStyle/>
          <a:p>
            <a:r>
              <a:rPr lang="es-ES" sz="8800" b="1" dirty="0">
                <a:solidFill>
                  <a:srgbClr val="97CCC2"/>
                </a:solidFill>
                <a:effectLst/>
                <a:latin typeface="Helvetica" charset="0"/>
                <a:ea typeface="Helvetica" charset="0"/>
                <a:cs typeface="Helvetica" charset="0"/>
              </a:rPr>
              <a:t>referencias</a:t>
            </a:r>
          </a:p>
        </p:txBody>
      </p:sp>
      <p:pic>
        <p:nvPicPr>
          <p:cNvPr id="7" name="Imagen 6"/>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7531596" y="2491372"/>
            <a:ext cx="3357718" cy="1339149"/>
          </a:xfrm>
          <a:prstGeom prst="rect">
            <a:avLst/>
          </a:prstGeom>
        </p:spPr>
      </p:pic>
      <p:sp>
        <p:nvSpPr>
          <p:cNvPr id="10" name="Rectángulo 9"/>
          <p:cNvSpPr/>
          <p:nvPr/>
        </p:nvSpPr>
        <p:spPr>
          <a:xfrm>
            <a:off x="6129662" y="3723120"/>
            <a:ext cx="5280339" cy="1384995"/>
          </a:xfrm>
          <a:prstGeom prst="rect">
            <a:avLst/>
          </a:prstGeom>
        </p:spPr>
        <p:txBody>
          <a:bodyPr wrap="square">
            <a:spAutoFit/>
          </a:bodyPr>
          <a:lstStyle/>
          <a:p>
            <a:r>
              <a:rPr lang="es-ES" sz="2800" dirty="0">
                <a:solidFill>
                  <a:schemeClr val="bg1"/>
                </a:solidFill>
                <a:effectLst/>
                <a:latin typeface="Helvetica" charset="0"/>
                <a:ea typeface="Helvetica" charset="0"/>
                <a:cs typeface="Helvetica" charset="0"/>
              </a:rPr>
              <a:t>Guía de práctica clínica </a:t>
            </a:r>
          </a:p>
          <a:p>
            <a:r>
              <a:rPr lang="es-ES" sz="2800" dirty="0">
                <a:solidFill>
                  <a:schemeClr val="bg1"/>
                </a:solidFill>
                <a:latin typeface="Helvetica" charset="0"/>
                <a:ea typeface="Helvetica" charset="0"/>
                <a:cs typeface="Helvetica" charset="0"/>
              </a:rPr>
              <a:t>E</a:t>
            </a:r>
            <a:r>
              <a:rPr lang="es-ES" sz="2800" dirty="0">
                <a:solidFill>
                  <a:schemeClr val="bg1"/>
                </a:solidFill>
                <a:effectLst/>
                <a:latin typeface="Helvetica" charset="0"/>
                <a:ea typeface="Helvetica" charset="0"/>
                <a:cs typeface="Helvetica" charset="0"/>
              </a:rPr>
              <a:t>nfermedad pulmonar </a:t>
            </a:r>
          </a:p>
          <a:p>
            <a:r>
              <a:rPr lang="es-ES" sz="2800" dirty="0">
                <a:solidFill>
                  <a:schemeClr val="bg1"/>
                </a:solidFill>
                <a:effectLst/>
                <a:latin typeface="Helvetica" charset="0"/>
                <a:ea typeface="Helvetica" charset="0"/>
                <a:cs typeface="Helvetica" charset="0"/>
              </a:rPr>
              <a:t>obstructiva crónica EPOC</a:t>
            </a:r>
            <a:r>
              <a:rPr lang="es-ES_tradnl" sz="2800" dirty="0">
                <a:solidFill>
                  <a:schemeClr val="bg1"/>
                </a:solidFill>
                <a:effectLst/>
                <a:latin typeface="Helvetica" charset="0"/>
                <a:ea typeface="Helvetica" charset="0"/>
                <a:cs typeface="Helvetica" charset="0"/>
              </a:rPr>
              <a:t> </a:t>
            </a:r>
            <a:endParaRPr lang="es-ES_tradnl" sz="2800" dirty="0">
              <a:solidFill>
                <a:schemeClr val="bg1"/>
              </a:solidFill>
              <a:latin typeface="Helvetica" charset="0"/>
              <a:ea typeface="Helvetica" charset="0"/>
              <a:cs typeface="Helvetica" charset="0"/>
            </a:endParaRPr>
          </a:p>
        </p:txBody>
      </p:sp>
      <p:sp>
        <p:nvSpPr>
          <p:cNvPr id="11" name="Rectángulo 10"/>
          <p:cNvSpPr/>
          <p:nvPr/>
        </p:nvSpPr>
        <p:spPr>
          <a:xfrm>
            <a:off x="11140224" y="4922135"/>
            <a:ext cx="5280339" cy="523220"/>
          </a:xfrm>
          <a:prstGeom prst="rect">
            <a:avLst/>
          </a:prstGeom>
        </p:spPr>
        <p:txBody>
          <a:bodyPr wrap="square">
            <a:spAutoFit/>
          </a:bodyPr>
          <a:lstStyle/>
          <a:p>
            <a:r>
              <a:rPr lang="es-ES" sz="2800" b="1" dirty="0">
                <a:solidFill>
                  <a:srgbClr val="1B9995"/>
                </a:solidFill>
                <a:effectLst/>
                <a:latin typeface="Helvetica" charset="0"/>
                <a:ea typeface="Helvetica" charset="0"/>
                <a:cs typeface="Helvetica" charset="0"/>
              </a:rPr>
              <a:t>2019</a:t>
            </a:r>
            <a:endParaRPr lang="es-ES_tradnl" sz="2800" b="1" dirty="0">
              <a:solidFill>
                <a:srgbClr val="1B9995"/>
              </a:solidFill>
              <a:latin typeface="Helvetica" charset="0"/>
              <a:ea typeface="Helvetica" charset="0"/>
              <a:cs typeface="Helvetica" charset="0"/>
            </a:endParaRPr>
          </a:p>
        </p:txBody>
      </p:sp>
    </p:spTree>
    <p:extLst>
      <p:ext uri="{BB962C8B-B14F-4D97-AF65-F5344CB8AC3E}">
        <p14:creationId xmlns:p14="http://schemas.microsoft.com/office/powerpoint/2010/main" val="2010593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130" y="112865"/>
            <a:ext cx="1532584" cy="756959"/>
          </a:xfrm>
          <a:prstGeom prst="rect">
            <a:avLst/>
          </a:prstGeom>
        </p:spPr>
      </p:pic>
      <p:sp>
        <p:nvSpPr>
          <p:cNvPr id="9" name="Rectángulo 8"/>
          <p:cNvSpPr/>
          <p:nvPr/>
        </p:nvSpPr>
        <p:spPr>
          <a:xfrm>
            <a:off x="3820771" y="297531"/>
            <a:ext cx="6275122" cy="646331"/>
          </a:xfrm>
          <a:prstGeom prst="rect">
            <a:avLst/>
          </a:prstGeom>
        </p:spPr>
        <p:txBody>
          <a:bodyPr wrap="square">
            <a:spAutoFit/>
          </a:bodyPr>
          <a:lstStyle/>
          <a:p>
            <a:r>
              <a:rPr lang="es-ES" sz="3600" b="1" dirty="0">
                <a:solidFill>
                  <a:srgbClr val="1B9995"/>
                </a:solidFill>
                <a:latin typeface="Helvetica" charset="0"/>
                <a:ea typeface="Helvetica" charset="0"/>
                <a:cs typeface="Helvetica" charset="0"/>
              </a:rPr>
              <a:t>Preguntas de desarrollo</a:t>
            </a:r>
            <a:endParaRPr lang="es-ES" sz="3600" b="1" dirty="0">
              <a:solidFill>
                <a:srgbClr val="1B9995"/>
              </a:solidFill>
              <a:effectLst/>
              <a:latin typeface="Helvetica" charset="0"/>
              <a:ea typeface="Helvetica" charset="0"/>
              <a:cs typeface="Helvetica" charset="0"/>
            </a:endParaRPr>
          </a:p>
        </p:txBody>
      </p:sp>
      <p:sp>
        <p:nvSpPr>
          <p:cNvPr id="10" name="Rectángulo 9"/>
          <p:cNvSpPr/>
          <p:nvPr/>
        </p:nvSpPr>
        <p:spPr>
          <a:xfrm>
            <a:off x="1416050" y="1766188"/>
            <a:ext cx="10522664" cy="2554545"/>
          </a:xfrm>
          <a:prstGeom prst="rect">
            <a:avLst/>
          </a:prstGeom>
        </p:spPr>
        <p:txBody>
          <a:bodyPr wrap="square">
            <a:spAutoFit/>
          </a:bodyPr>
          <a:lstStyle/>
          <a:p>
            <a:pPr lvl="0" fontAlgn="base"/>
            <a:r>
              <a:rPr lang="es-ES" sz="2000" dirty="0">
                <a:solidFill>
                  <a:srgbClr val="1B9995"/>
                </a:solidFill>
                <a:latin typeface="Helvetica" charset="0"/>
                <a:ea typeface="Helvetica" charset="0"/>
                <a:cs typeface="Helvetica" charset="0"/>
              </a:rPr>
              <a:t>La utilización de la relación del VEF1/CVF post BD &lt; 0,7 como diagnostico de EPOC en comparación con el índice VEF1/CVF &lt;LLN post BD o el VEF1/VEF6 &lt;0,7 post BD en el diagnostico.</a:t>
            </a:r>
          </a:p>
          <a:p>
            <a:pPr lvl="0" fontAlgn="base"/>
            <a:endParaRPr lang="es-ES" sz="2000" dirty="0">
              <a:solidFill>
                <a:srgbClr val="1B9995"/>
              </a:solidFill>
              <a:latin typeface="Helvetica" charset="0"/>
              <a:ea typeface="Helvetica" charset="0"/>
              <a:cs typeface="Helvetica" charset="0"/>
            </a:endParaRPr>
          </a:p>
          <a:p>
            <a:pPr lvl="0" fontAlgn="base"/>
            <a:r>
              <a:rPr lang="es-ES" sz="2000" dirty="0">
                <a:solidFill>
                  <a:srgbClr val="005B6D"/>
                </a:solidFill>
                <a:latin typeface="Helvetica" charset="0"/>
                <a:ea typeface="Helvetica" charset="0"/>
                <a:cs typeface="Helvetica" charset="0"/>
              </a:rPr>
              <a:t>¿Los pacientes sintomáticos (disnea, tos), con factores de riesgo, sin obstrucción tienen más riesgo de desarrollar EPOC?</a:t>
            </a:r>
          </a:p>
          <a:p>
            <a:pPr lvl="0" fontAlgn="base"/>
            <a:endParaRPr lang="es-ES" sz="2000" dirty="0">
              <a:solidFill>
                <a:srgbClr val="1B9995"/>
              </a:solidFill>
              <a:latin typeface="Helvetica" charset="0"/>
              <a:ea typeface="Helvetica" charset="0"/>
              <a:cs typeface="Helvetica" charset="0"/>
            </a:endParaRPr>
          </a:p>
          <a:p>
            <a:pPr lvl="0" fontAlgn="base"/>
            <a:r>
              <a:rPr lang="es-ES" sz="2000" dirty="0">
                <a:solidFill>
                  <a:srgbClr val="1B9995"/>
                </a:solidFill>
                <a:latin typeface="Helvetica" charset="0"/>
                <a:ea typeface="Helvetica" charset="0"/>
                <a:cs typeface="Helvetica" charset="0"/>
              </a:rPr>
              <a:t>¿Es la </a:t>
            </a:r>
            <a:r>
              <a:rPr lang="es-ES" sz="2000" dirty="0" err="1">
                <a:solidFill>
                  <a:srgbClr val="1B9995"/>
                </a:solidFill>
                <a:latin typeface="Helvetica" charset="0"/>
                <a:ea typeface="Helvetica" charset="0"/>
                <a:cs typeface="Helvetica" charset="0"/>
              </a:rPr>
              <a:t>espirometría</a:t>
            </a:r>
            <a:r>
              <a:rPr lang="es-ES" sz="2000" dirty="0">
                <a:solidFill>
                  <a:srgbClr val="1B9995"/>
                </a:solidFill>
                <a:latin typeface="Helvetica" charset="0"/>
                <a:ea typeface="Helvetica" charset="0"/>
                <a:cs typeface="Helvetica" charset="0"/>
              </a:rPr>
              <a:t> de cribado importante en las poblaciones especiales (HIV o TB)?</a:t>
            </a:r>
          </a:p>
        </p:txBody>
      </p:sp>
      <p:sp>
        <p:nvSpPr>
          <p:cNvPr id="14" name="Rectángulo 13"/>
          <p:cNvSpPr/>
          <p:nvPr/>
        </p:nvSpPr>
        <p:spPr>
          <a:xfrm>
            <a:off x="0" y="-231931"/>
            <a:ext cx="813043" cy="1446550"/>
          </a:xfrm>
          <a:prstGeom prst="rect">
            <a:avLst/>
          </a:prstGeom>
        </p:spPr>
        <p:txBody>
          <a:bodyPr wrap="none">
            <a:spAutoFit/>
          </a:bodyPr>
          <a:lstStyle/>
          <a:p>
            <a:r>
              <a:rPr lang="es-ES" sz="8800" b="1" dirty="0">
                <a:solidFill>
                  <a:srgbClr val="8CBFB5"/>
                </a:solidFill>
                <a:effectLst/>
                <a:latin typeface="Helvetica" charset="0"/>
                <a:ea typeface="Helvetica" charset="0"/>
                <a:cs typeface="Helvetica" charset="0"/>
              </a:rPr>
              <a:t>1</a:t>
            </a:r>
          </a:p>
        </p:txBody>
      </p:sp>
      <p:sp>
        <p:nvSpPr>
          <p:cNvPr id="15" name="Rectángulo 14"/>
          <p:cNvSpPr/>
          <p:nvPr/>
        </p:nvSpPr>
        <p:spPr>
          <a:xfrm>
            <a:off x="589543" y="112865"/>
            <a:ext cx="2920992" cy="830997"/>
          </a:xfrm>
          <a:prstGeom prst="rect">
            <a:avLst/>
          </a:prstGeom>
        </p:spPr>
        <p:txBody>
          <a:bodyPr wrap="none">
            <a:spAutoFit/>
          </a:bodyPr>
          <a:lstStyle/>
          <a:p>
            <a:r>
              <a:rPr lang="es-ES" sz="2400" dirty="0">
                <a:solidFill>
                  <a:srgbClr val="8CBFB5"/>
                </a:solidFill>
                <a:effectLst/>
                <a:latin typeface="Helvetica" charset="0"/>
                <a:ea typeface="Helvetica" charset="0"/>
                <a:cs typeface="Helvetica" charset="0"/>
              </a:rPr>
              <a:t>METODOLOGÍA</a:t>
            </a:r>
          </a:p>
          <a:p>
            <a:r>
              <a:rPr lang="es-ES" sz="2400" dirty="0">
                <a:solidFill>
                  <a:srgbClr val="8CBFB5"/>
                </a:solidFill>
                <a:latin typeface="Helvetica" charset="0"/>
                <a:ea typeface="Helvetica" charset="0"/>
                <a:cs typeface="Helvetica" charset="0"/>
              </a:rPr>
              <a:t>DE ELABORACIÓN</a:t>
            </a:r>
            <a:endParaRPr lang="es-ES" sz="2400" dirty="0">
              <a:solidFill>
                <a:srgbClr val="8CBFB5"/>
              </a:solidFill>
              <a:effectLst/>
              <a:latin typeface="Helvetica" charset="0"/>
              <a:ea typeface="Helvetica" charset="0"/>
              <a:cs typeface="Helvetica" charset="0"/>
            </a:endParaRPr>
          </a:p>
        </p:txBody>
      </p:sp>
    </p:spTree>
    <p:extLst>
      <p:ext uri="{BB962C8B-B14F-4D97-AF65-F5344CB8AC3E}">
        <p14:creationId xmlns:p14="http://schemas.microsoft.com/office/powerpoint/2010/main" val="211689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36457</TotalTime>
  <Words>74857</Words>
  <Application>Microsoft Office PowerPoint</Application>
  <PresentationFormat>Panorámica</PresentationFormat>
  <Paragraphs>2923</Paragraphs>
  <Slides>88</Slides>
  <Notes>88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88</vt:i4>
      </vt:variant>
    </vt:vector>
  </HeadingPairs>
  <TitlesOfParts>
    <vt:vector size="93" baseType="lpstr">
      <vt:lpstr>Arial</vt:lpstr>
      <vt:lpstr>Calibri</vt:lpstr>
      <vt:lpstr>Calibri Light</vt:lpstr>
      <vt:lpstr>Helvetica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Alejandra Rey</cp:lastModifiedBy>
  <cp:revision>261</cp:revision>
  <dcterms:created xsi:type="dcterms:W3CDTF">2019-11-26T13:38:22Z</dcterms:created>
  <dcterms:modified xsi:type="dcterms:W3CDTF">2020-09-11T22:59:06Z</dcterms:modified>
</cp:coreProperties>
</file>