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57" r:id="rId5"/>
    <p:sldId id="266" r:id="rId6"/>
    <p:sldId id="267" r:id="rId7"/>
    <p:sldId id="264" r:id="rId8"/>
    <p:sldId id="265" r:id="rId9"/>
    <p:sldId id="25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08"/>
    <a:srgbClr val="095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36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438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281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18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19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61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86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786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855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35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5B3FB4-9E0A-44B3-8803-1AA03C3EA54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EFDA7-EC97-4088-B249-A1B5C1612EB2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409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3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5835534" y="1097282"/>
            <a:ext cx="56443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Neumomediastino espontáneo</a:t>
            </a:r>
            <a:r>
              <a:rPr lang="es-ES" sz="20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/>
            </a:r>
            <a:br>
              <a:rPr lang="es-ES" sz="20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</a:br>
            <a:r>
              <a:rPr lang="es-ES" sz="2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Efecto Macklin</a:t>
            </a:r>
            <a:endParaRPr lang="en-US" sz="2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5835534" y="2837412"/>
            <a:ext cx="564434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David Chirino</a:t>
            </a:r>
          </a:p>
          <a:p>
            <a:r>
              <a:rPr lang="es-ES" sz="16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Emiliano González</a:t>
            </a:r>
          </a:p>
          <a:p>
            <a:r>
              <a:rPr lang="es-ES" sz="16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Martin </a:t>
            </a:r>
            <a:r>
              <a:rPr lang="es-ES" sz="1600" b="1" dirty="0" err="1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Fullana</a:t>
            </a:r>
            <a:endParaRPr lang="es-ES" sz="1600" b="1" dirty="0" smtClean="0">
              <a:solidFill>
                <a:srgbClr val="095929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r>
              <a:rPr lang="es-ES" sz="16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Maira Orozco</a:t>
            </a:r>
            <a:r>
              <a:rPr lang="es-ES" sz="16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/>
            </a:r>
            <a:br>
              <a:rPr lang="es-ES" sz="16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</a:b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Hospital Dr. Marcial Quiroga•  ARGENTINA</a:t>
            </a:r>
            <a:endParaRPr lang="en-US" sz="12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2036617" y="5309058"/>
            <a:ext cx="32087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>
                <a:solidFill>
                  <a:schemeClr val="bg1">
                    <a:lumMod val="6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[QR DE CASOS DEL DEPARTAMENTO]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906088" y="4975079"/>
            <a:ext cx="955964" cy="955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45330" y="5061794"/>
            <a:ext cx="3713415" cy="771525"/>
          </a:xfrm>
          <a:prstGeom prst="rect">
            <a:avLst/>
          </a:prstGeom>
        </p:spPr>
      </p:pic>
      <p:pic>
        <p:nvPicPr>
          <p:cNvPr id="14" name="Sonido grabad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89612" y="2989217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21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36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23702" y="305068"/>
            <a:ext cx="564434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Historia clínica</a:t>
            </a:r>
          </a:p>
          <a:p>
            <a:pPr>
              <a:lnSpc>
                <a:spcPct val="150000"/>
              </a:lnSpc>
            </a:pPr>
            <a:endParaRPr lang="es-ES" sz="12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Paciente Femenina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de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24 años de edad consulta por dolor torácico tipo punzante posterior de 3 días de evolución asociado ejercicio físico de alta intensidad, con mialgias y registro febril aislado.</a:t>
            </a:r>
          </a:p>
          <a:p>
            <a:pPr>
              <a:lnSpc>
                <a:spcPct val="150000"/>
              </a:lnSpc>
            </a:pPr>
            <a:endParaRPr lang="es-ES" sz="12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r>
              <a:rPr lang="es-ES" sz="1200" u="sng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Antecedentes Patológicos: </a:t>
            </a:r>
          </a:p>
          <a:p>
            <a:pPr>
              <a:lnSpc>
                <a:spcPct val="150000"/>
              </a:lnSpc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-Asma desde la infancia en tratamiento con </a:t>
            </a:r>
            <a:r>
              <a:rPr lang="es-ES" sz="12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budesonide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c/12hs + salbutamol a demanda.</a:t>
            </a:r>
          </a:p>
          <a:p>
            <a:pPr>
              <a:lnSpc>
                <a:spcPct val="150000"/>
              </a:lnSpc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-Rinitis alérgica.</a:t>
            </a:r>
          </a:p>
          <a:p>
            <a:pPr>
              <a:lnSpc>
                <a:spcPct val="150000"/>
              </a:lnSpc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-No tabaquista.</a:t>
            </a:r>
            <a:endParaRPr lang="es-ES" sz="12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endParaRPr lang="es-ES" sz="12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r>
              <a:rPr lang="es-ES" sz="1200" u="sng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Examen físico: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Lúcida. </a:t>
            </a:r>
            <a:r>
              <a:rPr lang="es-ES" sz="12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Afebril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. Sibilancias, taquicardia, taquipnea. </a:t>
            </a:r>
            <a:r>
              <a:rPr lang="es-ES" sz="12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Sat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. O2 80% aa. Hipoventilación en base pulmonar derecha.</a:t>
            </a:r>
          </a:p>
          <a:p>
            <a:pPr>
              <a:lnSpc>
                <a:spcPct val="150000"/>
              </a:lnSpc>
            </a:pPr>
            <a:endParaRPr lang="es-ES" sz="12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r>
              <a:rPr lang="es-ES" sz="1200" u="sng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Laboratorio: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Leucocitosis. Resto dentro de parámetro normales.</a:t>
            </a:r>
            <a:endParaRPr lang="es-ES" sz="12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s-ES" sz="16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n-U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6611587" y="5127115"/>
            <a:ext cx="52329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Figura 1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.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Enfisema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subcutáneo en la base del cuello (flecha celeste). Imágenes lineales radiolúcidas por neumomediastino (flechas amarillas). Atelectasia del LID (estrella celeste).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3" cstate="print"/>
          <a:srcRect l="2346" r="76227"/>
          <a:stretch/>
        </p:blipFill>
        <p:spPr>
          <a:xfrm>
            <a:off x="11395166" y="6083741"/>
            <a:ext cx="796834" cy="774259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1587" y="524496"/>
            <a:ext cx="5393285" cy="460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8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760627" y="128097"/>
            <a:ext cx="564196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TC DE TÓRAX</a:t>
            </a:r>
            <a:endParaRPr lang="es-ES" sz="14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endParaRPr lang="es-E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s-ES" sz="16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n-U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013971" y="3403371"/>
            <a:ext cx="3493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Figura 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2 y 3.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Enfisema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en base del cuello (flecha violeta)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93355" y="6083741"/>
            <a:ext cx="798645" cy="77425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2096" y="914400"/>
            <a:ext cx="3882282" cy="241202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/>
          <a:srcRect t="7874" b="9065"/>
          <a:stretch>
            <a:fillRect/>
          </a:stretch>
        </p:blipFill>
        <p:spPr>
          <a:xfrm>
            <a:off x="5690829" y="890997"/>
            <a:ext cx="4043122" cy="239721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6" cstate="print"/>
          <a:srcRect t="10326" b="7359"/>
          <a:stretch/>
        </p:blipFill>
        <p:spPr>
          <a:xfrm>
            <a:off x="5768823" y="3691963"/>
            <a:ext cx="3877392" cy="2343548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6017215" y="3326428"/>
            <a:ext cx="31398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Figura 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4 y 5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. </a:t>
            </a:r>
            <a:r>
              <a:rPr lang="es-ES" sz="10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Neumomediastino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(flechas celestes)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 l="1319" r="4102"/>
          <a:stretch>
            <a:fillRect/>
          </a:stretch>
        </p:blipFill>
        <p:spPr bwMode="auto">
          <a:xfrm>
            <a:off x="748585" y="3909596"/>
            <a:ext cx="3905793" cy="216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Flecha abajo"/>
          <p:cNvSpPr/>
          <p:nvPr/>
        </p:nvSpPr>
        <p:spPr>
          <a:xfrm>
            <a:off x="2090057" y="4336869"/>
            <a:ext cx="261257" cy="313508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051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93355" y="6083741"/>
            <a:ext cx="798645" cy="77425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90899" y="296092"/>
            <a:ext cx="4074870" cy="257898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1818" y="3075807"/>
            <a:ext cx="3784363" cy="2649746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7409040" y="1071535"/>
            <a:ext cx="43800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Figura 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6.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Enfermedad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de la vía aérea, con engrosamiento del intersticio central </a:t>
            </a:r>
            <a:r>
              <a:rPr lang="es-ES" sz="10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peribroncovascular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706211" y="5725553"/>
            <a:ext cx="4522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Figura 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7.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Tapón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mucoso (</a:t>
            </a:r>
            <a:r>
              <a:rPr lang="es-ES" sz="10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hiperdensidad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es-ES" sz="10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intrabronquial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, paralelo a la arteria)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6" cstate="print"/>
          <a:srcRect t="4094" b="8428"/>
          <a:stretch>
            <a:fillRect/>
          </a:stretch>
        </p:blipFill>
        <p:spPr>
          <a:xfrm>
            <a:off x="6326991" y="2926080"/>
            <a:ext cx="3998269" cy="2708366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6178989" y="5670650"/>
            <a:ext cx="45221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Figura </a:t>
            </a:r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8.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Atelectasia </a:t>
            </a:r>
            <a:r>
              <a:rPr lang="es-ES" sz="10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del LID y atelectasia del segmento basal medial del LII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83141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182729" y="313307"/>
            <a:ext cx="5119217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000" b="1" u="sng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DIAGNÓSTICOS DIFERENCIALES</a:t>
            </a:r>
            <a:endParaRPr lang="es-ES" sz="2400" b="1" u="sng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endParaRPr lang="es-ES" sz="12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Traumatismo torácico.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Ruptura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esofágica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secundaria a procedimientos.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Ruptura de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divertículo esofágico </a:t>
            </a: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o traqueal.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Ruptura de lesiones quísticas pulmonares 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Ruptura alveolar secundario a patología de base.</a:t>
            </a:r>
          </a:p>
          <a:p>
            <a:pPr marL="742950" lvl="1" indent="-285750">
              <a:lnSpc>
                <a:spcPct val="150000"/>
              </a:lnSpc>
            </a:pPr>
            <a:endParaRPr lang="es-ES" sz="14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endParaRPr lang="es-E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s-ES" sz="16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n-U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067766" y="2696246"/>
            <a:ext cx="46720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Diagnóstico diferencial Nº 1, Nº2 y Nº3: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Paciente sin antecedentes de procedimientos recientes y sin evidencia de lesiones traqueales  y esofágicas en tomografía.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93355" y="6083741"/>
            <a:ext cx="798645" cy="77425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11692" b="19682"/>
          <a:stretch>
            <a:fillRect/>
          </a:stretch>
        </p:blipFill>
        <p:spPr bwMode="auto">
          <a:xfrm>
            <a:off x="7067766" y="167815"/>
            <a:ext cx="4672010" cy="249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t="5037" b="7900"/>
          <a:stretch>
            <a:fillRect/>
          </a:stretch>
        </p:blipFill>
        <p:spPr bwMode="auto">
          <a:xfrm>
            <a:off x="7634981" y="3319849"/>
            <a:ext cx="3254540" cy="199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uadroTexto 3"/>
          <p:cNvSpPr txBox="1"/>
          <p:nvPr/>
        </p:nvSpPr>
        <p:spPr>
          <a:xfrm>
            <a:off x="7104837" y="5319997"/>
            <a:ext cx="4522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Diagnóstico diferencial Nº 4: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Paciente sin evidencia de lesiones quísticas </a:t>
            </a:r>
            <a:r>
              <a:rPr lang="es-ES" sz="1200" dirty="0" err="1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intraparenquimatosas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.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l="11598" r="4693"/>
          <a:stretch>
            <a:fillRect/>
          </a:stretch>
        </p:blipFill>
        <p:spPr bwMode="auto">
          <a:xfrm>
            <a:off x="535459" y="2660821"/>
            <a:ext cx="2702011" cy="2770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9840" y="2660821"/>
            <a:ext cx="2982335" cy="2767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uadroTexto 3"/>
          <p:cNvSpPr txBox="1"/>
          <p:nvPr/>
        </p:nvSpPr>
        <p:spPr>
          <a:xfrm>
            <a:off x="535459" y="5422970"/>
            <a:ext cx="5686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Diagnóstico diferencial Nº 5: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es-ES" sz="1200" dirty="0" err="1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Neumomediastino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secundario a ruptura alveolar en contexto de patología de </a:t>
            </a:r>
            <a:r>
              <a:rPr lang="es-ES" sz="1200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base (asma).</a:t>
            </a:r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426001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976846" y="0"/>
            <a:ext cx="8482148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2000" b="1" u="sng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DIAGNÓSTICO DEFINITIVO</a:t>
            </a:r>
            <a:r>
              <a:rPr lang="es-ES" sz="24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/>
            </a:r>
            <a:br>
              <a:rPr lang="es-ES" sz="24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</a:br>
            <a:r>
              <a:rPr lang="es-ES" sz="16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Neumomediastino</a:t>
            </a:r>
            <a:r>
              <a:rPr lang="es-ES" sz="16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espontáneo por ruptura alveolar distal secundario a maniobras de </a:t>
            </a:r>
            <a:r>
              <a:rPr lang="es-ES" sz="16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Valsalva</a:t>
            </a:r>
            <a:r>
              <a:rPr lang="es-ES" sz="16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en paciente con antecedentes de Asma (Efecto </a:t>
            </a:r>
            <a:r>
              <a:rPr lang="es-ES" sz="1600" dirty="0" err="1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Macklin</a:t>
            </a:r>
            <a:r>
              <a:rPr lang="es-ES" sz="1600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)</a:t>
            </a:r>
            <a:endParaRPr lang="es-ES" sz="1400" i="1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4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endParaRPr lang="es-E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s-ES" sz="16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n-US" sz="16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93355" y="6083741"/>
            <a:ext cx="798645" cy="774259"/>
          </a:xfrm>
          <a:prstGeom prst="rect">
            <a:avLst/>
          </a:prstGeom>
        </p:spPr>
      </p:pic>
      <p:grpSp>
        <p:nvGrpSpPr>
          <p:cNvPr id="7" name="6 Grupo"/>
          <p:cNvGrpSpPr/>
          <p:nvPr/>
        </p:nvGrpSpPr>
        <p:grpSpPr>
          <a:xfrm>
            <a:off x="235143" y="1351004"/>
            <a:ext cx="6351376" cy="4563763"/>
            <a:chOff x="0" y="-2"/>
            <a:chExt cx="7893018" cy="5682615"/>
          </a:xfrm>
        </p:grpSpPr>
        <p:pic>
          <p:nvPicPr>
            <p:cNvPr id="8" name="Imagen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10403" y="-2"/>
              <a:ext cx="5682615" cy="5682615"/>
            </a:xfrm>
            <a:prstGeom prst="rect">
              <a:avLst/>
            </a:prstGeom>
          </p:spPr>
        </p:pic>
        <p:sp>
          <p:nvSpPr>
            <p:cNvPr id="9" name="CuadroTexto 25"/>
            <p:cNvSpPr txBox="1"/>
            <p:nvPr/>
          </p:nvSpPr>
          <p:spPr>
            <a:xfrm>
              <a:off x="0" y="398165"/>
              <a:ext cx="4213277" cy="421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>
              <a:spAutoFit/>
            </a:bodyPr>
            <a:lstStyle/>
            <a:p>
              <a:r>
                <a:rPr lang="es-ES" sz="1600" dirty="0" smtClean="0"/>
                <a:t>1° Aumento de la presión </a:t>
              </a:r>
              <a:r>
                <a:rPr lang="es-ES" sz="1600" dirty="0" err="1" smtClean="0"/>
                <a:t>intraalveolar</a:t>
              </a:r>
              <a:endParaRPr lang="es-AR" sz="1600" dirty="0"/>
            </a:p>
          </p:txBody>
        </p:sp>
        <p:sp>
          <p:nvSpPr>
            <p:cNvPr id="10" name="CuadroTexto 26"/>
            <p:cNvSpPr txBox="1"/>
            <p:nvPr/>
          </p:nvSpPr>
          <p:spPr>
            <a:xfrm>
              <a:off x="0" y="912592"/>
              <a:ext cx="2515535" cy="421554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>
              <a:spAutoFit/>
            </a:bodyPr>
            <a:lstStyle/>
            <a:p>
              <a:r>
                <a:rPr lang="es-ES" sz="1600" dirty="0"/>
                <a:t>2</a:t>
              </a:r>
              <a:r>
                <a:rPr lang="es-ES" sz="1600" dirty="0" smtClean="0"/>
                <a:t>° Ruptura del alvéolo</a:t>
              </a:r>
              <a:endParaRPr lang="es-AR" sz="1600" dirty="0"/>
            </a:p>
          </p:txBody>
        </p:sp>
        <p:sp>
          <p:nvSpPr>
            <p:cNvPr id="11" name="CuadroTexto 27"/>
            <p:cNvSpPr txBox="1"/>
            <p:nvPr/>
          </p:nvSpPr>
          <p:spPr>
            <a:xfrm>
              <a:off x="0" y="2421980"/>
              <a:ext cx="2416020" cy="1341309"/>
            </a:xfrm>
            <a:prstGeom prst="rect">
              <a:avLst/>
            </a:prstGeom>
            <a:solidFill>
              <a:schemeClr val="accent1"/>
            </a:solidFill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3</a:t>
              </a:r>
              <a:r>
                <a:rPr lang="es-ES" sz="1600" dirty="0" smtClean="0"/>
                <a:t>° El aire diseca, y transcurre al espacio intersticial peri-</a:t>
              </a:r>
              <a:r>
                <a:rPr lang="es-ES" sz="1600" dirty="0" err="1" smtClean="0"/>
                <a:t>broncovascular</a:t>
              </a:r>
              <a:endParaRPr lang="es-AR" sz="1600" dirty="0"/>
            </a:p>
          </p:txBody>
        </p:sp>
        <p:sp>
          <p:nvSpPr>
            <p:cNvPr id="12" name="CuadroTexto 28"/>
            <p:cNvSpPr txBox="1"/>
            <p:nvPr/>
          </p:nvSpPr>
          <p:spPr>
            <a:xfrm>
              <a:off x="4545874" y="4538492"/>
              <a:ext cx="2171428" cy="36933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4° Neumomediastino</a:t>
              </a:r>
              <a:endParaRPr lang="es-AR" dirty="0"/>
            </a:p>
          </p:txBody>
        </p:sp>
        <p:cxnSp>
          <p:nvCxnSpPr>
            <p:cNvPr id="13" name="Conector recto de flecha 32"/>
            <p:cNvCxnSpPr/>
            <p:nvPr/>
          </p:nvCxnSpPr>
          <p:spPr>
            <a:xfrm flipV="1">
              <a:off x="1974941" y="2036377"/>
              <a:ext cx="872762" cy="108564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ector recto de flecha 34"/>
            <p:cNvCxnSpPr/>
            <p:nvPr/>
          </p:nvCxnSpPr>
          <p:spPr>
            <a:xfrm flipV="1">
              <a:off x="2069096" y="2270906"/>
              <a:ext cx="1849761" cy="11580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14 Grupo"/>
          <p:cNvGrpSpPr/>
          <p:nvPr/>
        </p:nvGrpSpPr>
        <p:grpSpPr>
          <a:xfrm>
            <a:off x="6879589" y="1376894"/>
            <a:ext cx="4467225" cy="4476750"/>
            <a:chOff x="7691165" y="783771"/>
            <a:chExt cx="4467225" cy="4476750"/>
          </a:xfrm>
        </p:grpSpPr>
        <p:pic>
          <p:nvPicPr>
            <p:cNvPr id="16" name="Imagen 7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691165" y="783771"/>
              <a:ext cx="4467225" cy="4476750"/>
            </a:xfrm>
            <a:prstGeom prst="rect">
              <a:avLst/>
            </a:prstGeom>
          </p:spPr>
        </p:pic>
        <p:pic>
          <p:nvPicPr>
            <p:cNvPr id="17" name="Imagen 1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270082" y="1632405"/>
              <a:ext cx="979782" cy="976014"/>
            </a:xfrm>
            <a:prstGeom prst="rect">
              <a:avLst/>
            </a:prstGeom>
          </p:spPr>
        </p:pic>
        <p:pic>
          <p:nvPicPr>
            <p:cNvPr id="18" name="Entrada de lápiz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29030" y="1447862"/>
              <a:ext cx="585720" cy="1121400"/>
            </a:xfrm>
            <a:prstGeom prst="rect">
              <a:avLst/>
            </a:prstGeom>
          </p:spPr>
        </p:pic>
      </p:grpSp>
      <p:cxnSp>
        <p:nvCxnSpPr>
          <p:cNvPr id="19" name="Conector recto de flecha 30"/>
          <p:cNvCxnSpPr/>
          <p:nvPr/>
        </p:nvCxnSpPr>
        <p:spPr>
          <a:xfrm flipH="1">
            <a:off x="2282233" y="2010032"/>
            <a:ext cx="263259" cy="495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89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69966" y="505098"/>
            <a:ext cx="639209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s-ES" sz="2000" b="1" dirty="0" smtClean="0">
                <a:solidFill>
                  <a:srgbClr val="095929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Discusión</a:t>
            </a:r>
            <a:r>
              <a:rPr lang="es-ES" sz="24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/>
            </a:r>
            <a:br>
              <a:rPr lang="es-ES" sz="24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</a:br>
            <a:r>
              <a:rPr lang="es-ES" sz="1200" dirty="0" smtClean="0"/>
              <a:t> El </a:t>
            </a:r>
            <a:r>
              <a:rPr lang="es-ES" sz="1200" dirty="0" err="1" smtClean="0"/>
              <a:t>neumomediastino</a:t>
            </a:r>
            <a:r>
              <a:rPr lang="es-ES" sz="1200" dirty="0" smtClean="0"/>
              <a:t> es resultado de un aumento brusco de la presión </a:t>
            </a:r>
            <a:r>
              <a:rPr lang="es-ES" sz="1200" dirty="0" err="1" smtClean="0"/>
              <a:t>intraalveolar</a:t>
            </a:r>
            <a:r>
              <a:rPr lang="es-ES" sz="1200" dirty="0" smtClean="0"/>
              <a:t> con ruptura alveolar liberando aire que va diseccionando centrípetamente a través del intersticio pulmonar y a lo largo del intersticio </a:t>
            </a:r>
            <a:r>
              <a:rPr lang="es-ES" sz="1200" dirty="0" err="1" smtClean="0"/>
              <a:t>peribroncovascular</a:t>
            </a:r>
            <a:r>
              <a:rPr lang="es-ES" sz="1200" dirty="0" smtClean="0"/>
              <a:t> hacia los </a:t>
            </a:r>
            <a:r>
              <a:rPr lang="es-ES" sz="1200" dirty="0" err="1" smtClean="0"/>
              <a:t>hilios</a:t>
            </a:r>
            <a:r>
              <a:rPr lang="es-ES" sz="1200" dirty="0" smtClean="0"/>
              <a:t> pulmonares y el mediastino. Este mecanismo fisiopatológico fue descrito por </a:t>
            </a:r>
            <a:r>
              <a:rPr lang="es-ES" sz="1200" dirty="0" err="1" smtClean="0"/>
              <a:t>Macklin</a:t>
            </a:r>
            <a:r>
              <a:rPr lang="es-ES" sz="1200" dirty="0" smtClean="0"/>
              <a:t> et al. en 1944 y se conoce como el efecto </a:t>
            </a:r>
            <a:r>
              <a:rPr lang="es-ES" sz="1200" dirty="0" err="1" smtClean="0"/>
              <a:t>Macklin</a:t>
            </a:r>
            <a:r>
              <a:rPr lang="es-ES" sz="1200" dirty="0" smtClean="0"/>
              <a:t>.</a:t>
            </a:r>
          </a:p>
          <a:p>
            <a:pPr>
              <a:lnSpc>
                <a:spcPct val="200000"/>
              </a:lnSpc>
            </a:pPr>
            <a:r>
              <a:rPr lang="es-ES" sz="1200" dirty="0" smtClean="0"/>
              <a:t>- Suele ser una entidad benigna y </a:t>
            </a:r>
            <a:r>
              <a:rPr lang="es-ES" sz="1200" dirty="0" err="1" smtClean="0"/>
              <a:t>autolimitada</a:t>
            </a:r>
            <a:r>
              <a:rPr lang="es-ES" sz="1200" dirty="0" smtClean="0"/>
              <a:t> que afecta a varones jóvenes.</a:t>
            </a:r>
          </a:p>
          <a:p>
            <a:pPr>
              <a:lnSpc>
                <a:spcPct val="200000"/>
              </a:lnSpc>
            </a:pPr>
            <a:r>
              <a:rPr lang="es-ES" sz="1200" dirty="0" smtClean="0"/>
              <a:t>- Es frecuente en traumatismo torácico cerrado o asma.</a:t>
            </a:r>
            <a:endParaRPr lang="es-ES" sz="12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 marL="342900" indent="-342900">
              <a:lnSpc>
                <a:spcPct val="200000"/>
              </a:lnSpc>
            </a:pPr>
            <a:r>
              <a:rPr lang="es-ES" sz="1200" dirty="0" smtClean="0"/>
              <a:t>- Con la mayor disponibilidad de la T.C. </a:t>
            </a:r>
            <a:r>
              <a:rPr lang="es-ES" sz="1200" dirty="0" err="1" smtClean="0"/>
              <a:t>multicorte</a:t>
            </a:r>
            <a:r>
              <a:rPr lang="es-ES" sz="1200" dirty="0" smtClean="0"/>
              <a:t>, el efecto </a:t>
            </a:r>
            <a:r>
              <a:rPr lang="es-ES" sz="1200" dirty="0" err="1" smtClean="0"/>
              <a:t>Macklin</a:t>
            </a:r>
            <a:r>
              <a:rPr lang="es-ES" sz="1200" dirty="0" smtClean="0"/>
              <a:t> se ha observado en el</a:t>
            </a:r>
          </a:p>
          <a:p>
            <a:pPr marL="342900" indent="-342900">
              <a:lnSpc>
                <a:spcPct val="200000"/>
              </a:lnSpc>
            </a:pPr>
            <a:r>
              <a:rPr lang="es-ES" sz="1200" dirty="0" smtClean="0"/>
              <a:t>ámbito clínico con mayor frecuencia de la esperada, sin embargo la lesión alveolar, rara vez </a:t>
            </a:r>
            <a:r>
              <a:rPr lang="es-ES" sz="1200" dirty="0" smtClean="0"/>
              <a:t>se  puede </a:t>
            </a:r>
            <a:r>
              <a:rPr lang="es-ES" sz="1200" dirty="0" smtClean="0"/>
              <a:t>identificar con las imágenes.</a:t>
            </a:r>
          </a:p>
          <a:p>
            <a:pPr indent="-342900">
              <a:lnSpc>
                <a:spcPct val="200000"/>
              </a:lnSpc>
            </a:pPr>
            <a:r>
              <a:rPr lang="es-ES" sz="1200" dirty="0" smtClean="0"/>
              <a:t>-La T.C.</a:t>
            </a:r>
            <a:r>
              <a:rPr lang="es-ES" sz="1600" dirty="0" smtClean="0"/>
              <a:t> </a:t>
            </a:r>
            <a:r>
              <a:rPr lang="es-ES" sz="1200" dirty="0" smtClean="0"/>
              <a:t>puede ayudar a diferenciar la etiología respiratoria del </a:t>
            </a:r>
            <a:r>
              <a:rPr lang="es-ES" sz="1200" dirty="0" err="1" smtClean="0"/>
              <a:t>neumomediastino</a:t>
            </a:r>
            <a:r>
              <a:rPr lang="es-ES" sz="1200" dirty="0" smtClean="0"/>
              <a:t> de otras etiologías.</a:t>
            </a:r>
            <a:endParaRPr lang="en-US" sz="1200" dirty="0"/>
          </a:p>
        </p:txBody>
      </p:sp>
      <p:cxnSp>
        <p:nvCxnSpPr>
          <p:cNvPr id="8" name="Conector recto 7"/>
          <p:cNvCxnSpPr/>
          <p:nvPr/>
        </p:nvCxnSpPr>
        <p:spPr>
          <a:xfrm>
            <a:off x="6700058" y="507076"/>
            <a:ext cx="0" cy="508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ángulo 9"/>
          <p:cNvSpPr/>
          <p:nvPr/>
        </p:nvSpPr>
        <p:spPr>
          <a:xfrm>
            <a:off x="6858000" y="507076"/>
            <a:ext cx="5195455" cy="5087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adroTexto 5"/>
          <p:cNvSpPr txBox="1"/>
          <p:nvPr/>
        </p:nvSpPr>
        <p:spPr>
          <a:xfrm>
            <a:off x="7173883" y="1642821"/>
            <a:ext cx="4430683" cy="20313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s-ES" sz="2400" b="1" dirty="0" smtClean="0">
                <a:solidFill>
                  <a:schemeClr val="accent4">
                    <a:lumMod val="7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Puntos claves</a:t>
            </a:r>
            <a:r>
              <a:rPr lang="es-ES" sz="24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/>
            </a:r>
            <a:br>
              <a:rPr lang="es-ES" sz="2400" b="1" dirty="0" smtClean="0"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</a:b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Sospechar ruptura alveolar ante la presencia de: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Neumomediastino</a:t>
            </a: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espontáneo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s-E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Pacientes con antecedentes de enfermedad inflamatoria de la vía aérea.</a:t>
            </a:r>
          </a:p>
          <a:p>
            <a:pPr>
              <a:lnSpc>
                <a:spcPct val="150000"/>
              </a:lnSpc>
            </a:pPr>
            <a:endParaRPr lang="es-ES" sz="1200" i="1" dirty="0" smtClean="0">
              <a:solidFill>
                <a:schemeClr val="tx1">
                  <a:lumMod val="75000"/>
                  <a:lumOff val="2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93355" y="6083741"/>
            <a:ext cx="798645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3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523702" y="537822"/>
            <a:ext cx="564434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1400" b="1" dirty="0" smtClean="0">
                <a:solidFill>
                  <a:schemeClr val="accent4">
                    <a:lumMod val="7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Bibliografía</a:t>
            </a:r>
          </a:p>
          <a:p>
            <a:pPr marL="228600" lvl="0" indent="-228600">
              <a:buFont typeface="+mj-lt"/>
              <a:buAutoNum type="arabicPeriod"/>
            </a:pP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Abdulkareem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Aldarsouni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FG, Alomar S,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Touloumis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Z,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AlHassan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HM, Al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Ramahi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GZ,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Alsabahi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Twier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K,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Alsenani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M,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Alamoudi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E. Resolution is not the end: The Macklin effect after chest tube removal in a trauma patient with aging and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comorbidities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a case report. J Trauma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Inj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2025 Mar 25 [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Epub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]. https://doi.org/10.20408/jti.2024.0090</a:t>
            </a:r>
          </a:p>
          <a:p>
            <a:pPr marL="228600" lvl="0" indent="-228600">
              <a:buFont typeface="+mj-lt"/>
              <a:buAutoNum type="arabicPeriod"/>
            </a:pPr>
            <a:r>
              <a:rPr lang="it-IT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Alessandro Belletti a , Ottavia Pallanch a , Matteo Aldo Bonizzoni a , Leonardo Guidi a , Francesco De Cobelli b,c , Giovanni Landoni a,c,* , Alberto Zangrillo a,c , Michele De Bonis c,d , Diego Palumb.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Clinical use of Macklin-like radiological sign (Macklin effect): A systematic review.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Respiratory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Medicine 210 (2023) 107178 </a:t>
            </a:r>
            <a:endParaRPr lang="it-IT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Angelini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M,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Belletti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A,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Landoni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G,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Zangrillo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A, De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Cobelli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F,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Palumbo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D.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Macklin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Effect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From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Pathophysiology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Clinical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Implication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J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Cardiothorac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Vasc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Anesth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2024 Apr;38(4):881-883.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: 10.1053/j.jvca.2023.12.025.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Epub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2023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19. PMID: 38378321.</a:t>
            </a:r>
            <a:r>
              <a:rPr lang="es-CO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228600" lvl="0" indent="-228600">
              <a:buFont typeface="+mj-lt"/>
              <a:buAutoNum type="arabicPeriod"/>
            </a:pP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Sadayuki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Murayama, </a:t>
            </a:r>
            <a:r>
              <a:rPr lang="es-E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Shinji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Gibo.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Spontaneous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pneumomediastinum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and Macklin effect:</a:t>
            </a:r>
          </a:p>
          <a:p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Overview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appearance on computed tomography. World J </a:t>
            </a:r>
            <a:r>
              <a:rPr lang="en-US" sz="1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Radiol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2014 November 28; 6(11):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850-                  854. 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ISSN </a:t>
            </a:r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1949-8470 (online). DOI: 10.4329/wjr.v6.i11.850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s-ES" sz="10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>
              <a:lnSpc>
                <a:spcPct val="150000"/>
              </a:lnSpc>
            </a:pPr>
            <a:endParaRPr lang="es-E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s-ES" sz="10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23702" y="4680332"/>
            <a:ext cx="564434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1400" dirty="0" smtClean="0">
                <a:solidFill>
                  <a:schemeClr val="accent4">
                    <a:lumMod val="7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Conflictos de interés</a:t>
            </a:r>
          </a:p>
          <a:p>
            <a:pPr lvl="0"/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 autor declara no tener ningún conflicto de interés con la publicación de este caso clínico comentado.</a:t>
            </a:r>
          </a:p>
          <a:p>
            <a:pPr lvl="0"/>
            <a:endParaRPr lang="es-ES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0"/>
            <a:r>
              <a:rPr lang="es-E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Las imágenes incluidas no pueden ser identificadas ni asociadas a ningún caso real y su uso está terminantemente prohibido sin expresa autorización del autor.</a:t>
            </a:r>
            <a:endParaRPr lang="es-ES" sz="1000" dirty="0">
              <a:solidFill>
                <a:schemeClr val="tx1">
                  <a:lumMod val="65000"/>
                  <a:lumOff val="35000"/>
                </a:schemeClr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s-ES" sz="10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cxnSp>
        <p:nvCxnSpPr>
          <p:cNvPr id="6" name="Conector recto 5"/>
          <p:cNvCxnSpPr/>
          <p:nvPr/>
        </p:nvCxnSpPr>
        <p:spPr>
          <a:xfrm>
            <a:off x="6700058" y="507076"/>
            <a:ext cx="0" cy="50873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9204960" y="3237558"/>
            <a:ext cx="2366357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Para publicar su caso</a:t>
            </a:r>
          </a:p>
          <a:p>
            <a:pPr lvl="0"/>
            <a:r>
              <a:rPr lang="es-ES" sz="1000" dirty="0" smtClean="0"/>
              <a:t>El autor somete a consideración su caso siguiendo estas pautas, lo coordina con la dirección del Departamento y su Secretaría: si es aprobado, es publicado en nuestra sección.</a:t>
            </a:r>
            <a:endParaRPr lang="es-ES" sz="1000" dirty="0" smtClean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  <a:p>
            <a:pPr lvl="0"/>
            <a:r>
              <a:rPr lang="es-ES" sz="1000" dirty="0" smtClean="0">
                <a:ea typeface="Noto Sans" panose="020B0502040504020204" pitchFamily="34"/>
                <a:cs typeface="Noto Sans" panose="020B0502040504020204" pitchFamily="34"/>
              </a:rPr>
              <a:t>No se otorga ningún certificado por su autoría. ALAT se compromete a mantener al menos por dos años su </a:t>
            </a:r>
            <a:r>
              <a:rPr lang="es-ES" sz="1000" dirty="0" err="1" smtClean="0">
                <a:ea typeface="Noto Sans" panose="020B0502040504020204" pitchFamily="34"/>
                <a:cs typeface="Noto Sans" panose="020B0502040504020204" pitchFamily="34"/>
              </a:rPr>
              <a:t>url</a:t>
            </a:r>
            <a:r>
              <a:rPr lang="es-ES" sz="1000" dirty="0" smtClean="0">
                <a:ea typeface="Noto Sans" panose="020B0502040504020204" pitchFamily="34"/>
                <a:cs typeface="Noto Sans" panose="020B0502040504020204" pitchFamily="34"/>
              </a:rPr>
              <a:t> estable y acceso libre en la sección correspondiente.</a:t>
            </a:r>
          </a:p>
          <a:p>
            <a:pPr lvl="0"/>
            <a:endParaRPr lang="es-ES" sz="1000" dirty="0">
              <a:ea typeface="Noto Sans" panose="020B0502040504020204" pitchFamily="34"/>
              <a:cs typeface="Noto Sans" panose="020B0502040504020204" pitchFamily="34"/>
            </a:endParaRPr>
          </a:p>
          <a:p>
            <a:pPr lvl="0"/>
            <a:r>
              <a:rPr lang="es-ES" sz="1200" b="1" dirty="0" smtClean="0">
                <a:ea typeface="Noto Sans" panose="020B0502040504020204" pitchFamily="34"/>
                <a:cs typeface="Noto Sans" panose="020B0502040504020204" pitchFamily="34"/>
              </a:rPr>
              <a:t>Envíe su caso a:</a:t>
            </a:r>
          </a:p>
          <a:p>
            <a:pPr lvl="0"/>
            <a:r>
              <a:rPr lang="es-ES" sz="1000" dirty="0" smtClean="0">
                <a:ea typeface="Noto Sans" panose="020B0502040504020204" pitchFamily="34"/>
                <a:cs typeface="Noto Sans" panose="020B0502040504020204" pitchFamily="34"/>
              </a:rPr>
              <a:t>imágenes@alatorax.org</a:t>
            </a:r>
          </a:p>
          <a:p>
            <a:pPr lvl="0"/>
            <a:endParaRPr lang="en-US" sz="1000" dirty="0"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393355" y="6083741"/>
            <a:ext cx="798645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6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95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676</Words>
  <Application>Microsoft Office PowerPoint</Application>
  <PresentationFormat>Panorámica</PresentationFormat>
  <Paragraphs>72</Paragraphs>
  <Slides>9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Noto Sans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Dedos</dc:creator>
  <cp:lastModifiedBy>Maira Johanna Orozco Merino</cp:lastModifiedBy>
  <cp:revision>43</cp:revision>
  <dcterms:created xsi:type="dcterms:W3CDTF">2024-07-30T08:35:31Z</dcterms:created>
  <dcterms:modified xsi:type="dcterms:W3CDTF">2025-04-16T13:24:15Z</dcterms:modified>
</cp:coreProperties>
</file>