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3"/>
  </p:notesMasterIdLst>
  <p:sldIdLst>
    <p:sldId id="526" r:id="rId3"/>
    <p:sldId id="530" r:id="rId4"/>
    <p:sldId id="531" r:id="rId5"/>
    <p:sldId id="534" r:id="rId6"/>
    <p:sldId id="494" r:id="rId7"/>
    <p:sldId id="513" r:id="rId8"/>
    <p:sldId id="499" r:id="rId9"/>
    <p:sldId id="520" r:id="rId10"/>
    <p:sldId id="522" r:id="rId11"/>
    <p:sldId id="519"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683"/>
    <a:srgbClr val="00602B"/>
    <a:srgbClr val="00D05E"/>
    <a:srgbClr val="00642D"/>
    <a:srgbClr val="007033"/>
    <a:srgbClr val="BDFFDB"/>
    <a:srgbClr val="0032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2" autoAdjust="0"/>
    <p:restoredTop sz="86822" autoAdjust="0"/>
  </p:normalViewPr>
  <p:slideViewPr>
    <p:cSldViewPr>
      <p:cViewPr>
        <p:scale>
          <a:sx n="60" d="100"/>
          <a:sy n="60" d="100"/>
        </p:scale>
        <p:origin x="-1296" y="-38"/>
      </p:cViewPr>
      <p:guideLst>
        <p:guide orient="horz" pos="2160"/>
        <p:guide pos="2880"/>
      </p:guideLst>
    </p:cSldViewPr>
  </p:slideViewPr>
  <p:outlineViewPr>
    <p:cViewPr>
      <p:scale>
        <a:sx n="33" d="100"/>
        <a:sy n="33" d="100"/>
      </p:scale>
      <p:origin x="0" y="7027"/>
    </p:cViewPr>
  </p:outlineViewPr>
  <p:notesTextViewPr>
    <p:cViewPr>
      <p:scale>
        <a:sx n="1" d="1"/>
        <a:sy n="1" d="1"/>
      </p:scale>
      <p:origin x="0" y="0"/>
    </p:cViewPr>
  </p:notesTextViewPr>
  <p:sorterViewPr>
    <p:cViewPr>
      <p:scale>
        <a:sx n="100" d="100"/>
        <a:sy n="100" d="100"/>
      </p:scale>
      <p:origin x="0" y="1680"/>
    </p:cViewPr>
  </p:sorterViewPr>
  <p:notesViewPr>
    <p:cSldViewPr>
      <p:cViewPr varScale="1">
        <p:scale>
          <a:sx n="39" d="100"/>
          <a:sy n="39" d="100"/>
        </p:scale>
        <p:origin x="-152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anose="020B0603020202020204" pitchFamily="34" charset="0"/>
              </a:defRPr>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anose="020B0603020202020204" pitchFamily="34" charset="0"/>
              </a:defRPr>
            </a:lvl1pPr>
          </a:lstStyle>
          <a:p>
            <a:fld id="{670F1251-5E55-4FBA-86B6-7B0F4C35F3B4}" type="datetimeFigureOut">
              <a:rPr lang="es-CO" smtClean="0"/>
              <a:pPr/>
              <a:t>31/12/2016</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anose="020B0603020202020204" pitchFamily="34" charset="0"/>
              </a:defRPr>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anose="020B0603020202020204" pitchFamily="34" charset="0"/>
              </a:defRPr>
            </a:lvl1pPr>
          </a:lstStyle>
          <a:p>
            <a:fld id="{6098B436-8E95-40CD-97A5-C3E1248D2831}" type="slidenum">
              <a:rPr lang="es-CO" smtClean="0"/>
              <a:pPr/>
              <a:t>‹Nº›</a:t>
            </a:fld>
            <a:endParaRPr lang="es-CO" dirty="0"/>
          </a:p>
        </p:txBody>
      </p:sp>
    </p:spTree>
    <p:extLst>
      <p:ext uri="{BB962C8B-B14F-4D97-AF65-F5344CB8AC3E}">
        <p14:creationId xmlns:p14="http://schemas.microsoft.com/office/powerpoint/2010/main" val="268039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s-VE" dirty="0" smtClean="0">
                <a:latin typeface="Arial" pitchFamily="34" charset="0"/>
              </a:rPr>
              <a:t>La espirometría es la prueba diagnóstica mas importante en medicina respiratoria. S</a:t>
            </a:r>
            <a:r>
              <a:rPr lang="es-VE" baseline="0" dirty="0" smtClean="0">
                <a:latin typeface="Arial" pitchFamily="34" charset="0"/>
              </a:rPr>
              <a:t>in embargo, la masificación del estudio realizado con calidad ha tenido algunas limitaciones en nuestro medio. </a:t>
            </a:r>
            <a:endParaRPr lang="es-VE" dirty="0" smtClean="0">
              <a:latin typeface="Arial" pitchFamily="34" charset="0"/>
            </a:endParaRPr>
          </a:p>
        </p:txBody>
      </p:sp>
    </p:spTree>
    <p:extLst>
      <p:ext uri="{BB962C8B-B14F-4D97-AF65-F5344CB8AC3E}">
        <p14:creationId xmlns:p14="http://schemas.microsoft.com/office/powerpoint/2010/main" val="372112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 el mundo,</a:t>
            </a:r>
            <a:r>
              <a:rPr lang="es-CO" baseline="0" dirty="0" smtClean="0"/>
              <a:t> l</a:t>
            </a:r>
            <a:r>
              <a:rPr lang="es-CO" dirty="0" smtClean="0"/>
              <a:t>as</a:t>
            </a:r>
            <a:r>
              <a:rPr lang="es-CO" baseline="0" dirty="0" smtClean="0"/>
              <a:t> enfermedades respiratorias continúan estando ampliamente sub diagnosticada y América Latina no es la excepción. Los estudios epidemiológicos realizados en el continente han confirmado esta realidad. Es plausible pensar que la baja difusión de la prueba, principalmente en atención primaria, sea una de las causas que explique este hecho. </a:t>
            </a:r>
            <a:endParaRPr lang="es-CO" dirty="0"/>
          </a:p>
        </p:txBody>
      </p:sp>
      <p:sp>
        <p:nvSpPr>
          <p:cNvPr id="4" name="3 Marcador de número de diapositiva"/>
          <p:cNvSpPr>
            <a:spLocks noGrp="1"/>
          </p:cNvSpPr>
          <p:nvPr>
            <p:ph type="sldNum" sz="quarter" idx="10"/>
          </p:nvPr>
        </p:nvSpPr>
        <p:spPr/>
        <p:txBody>
          <a:bodyPr/>
          <a:lstStyle/>
          <a:p>
            <a:fld id="{6098B436-8E95-40CD-97A5-C3E1248D2831}" type="slidenum">
              <a:rPr lang="es-CO" smtClean="0"/>
              <a:pPr/>
              <a:t>2</a:t>
            </a:fld>
            <a:endParaRPr lang="es-CO" dirty="0"/>
          </a:p>
        </p:txBody>
      </p:sp>
    </p:spTree>
    <p:extLst>
      <p:ext uri="{BB962C8B-B14F-4D97-AF65-F5344CB8AC3E}">
        <p14:creationId xmlns:p14="http://schemas.microsoft.com/office/powerpoint/2010/main" val="309903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s-VE" dirty="0" smtClean="0">
                <a:latin typeface="Arial" pitchFamily="34" charset="0"/>
              </a:rPr>
              <a:t>Adicionalmente,</a:t>
            </a:r>
            <a:r>
              <a:rPr lang="es-VE" baseline="0" dirty="0" smtClean="0">
                <a:latin typeface="Arial" pitchFamily="34" charset="0"/>
              </a:rPr>
              <a:t> se ha descrito repetidamente  altos indices de sobre diagnóstico lo que podría estar en relación, entre otras muchas cosas, con mala calidad de la espirometría.  </a:t>
            </a:r>
            <a:endParaRPr lang="es-VE" dirty="0" smtClean="0">
              <a:latin typeface="Arial" pitchFamily="34" charset="0"/>
            </a:endParaRPr>
          </a:p>
        </p:txBody>
      </p:sp>
    </p:spTree>
    <p:extLst>
      <p:ext uri="{BB962C8B-B14F-4D97-AF65-F5344CB8AC3E}">
        <p14:creationId xmlns:p14="http://schemas.microsoft.com/office/powerpoint/2010/main" val="165466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Por lo resumidamente</a:t>
            </a:r>
            <a:r>
              <a:rPr lang="es-CO" baseline="0" dirty="0" smtClean="0"/>
              <a:t> descrito anteriormente, el proyecto ESPIROLAT busca continuar con los esfuerzos que ha hecho nuestra asociación en la difusión de la espirometría. Se mantendrán los esfuerzos encaminados a mejorar continuamente la calidad de las pruebas aplicando un modelo sostenible que aumente el número y mantenga la calidad de los entrenamientos con cursos estandarizados. </a:t>
            </a:r>
          </a:p>
          <a:p>
            <a:endParaRPr lang="es-CO" baseline="0" dirty="0" smtClean="0"/>
          </a:p>
          <a:p>
            <a:r>
              <a:rPr lang="es-CO" baseline="0" dirty="0" smtClean="0"/>
              <a:t>Adicionalmente, se espera que una vez  y certificados los técnicos, avancemos un programa de acreditación de centros de calidad en espirometría y que éstos crezcan rápidamente en Latinoamérica. Mas centros realizando espirometrías de calidad ayudará en la transición de avanzar en el diagnostico temprano de las enfermedades respiratorias. </a:t>
            </a:r>
            <a:endParaRPr lang="es-CO" dirty="0"/>
          </a:p>
        </p:txBody>
      </p:sp>
      <p:sp>
        <p:nvSpPr>
          <p:cNvPr id="4" name="3 Marcador de número de diapositiva"/>
          <p:cNvSpPr>
            <a:spLocks noGrp="1"/>
          </p:cNvSpPr>
          <p:nvPr>
            <p:ph type="sldNum" sz="quarter" idx="10"/>
          </p:nvPr>
        </p:nvSpPr>
        <p:spPr/>
        <p:txBody>
          <a:bodyPr/>
          <a:lstStyle/>
          <a:p>
            <a:fld id="{6098B436-8E95-40CD-97A5-C3E1248D2831}" type="slidenum">
              <a:rPr lang="es-CO" smtClean="0"/>
              <a:pPr/>
              <a:t>4</a:t>
            </a:fld>
            <a:endParaRPr lang="es-CO" dirty="0"/>
          </a:p>
        </p:txBody>
      </p:sp>
    </p:spTree>
    <p:extLst>
      <p:ext uri="{BB962C8B-B14F-4D97-AF65-F5344CB8AC3E}">
        <p14:creationId xmlns:p14="http://schemas.microsoft.com/office/powerpoint/2010/main" val="328673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El</a:t>
            </a:r>
            <a:r>
              <a:rPr lang="es-CO" baseline="0" dirty="0" smtClean="0"/>
              <a:t> modelo basa sus entrenamientos en directores de curso, neumólogos de la asociación con trayectoria en el ramo y que han sido capacitados en el ultimo año y medio. Los directores de curso velarán por mantener a salvo la calidad y la estandarización de los cursos por lo que se ha planeado un programa de actualización y retroalimentación periódica.</a:t>
            </a:r>
            <a:endParaRPr lang="es-CO" dirty="0"/>
          </a:p>
        </p:txBody>
      </p:sp>
      <p:sp>
        <p:nvSpPr>
          <p:cNvPr id="4" name="3 Marcador de número de diapositiva"/>
          <p:cNvSpPr>
            <a:spLocks noGrp="1"/>
          </p:cNvSpPr>
          <p:nvPr>
            <p:ph type="sldNum" sz="quarter" idx="10"/>
          </p:nvPr>
        </p:nvSpPr>
        <p:spPr/>
        <p:txBody>
          <a:bodyPr/>
          <a:lstStyle/>
          <a:p>
            <a:fld id="{6098B436-8E95-40CD-97A5-C3E1248D2831}" type="slidenum">
              <a:rPr lang="es-CO" smtClean="0"/>
              <a:pPr/>
              <a:t>5</a:t>
            </a:fld>
            <a:endParaRPr lang="es-CO" dirty="0"/>
          </a:p>
        </p:txBody>
      </p:sp>
    </p:spTree>
    <p:extLst>
      <p:ext uri="{BB962C8B-B14F-4D97-AF65-F5344CB8AC3E}">
        <p14:creationId xmlns:p14="http://schemas.microsoft.com/office/powerpoint/2010/main" val="382531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altLang="es-CO" dirty="0" smtClean="0">
                <a:ea typeface="ＭＳ Ｐゴシック" pitchFamily="34" charset="-128"/>
              </a:rPr>
              <a:t>El curso completo tiene</a:t>
            </a:r>
            <a:r>
              <a:rPr lang="es-CO" altLang="es-CO" baseline="0" dirty="0" smtClean="0">
                <a:ea typeface="ＭＳ Ｐゴシック" pitchFamily="34" charset="-128"/>
              </a:rPr>
              <a:t> dos niveles: el nivel 1 inicia con una inscripción previa que permita la identificación de los interesados y el envío de material que permita al estudiante preparar el curso. El curso teórico práctico se desarrollará en un día y medio (12 horas). Tendrá un director de curso y al menos dos profesores mas. El componente práctico se desarrollará con la colaboración de instructores avalados por el director del curso que permita que cada cinco o máximo 10 alumnos tenga un instructor que dirija el proceso de aprendizaje y soluciones inquietudes. Después del curso, cada estudiante recibirá una dirección electrónica y un código de acceso que le permitirá realizar un examen centralizado. Tendrá hasta tres posibilidades de aprobar el examen después de lo cual recibirá un certificado ALAT-ERS-Sociedad local.   </a:t>
            </a:r>
            <a:endParaRPr lang="es-CO" altLang="es-CO" dirty="0" smtClean="0">
              <a:ea typeface="ＭＳ Ｐゴシック" pitchFamily="34" charset="-128"/>
            </a:endParaRPr>
          </a:p>
          <a:p>
            <a:endParaRPr lang="es-CO" altLang="es-CO"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E409C0D-BCA5-48C4-8302-51139613ED0D}" type="slidenum">
              <a:rPr lang="fr-FR" altLang="es-CO" smtClean="0"/>
              <a:pPr/>
              <a:t>8</a:t>
            </a:fld>
            <a:endParaRPr lang="fr-FR" altLang="es-CO" smtClean="0"/>
          </a:p>
        </p:txBody>
      </p:sp>
    </p:spTree>
    <p:extLst>
      <p:ext uri="{BB962C8B-B14F-4D97-AF65-F5344CB8AC3E}">
        <p14:creationId xmlns:p14="http://schemas.microsoft.com/office/powerpoint/2010/main" val="412685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s-CO" dirty="0" smtClean="0">
                <a:ea typeface="ＭＳ Ｐゴシック" pitchFamily="34" charset="-128"/>
              </a:rPr>
              <a:t>Una vez aprobado el nivel 1, el estudiante puede optar por continuar con el nivel 2 que a su</a:t>
            </a:r>
            <a:r>
              <a:rPr lang="es-CO" altLang="es-CO" baseline="0" dirty="0" smtClean="0">
                <a:ea typeface="ＭＳ Ｐゴシック" pitchFamily="34" charset="-128"/>
              </a:rPr>
              <a:t> vez tiene dos partes</a:t>
            </a:r>
            <a:r>
              <a:rPr lang="es-CO" altLang="es-CO" dirty="0" smtClean="0">
                <a:ea typeface="ＭＳ Ｐゴシック" pitchFamily="34" charset="-128"/>
              </a:rPr>
              <a:t>: en la primera parte el</a:t>
            </a:r>
            <a:r>
              <a:rPr lang="es-CO" altLang="es-CO" baseline="0" dirty="0" smtClean="0">
                <a:ea typeface="ＭＳ Ｐゴシック" pitchFamily="34" charset="-128"/>
              </a:rPr>
              <a:t> estudiante recibirá asesoría en línea para realizar y registrar una serie de actividades en las que debe poner en práctica lo aprendido en el curso del nivel 1. El estudiante tendrá un tiempo entre 6 y 12 meses para realizar el trabajo el cual es indispensable para poder acceder al curso de la parte 2, el cual también tendrá componentes teóricos y prácticos con un examen práctico detallado. Los estudiantes que aprueben el examen recibirán la certificación como técnico ALAT-ERS- sociedad nacional.</a:t>
            </a:r>
            <a:endParaRPr lang="es-CO" altLang="es-CO"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E409C0D-BCA5-48C4-8302-51139613ED0D}" type="slidenum">
              <a:rPr lang="fr-FR" altLang="es-CO" smtClean="0"/>
              <a:pPr/>
              <a:t>9</a:t>
            </a:fld>
            <a:endParaRPr lang="fr-FR" altLang="es-CO" smtClean="0"/>
          </a:p>
        </p:txBody>
      </p:sp>
    </p:spTree>
    <p:extLst>
      <p:ext uri="{BB962C8B-B14F-4D97-AF65-F5344CB8AC3E}">
        <p14:creationId xmlns:p14="http://schemas.microsoft.com/office/powerpoint/2010/main" val="317725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Desea realizar el curso?, quiere llevar ESPIROLAT</a:t>
            </a:r>
            <a:r>
              <a:rPr lang="es-CO" baseline="0" dirty="0" smtClean="0"/>
              <a:t> a su país o región?, quiere participar del proyecto? </a:t>
            </a:r>
            <a:endParaRPr lang="es-CO" dirty="0" smtClean="0"/>
          </a:p>
          <a:p>
            <a:r>
              <a:rPr lang="es-CO" dirty="0" smtClean="0"/>
              <a:t>No</a:t>
            </a:r>
            <a:r>
              <a:rPr lang="es-CO" baseline="0" dirty="0" smtClean="0"/>
              <a:t> </a:t>
            </a:r>
            <a:r>
              <a:rPr lang="es-CO" dirty="0" smtClean="0"/>
              <a:t>dude en comunicarse con</a:t>
            </a:r>
            <a:r>
              <a:rPr lang="es-CO" baseline="0" dirty="0" smtClean="0"/>
              <a:t> nosotros!</a:t>
            </a:r>
            <a:endParaRPr lang="es-CO" dirty="0"/>
          </a:p>
        </p:txBody>
      </p:sp>
      <p:sp>
        <p:nvSpPr>
          <p:cNvPr id="4" name="3 Marcador de número de diapositiva"/>
          <p:cNvSpPr>
            <a:spLocks noGrp="1"/>
          </p:cNvSpPr>
          <p:nvPr>
            <p:ph type="sldNum" sz="quarter" idx="10"/>
          </p:nvPr>
        </p:nvSpPr>
        <p:spPr/>
        <p:txBody>
          <a:bodyPr/>
          <a:lstStyle/>
          <a:p>
            <a:fld id="{6098B436-8E95-40CD-97A5-C3E1248D2831}" type="slidenum">
              <a:rPr lang="es-CO" smtClean="0"/>
              <a:pPr/>
              <a:t>10</a:t>
            </a:fld>
            <a:endParaRPr lang="es-CO" dirty="0"/>
          </a:p>
        </p:txBody>
      </p:sp>
    </p:spTree>
    <p:extLst>
      <p:ext uri="{BB962C8B-B14F-4D97-AF65-F5344CB8AC3E}">
        <p14:creationId xmlns:p14="http://schemas.microsoft.com/office/powerpoint/2010/main" val="139093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7754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24553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1771640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312980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lvl1pPr>
              <a:defRPr/>
            </a:lvl1pPr>
          </a:lstStyle>
          <a:p>
            <a:pPr>
              <a:defRPr/>
            </a:pPr>
            <a:fld id="{0CB793DD-5450-417C-9FC1-FE1747AFF35F}" type="datetimeFigureOut">
              <a:rPr lang="es-UY">
                <a:solidFill>
                  <a:prstClr val="black">
                    <a:tint val="75000"/>
                  </a:prstClr>
                </a:solidFill>
              </a:rPr>
              <a:pPr>
                <a:defRPr/>
              </a:pPr>
              <a:t>31/12/2016</a:t>
            </a:fld>
            <a:endParaRPr lang="es-UY">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C1B896A-9E48-46DA-9A60-7875C26CEAFE}"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218537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lvl1pPr>
              <a:defRPr/>
            </a:lvl1pPr>
          </a:lstStyle>
          <a:p>
            <a:pPr>
              <a:defRPr/>
            </a:pPr>
            <a:fld id="{A21F5529-0692-477F-A388-50471504CFA8}" type="datetimeFigureOut">
              <a:rPr lang="es-UY">
                <a:solidFill>
                  <a:prstClr val="black">
                    <a:tint val="75000"/>
                  </a:prstClr>
                </a:solidFill>
              </a:rPr>
              <a:pPr>
                <a:defRPr/>
              </a:pPr>
              <a:t>31/12/2016</a:t>
            </a:fld>
            <a:endParaRPr lang="es-UY">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2F79F33-9DCE-45CB-8F51-9672160F07FA}"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39046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984FCF5-5805-4A8C-87E1-1D04E69A9C5F}" type="datetimeFigureOut">
              <a:rPr lang="es-UY">
                <a:solidFill>
                  <a:prstClr val="black">
                    <a:tint val="75000"/>
                  </a:prstClr>
                </a:solidFill>
              </a:rPr>
              <a:pPr>
                <a:defRPr/>
              </a:pPr>
              <a:t>31/12/2016</a:t>
            </a:fld>
            <a:endParaRPr lang="es-UY">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27E33F7-AD3E-4A6F-8170-0FCD9BDCFB5F}"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2935540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3 Marcador de fecha"/>
          <p:cNvSpPr>
            <a:spLocks noGrp="1"/>
          </p:cNvSpPr>
          <p:nvPr>
            <p:ph type="dt" sz="half" idx="10"/>
          </p:nvPr>
        </p:nvSpPr>
        <p:spPr/>
        <p:txBody>
          <a:bodyPr/>
          <a:lstStyle>
            <a:lvl1pPr>
              <a:defRPr/>
            </a:lvl1pPr>
          </a:lstStyle>
          <a:p>
            <a:pPr>
              <a:defRPr/>
            </a:pPr>
            <a:fld id="{B579D653-AF73-4B4B-A0CC-5084BBE312C0}" type="datetimeFigureOut">
              <a:rPr lang="es-UY">
                <a:solidFill>
                  <a:prstClr val="black">
                    <a:tint val="75000"/>
                  </a:prstClr>
                </a:solidFill>
              </a:rPr>
              <a:pPr>
                <a:defRPr/>
              </a:pPr>
              <a:t>31/12/2016</a:t>
            </a:fld>
            <a:endParaRPr lang="es-UY">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8D77183-0020-4E34-97B1-754E8687061C}"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169983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3 Marcador de fecha"/>
          <p:cNvSpPr>
            <a:spLocks noGrp="1"/>
          </p:cNvSpPr>
          <p:nvPr>
            <p:ph type="dt" sz="half" idx="10"/>
          </p:nvPr>
        </p:nvSpPr>
        <p:spPr/>
        <p:txBody>
          <a:bodyPr/>
          <a:lstStyle>
            <a:lvl1pPr>
              <a:defRPr/>
            </a:lvl1pPr>
          </a:lstStyle>
          <a:p>
            <a:pPr>
              <a:defRPr/>
            </a:pPr>
            <a:fld id="{7783B2B7-DBC3-425E-ACDD-C15030978B33}" type="datetimeFigureOut">
              <a:rPr lang="es-UY">
                <a:solidFill>
                  <a:prstClr val="black">
                    <a:tint val="75000"/>
                  </a:prstClr>
                </a:solidFill>
              </a:rPr>
              <a:pPr>
                <a:defRPr/>
              </a:pPr>
              <a:t>31/12/2016</a:t>
            </a:fld>
            <a:endParaRPr lang="es-UY">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9768D23-B483-4D39-98B1-CAE0F4DD2A3F}"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419359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3 Marcador de fecha"/>
          <p:cNvSpPr>
            <a:spLocks noGrp="1"/>
          </p:cNvSpPr>
          <p:nvPr>
            <p:ph type="dt" sz="half" idx="10"/>
          </p:nvPr>
        </p:nvSpPr>
        <p:spPr/>
        <p:txBody>
          <a:bodyPr/>
          <a:lstStyle>
            <a:lvl1pPr>
              <a:defRPr/>
            </a:lvl1pPr>
          </a:lstStyle>
          <a:p>
            <a:pPr>
              <a:defRPr/>
            </a:pPr>
            <a:fld id="{656D39F0-BCD2-40F8-A1CE-75D7B2578488}" type="datetimeFigureOut">
              <a:rPr lang="es-UY">
                <a:solidFill>
                  <a:prstClr val="black">
                    <a:tint val="75000"/>
                  </a:prstClr>
                </a:solidFill>
              </a:rPr>
              <a:pPr>
                <a:defRPr/>
              </a:pPr>
              <a:t>31/12/2016</a:t>
            </a:fld>
            <a:endParaRPr lang="es-UY">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DC1F72F-A4F2-4018-A48B-E5A4B1D63970}"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1064199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8DCBEDC-00C7-452E-8E84-03F31A4D04A8}" type="datetimeFigureOut">
              <a:rPr lang="es-UY">
                <a:solidFill>
                  <a:prstClr val="black">
                    <a:tint val="75000"/>
                  </a:prstClr>
                </a:solidFill>
              </a:rPr>
              <a:pPr>
                <a:defRPr/>
              </a:pPr>
              <a:t>31/12/2016</a:t>
            </a:fld>
            <a:endParaRPr lang="es-UY">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DF34900E-9D37-42FD-B47E-A4710F5FD229}"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75041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359748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D89491-EEF6-4A76-B9A1-5A45D32494D3}" type="datetimeFigureOut">
              <a:rPr lang="es-UY">
                <a:solidFill>
                  <a:prstClr val="black">
                    <a:tint val="75000"/>
                  </a:prstClr>
                </a:solidFill>
              </a:rPr>
              <a:pPr>
                <a:defRPr/>
              </a:pPr>
              <a:t>31/12/2016</a:t>
            </a:fld>
            <a:endParaRPr lang="es-UY">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8D5B4A4-6579-4265-9442-B0B58B8B3EEF}"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2937339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A46F5B-9BD4-467F-8725-52B6C1D20EAE}" type="datetimeFigureOut">
              <a:rPr lang="es-UY">
                <a:solidFill>
                  <a:prstClr val="black">
                    <a:tint val="75000"/>
                  </a:prstClr>
                </a:solidFill>
              </a:rPr>
              <a:pPr>
                <a:defRPr/>
              </a:pPr>
              <a:t>31/12/2016</a:t>
            </a:fld>
            <a:endParaRPr lang="es-UY">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7CDE2B6-98AA-477F-AE6C-9208E7A39B33}"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568651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lvl1pPr>
              <a:defRPr/>
            </a:lvl1pPr>
          </a:lstStyle>
          <a:p>
            <a:pPr>
              <a:defRPr/>
            </a:pPr>
            <a:fld id="{51113D90-A733-4243-A06F-96A8D19E20A4}" type="datetimeFigureOut">
              <a:rPr lang="es-UY">
                <a:solidFill>
                  <a:prstClr val="black">
                    <a:tint val="75000"/>
                  </a:prstClr>
                </a:solidFill>
              </a:rPr>
              <a:pPr>
                <a:defRPr/>
              </a:pPr>
              <a:t>31/12/2016</a:t>
            </a:fld>
            <a:endParaRPr lang="es-UY">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3118185-759C-4341-8833-AECDD55E71A3}"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2659323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lvl1pPr>
              <a:defRPr/>
            </a:lvl1pPr>
          </a:lstStyle>
          <a:p>
            <a:pPr>
              <a:defRPr/>
            </a:pPr>
            <a:fld id="{49A0E8D4-2C4B-437C-AAF8-F44532938F46}" type="datetimeFigureOut">
              <a:rPr lang="es-UY">
                <a:solidFill>
                  <a:prstClr val="black">
                    <a:tint val="75000"/>
                  </a:prstClr>
                </a:solidFill>
              </a:rPr>
              <a:pPr>
                <a:defRPr/>
              </a:pPr>
              <a:t>31/12/2016</a:t>
            </a:fld>
            <a:endParaRPr lang="es-UY">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UY">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7A70BE3-B374-43AE-9A10-0162D08376F4}"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2060223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5" name="Shape 35"/>
          <p:cNvSpPr>
            <a:spLocks noGrp="1"/>
          </p:cNvSpPr>
          <p:nvPr>
            <p:ph type="body" idx="1"/>
          </p:nvPr>
        </p:nvSpPr>
        <p:spPr>
          <a:xfrm>
            <a:off x="521550" y="1454406"/>
            <a:ext cx="8050269" cy="4554967"/>
          </a:xfrm>
          <a:prstGeom prst="rect">
            <a:avLst/>
          </a:prstGeom>
        </p:spPr>
        <p:txBody>
          <a:bodyPr lIns="64291" tIns="32146" rIns="64291" bIns="32146" anchor="ctr"/>
          <a:lstStyle>
            <a:lvl1pPr marL="508974" indent="-321457">
              <a:buFont typeface="Arial" panose="020B0604020202020204" pitchFamily="34" charset="0"/>
              <a:buChar char="•"/>
              <a:defRPr/>
            </a:lvl1pPr>
            <a:lvl2pPr marL="821502" indent="-321457">
              <a:buFont typeface="Arial" panose="020B0604020202020204" pitchFamily="34" charset="0"/>
              <a:buChar char="•"/>
              <a:defRPr/>
            </a:lvl2pPr>
            <a:lvl3pPr marL="1134030" indent="-321457">
              <a:buFont typeface="Arial" panose="020B0604020202020204" pitchFamily="34" charset="0"/>
              <a:buChar char="•"/>
              <a:defRPr/>
            </a:lvl3pPr>
            <a:lvl4pPr marL="1446558" indent="-321457">
              <a:buFont typeface="Arial" panose="020B0604020202020204" pitchFamily="34" charset="0"/>
              <a:buChar char="•"/>
              <a:defRPr/>
            </a:lvl4pPr>
            <a:lvl5pPr marL="1759086" indent="-321457">
              <a:buFont typeface="Arial" panose="020B0604020202020204" pitchFamily="34" charset="0"/>
              <a:buChar char="•"/>
              <a:defRPr/>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
        <p:nvSpPr>
          <p:cNvPr id="3" name="Text Placeholder 2"/>
          <p:cNvSpPr>
            <a:spLocks noGrp="1"/>
          </p:cNvSpPr>
          <p:nvPr>
            <p:ph type="body" sz="quarter" idx="10" hasCustomPrompt="1"/>
          </p:nvPr>
        </p:nvSpPr>
        <p:spPr>
          <a:xfrm>
            <a:off x="1381869" y="188640"/>
            <a:ext cx="6278687" cy="607219"/>
          </a:xfrm>
          <a:prstGeom prst="rect">
            <a:avLst/>
          </a:prstGeom>
        </p:spPr>
        <p:txBody>
          <a:bodyPr lIns="64291" tIns="32146" rIns="64291" bIns="32146"/>
          <a:lstStyle>
            <a:lvl1pPr algn="l">
              <a:defRPr sz="2800">
                <a:latin typeface="Arial Black" panose="020B0A04020102020204" pitchFamily="34" charset="0"/>
              </a:defRPr>
            </a:lvl1pPr>
          </a:lstStyle>
          <a:p>
            <a:pPr lvl="0"/>
            <a:r>
              <a:rPr lang="en-US" dirty="0" smtClean="0"/>
              <a:t>Click to edit title</a:t>
            </a:r>
            <a:endParaRPr lang="es-MX" dirty="0"/>
          </a:p>
        </p:txBody>
      </p:sp>
    </p:spTree>
    <p:extLst>
      <p:ext uri="{BB962C8B-B14F-4D97-AF65-F5344CB8AC3E}">
        <p14:creationId xmlns:p14="http://schemas.microsoft.com/office/powerpoint/2010/main" val="18314593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188937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6501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122029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66374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158587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66814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B5F3D4-FC44-4244-A8FE-D8A1F05BC99D}" type="datetimeFigureOut">
              <a:rPr lang="es-CO" smtClean="0"/>
              <a:t>31/12/2016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0BE679B-EBE8-4DB3-9051-75656E34EC55}" type="slidenum">
              <a:rPr lang="es-CO" smtClean="0"/>
              <a:t>‹Nº›</a:t>
            </a:fld>
            <a:endParaRPr lang="es-CO"/>
          </a:p>
        </p:txBody>
      </p:sp>
    </p:spTree>
    <p:extLst>
      <p:ext uri="{BB962C8B-B14F-4D97-AF65-F5344CB8AC3E}">
        <p14:creationId xmlns:p14="http://schemas.microsoft.com/office/powerpoint/2010/main" val="138087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09B5F3D4-FC44-4244-A8FE-D8A1F05BC99D}" type="datetimeFigureOut">
              <a:rPr lang="es-CO" smtClean="0"/>
              <a:pPr/>
              <a:t>31/12/2016</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60BE679B-EBE8-4DB3-9051-75656E34EC55}" type="slidenum">
              <a:rPr lang="es-CO" smtClean="0"/>
              <a:pPr/>
              <a:t>‹Nº›</a:t>
            </a:fld>
            <a:endParaRPr lang="es-CO" dirty="0"/>
          </a:p>
        </p:txBody>
      </p:sp>
    </p:spTree>
    <p:extLst>
      <p:ext uri="{BB962C8B-B14F-4D97-AF65-F5344CB8AC3E}">
        <p14:creationId xmlns:p14="http://schemas.microsoft.com/office/powerpoint/2010/main" val="393994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UY"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276F39E-DDE5-4427-913D-3BBB82E6C3BB}" type="datetimeFigureOut">
              <a:rPr lang="es-UY">
                <a:solidFill>
                  <a:prstClr val="black">
                    <a:tint val="75000"/>
                  </a:prstClr>
                </a:solidFill>
              </a:rPr>
              <a:pPr>
                <a:defRPr/>
              </a:pPr>
              <a:t>31/12/2016</a:t>
            </a:fld>
            <a:endParaRPr lang="es-UY">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s-UY">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40BE32C-4C1F-4988-9C1A-C5B156C9A3A7}" type="slidenum">
              <a:rPr lang="es-UY">
                <a:solidFill>
                  <a:prstClr val="black">
                    <a:tint val="75000"/>
                  </a:prstClr>
                </a:solidFill>
              </a:rPr>
              <a:pPr>
                <a:defRPr/>
              </a:pPr>
              <a:t>‹Nº›</a:t>
            </a:fld>
            <a:endParaRPr lang="es-UY">
              <a:solidFill>
                <a:prstClr val="black">
                  <a:tint val="75000"/>
                </a:prstClr>
              </a:solidFill>
            </a:endParaRPr>
          </a:p>
        </p:txBody>
      </p:sp>
    </p:spTree>
    <p:extLst>
      <p:ext uri="{BB962C8B-B14F-4D97-AF65-F5344CB8AC3E}">
        <p14:creationId xmlns:p14="http://schemas.microsoft.com/office/powerpoint/2010/main" val="2203517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mailto:acasas@neumologic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caguirre@neumologic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8019" name="AutoShape 3"/>
          <p:cNvSpPr>
            <a:spLocks noChangeAspect="1" noChangeArrowheads="1" noTextEdit="1"/>
          </p:cNvSpPr>
          <p:nvPr/>
        </p:nvSpPr>
        <p:spPr bwMode="auto">
          <a:xfrm>
            <a:off x="419100" y="239713"/>
            <a:ext cx="8483600" cy="6362700"/>
          </a:xfrm>
          <a:prstGeom prst="rect">
            <a:avLst/>
          </a:prstGeom>
          <a:noFill/>
        </p:spPr>
        <p:txBody>
          <a:bodyPr/>
          <a:lstStyle/>
          <a:p>
            <a:pPr eaLnBrk="0" fontAlgn="base" hangingPunct="0">
              <a:spcBef>
                <a:spcPct val="0"/>
              </a:spcBef>
              <a:spcAft>
                <a:spcPct val="0"/>
              </a:spcAft>
              <a:defRPr/>
            </a:pPr>
            <a:endParaRPr lang="en-US" sz="3200" b="1">
              <a:solidFill>
                <a:prstClr val="black"/>
              </a:solidFill>
              <a:effectLst>
                <a:outerShdw blurRad="38100" dist="38100" dir="2700000" algn="tl">
                  <a:srgbClr val="000000">
                    <a:alpha val="43137"/>
                  </a:srgbClr>
                </a:outerShdw>
              </a:effectLst>
            </a:endParaRPr>
          </a:p>
        </p:txBody>
      </p:sp>
      <p:sp>
        <p:nvSpPr>
          <p:cNvPr id="29" name="28 CuadroTexto"/>
          <p:cNvSpPr txBox="1"/>
          <p:nvPr/>
        </p:nvSpPr>
        <p:spPr>
          <a:xfrm>
            <a:off x="6350" y="836712"/>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n-US" b="1" dirty="0" smtClean="0"/>
              <a:t>Certificación de Espirometría </a:t>
            </a:r>
          </a:p>
          <a:p>
            <a:pPr algn="ctr"/>
            <a:r>
              <a:rPr lang="en-US" b="1" dirty="0"/>
              <a:t>e</a:t>
            </a:r>
            <a:r>
              <a:rPr lang="en-US" b="1" dirty="0" smtClean="0"/>
              <a:t>n América </a:t>
            </a:r>
            <a:r>
              <a:rPr lang="en-US" b="1" dirty="0"/>
              <a:t>L</a:t>
            </a:r>
            <a:r>
              <a:rPr lang="en-US" b="1" dirty="0" smtClean="0"/>
              <a:t>atina</a:t>
            </a:r>
            <a:endParaRPr lang="es-CO" dirty="0"/>
          </a:p>
        </p:txBody>
      </p:sp>
      <p:sp>
        <p:nvSpPr>
          <p:cNvPr id="30" name="29 CuadroTexto"/>
          <p:cNvSpPr txBox="1"/>
          <p:nvPr/>
        </p:nvSpPr>
        <p:spPr>
          <a:xfrm>
            <a:off x="891576" y="3212976"/>
            <a:ext cx="7848600" cy="1015663"/>
          </a:xfrm>
          <a:prstGeom prst="rect">
            <a:avLst/>
          </a:prstGeom>
          <a:noFill/>
        </p:spPr>
        <p:txBody>
          <a:bodyPr>
            <a:spAutoFit/>
          </a:bodyPr>
          <a:lstStyle/>
          <a:p>
            <a:pPr algn="ctr"/>
            <a:r>
              <a:rPr lang="en-US" sz="6000" b="1" dirty="0" smtClean="0"/>
              <a:t>ESPIROLAT®</a:t>
            </a:r>
          </a:p>
        </p:txBody>
      </p:sp>
      <p:sp>
        <p:nvSpPr>
          <p:cNvPr id="2" name="1 Rectángulo"/>
          <p:cNvSpPr/>
          <p:nvPr/>
        </p:nvSpPr>
        <p:spPr>
          <a:xfrm>
            <a:off x="611560" y="6453336"/>
            <a:ext cx="2880320" cy="288032"/>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CuadroTexto"/>
          <p:cNvSpPr txBox="1"/>
          <p:nvPr/>
        </p:nvSpPr>
        <p:spPr>
          <a:xfrm>
            <a:off x="251520" y="4996333"/>
            <a:ext cx="3744416" cy="1384995"/>
          </a:xfrm>
          <a:prstGeom prst="rect">
            <a:avLst/>
          </a:prstGeom>
          <a:noFill/>
        </p:spPr>
        <p:txBody>
          <a:bodyPr wrap="square">
            <a:spAutoFit/>
          </a:bodyPr>
          <a:lstStyle/>
          <a:p>
            <a:r>
              <a:rPr lang="en-US" sz="2400" b="1" dirty="0" smtClean="0"/>
              <a:t>Carlos Aguirre </a:t>
            </a:r>
            <a:r>
              <a:rPr lang="en-US" sz="2400" b="1" dirty="0" smtClean="0"/>
              <a:t>Franco</a:t>
            </a:r>
          </a:p>
          <a:p>
            <a:r>
              <a:rPr lang="en-US" sz="2400" b="1" dirty="0" smtClean="0"/>
              <a:t>Cecilia Rodriguez</a:t>
            </a:r>
            <a:endParaRPr lang="en-US" sz="2400" b="1" dirty="0" smtClean="0"/>
          </a:p>
          <a:p>
            <a:r>
              <a:rPr lang="en-US" b="1" dirty="0" smtClean="0"/>
              <a:t>Departamento de </a:t>
            </a:r>
            <a:r>
              <a:rPr lang="es-CO" b="1" dirty="0"/>
              <a:t>Fisiopatología</a:t>
            </a:r>
            <a:endParaRPr lang="en-US" b="1" dirty="0" smtClean="0"/>
          </a:p>
          <a:p>
            <a:r>
              <a:rPr lang="en-US" b="1" dirty="0" smtClean="0"/>
              <a:t>Asociación Latinoamericana del </a:t>
            </a:r>
            <a:r>
              <a:rPr lang="en-US" b="1" dirty="0" smtClean="0"/>
              <a:t>Tórax</a:t>
            </a:r>
            <a:endParaRPr lang="en-US" b="1" dirty="0" smtClean="0"/>
          </a:p>
        </p:txBody>
      </p:sp>
      <p:sp>
        <p:nvSpPr>
          <p:cNvPr id="7" name="6 CuadroTexto"/>
          <p:cNvSpPr txBox="1"/>
          <p:nvPr/>
        </p:nvSpPr>
        <p:spPr>
          <a:xfrm>
            <a:off x="5076056" y="5029433"/>
            <a:ext cx="3744416" cy="1292662"/>
          </a:xfrm>
          <a:prstGeom prst="rect">
            <a:avLst/>
          </a:prstGeom>
          <a:noFill/>
        </p:spPr>
        <p:txBody>
          <a:bodyPr wrap="square">
            <a:spAutoFit/>
          </a:bodyPr>
          <a:lstStyle/>
          <a:p>
            <a:r>
              <a:rPr lang="es-CO" sz="2400" b="1" dirty="0" smtClean="0"/>
              <a:t>Alejandr</a:t>
            </a:r>
            <a:r>
              <a:rPr lang="es-CO" sz="2400" b="1" dirty="0" smtClean="0"/>
              <a:t>o Casas Herrera</a:t>
            </a:r>
            <a:endParaRPr lang="es-CO" sz="2400" b="1" dirty="0" smtClean="0"/>
          </a:p>
          <a:p>
            <a:r>
              <a:rPr lang="es-CO" b="1" dirty="0" smtClean="0"/>
              <a:t>Coordinador proyecto ESPIROLAT</a:t>
            </a:r>
          </a:p>
          <a:p>
            <a:r>
              <a:rPr lang="es-CO" b="1" dirty="0" smtClean="0"/>
              <a:t>Departamento de Fisiopatología</a:t>
            </a:r>
          </a:p>
          <a:p>
            <a:r>
              <a:rPr lang="es-CO" b="1" dirty="0" smtClean="0"/>
              <a:t>Asociación Latinoamericana del Tórax</a:t>
            </a:r>
            <a:endParaRPr lang="es-CO" b="1" dirty="0"/>
          </a:p>
        </p:txBody>
      </p:sp>
    </p:spTree>
    <p:extLst>
      <p:ext uri="{BB962C8B-B14F-4D97-AF65-F5344CB8AC3E}">
        <p14:creationId xmlns:p14="http://schemas.microsoft.com/office/powerpoint/2010/main" val="1181103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412230"/>
            <a:ext cx="8640960" cy="3681066"/>
          </a:xfrm>
        </p:spPr>
        <p:txBody>
          <a:bodyPr>
            <a:normAutofit/>
          </a:bodyPr>
          <a:lstStyle/>
          <a:p>
            <a:pPr marL="0" indent="0">
              <a:buNone/>
            </a:pPr>
            <a:endParaRPr lang="es-CO" dirty="0" smtClean="0"/>
          </a:p>
          <a:p>
            <a:pPr marL="0" indent="0" algn="ctr">
              <a:buNone/>
            </a:pPr>
            <a:r>
              <a:rPr lang="es-CO" dirty="0" smtClean="0"/>
              <a:t>Alejandro Casas</a:t>
            </a:r>
            <a:endParaRPr lang="es-CO" dirty="0"/>
          </a:p>
          <a:p>
            <a:pPr marL="0" indent="0" algn="ctr">
              <a:buNone/>
            </a:pPr>
            <a:r>
              <a:rPr lang="es-CO" dirty="0" smtClean="0">
                <a:hlinkClick r:id="rId3"/>
              </a:rPr>
              <a:t>acasas@neumologica.org</a:t>
            </a:r>
            <a:endParaRPr lang="es-CO" dirty="0" smtClean="0"/>
          </a:p>
          <a:p>
            <a:pPr marL="0" indent="0" algn="ctr">
              <a:buNone/>
            </a:pPr>
            <a:r>
              <a:rPr lang="es-CO" dirty="0" smtClean="0"/>
              <a:t>Carlos Aguirre</a:t>
            </a:r>
            <a:endParaRPr lang="es-CO" dirty="0" smtClean="0"/>
          </a:p>
          <a:p>
            <a:pPr marL="0" indent="0" algn="ctr">
              <a:buNone/>
            </a:pPr>
            <a:r>
              <a:rPr lang="es-CO" dirty="0" smtClean="0">
                <a:hlinkClick r:id="rId4"/>
              </a:rPr>
              <a:t>caguirre@neumologica.org</a:t>
            </a:r>
            <a:endParaRPr lang="es-CO" dirty="0" smtClean="0"/>
          </a:p>
          <a:p>
            <a:pPr marL="0" indent="0" algn="ctr">
              <a:buNone/>
            </a:pPr>
            <a:endParaRPr lang="es-CO" dirty="0"/>
          </a:p>
        </p:txBody>
      </p:sp>
      <p:sp>
        <p:nvSpPr>
          <p:cNvPr id="4" name="Título 3"/>
          <p:cNvSpPr>
            <a:spLocks noGrp="1"/>
          </p:cNvSpPr>
          <p:nvPr>
            <p:ph type="title"/>
          </p:nvPr>
        </p:nvSpPr>
        <p:spPr>
          <a:xfrm>
            <a:off x="457200" y="764704"/>
            <a:ext cx="8229600" cy="1143000"/>
          </a:xfrm>
        </p:spPr>
        <p:txBody>
          <a:bodyPr/>
          <a:lstStyle/>
          <a:p>
            <a:endParaRPr lang="es-CL"/>
          </a:p>
        </p:txBody>
      </p:sp>
      <p:sp>
        <p:nvSpPr>
          <p:cNvPr id="5" name="4 CuadroTexto"/>
          <p:cNvSpPr txBox="1"/>
          <p:nvPr/>
        </p:nvSpPr>
        <p:spPr>
          <a:xfrm>
            <a:off x="6350" y="476672"/>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s-CO" b="1" dirty="0" smtClean="0"/>
              <a:t>ESPIROLAT</a:t>
            </a:r>
            <a:r>
              <a:rPr lang="es-CO" b="1" dirty="0" smtClean="0"/>
              <a:t>®</a:t>
            </a:r>
            <a:endParaRPr lang="es-CO" b="1" dirty="0" smtClean="0"/>
          </a:p>
        </p:txBody>
      </p:sp>
    </p:spTree>
    <p:extLst>
      <p:ext uri="{BB962C8B-B14F-4D97-AF65-F5344CB8AC3E}">
        <p14:creationId xmlns:p14="http://schemas.microsoft.com/office/powerpoint/2010/main" val="244696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350" y="-27384"/>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n-US" b="1" dirty="0"/>
              <a:t>ESPIROLAT®</a:t>
            </a:r>
          </a:p>
          <a:p>
            <a:pPr algn="ctr"/>
            <a:r>
              <a:rPr lang="en-US" b="1" dirty="0" smtClean="0"/>
              <a:t>Justificación</a:t>
            </a:r>
            <a:endParaRPr lang="es-CO" dirty="0"/>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7" t="1808" r="935" b="1956"/>
          <a:stretch/>
        </p:blipFill>
        <p:spPr bwMode="auto">
          <a:xfrm>
            <a:off x="253961" y="1682618"/>
            <a:ext cx="8494503" cy="455469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7 Rectángulo"/>
          <p:cNvSpPr/>
          <p:nvPr/>
        </p:nvSpPr>
        <p:spPr>
          <a:xfrm>
            <a:off x="467544" y="6453336"/>
            <a:ext cx="2880320" cy="288032"/>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Tree>
    <p:extLst>
      <p:ext uri="{BB962C8B-B14F-4D97-AF65-F5344CB8AC3E}">
        <p14:creationId xmlns:p14="http://schemas.microsoft.com/office/powerpoint/2010/main" val="102576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22 Conector recto"/>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711558"/>
            <a:ext cx="184731" cy="984885"/>
          </a:xfrm>
          <a:prstGeom prst="rect">
            <a:avLst/>
          </a:prstGeom>
          <a:noFill/>
          <a:ln w="38100">
            <a:noFill/>
            <a:miter lim="800000"/>
            <a:headEnd/>
            <a:tailEnd/>
          </a:ln>
        </p:spPr>
        <p:txBody>
          <a:bodyPr wrap="none" anchor="ctr">
            <a:spAutoFit/>
          </a:bodyPr>
          <a:lstStyle/>
          <a:p>
            <a:pPr algn="l"/>
            <a:r>
              <a:rPr lang="en-US" sz="1400" b="0">
                <a:latin typeface="+mj-lt"/>
                <a:cs typeface="Times New Roman" pitchFamily="18" charset="0"/>
              </a:rPr>
              <a:t/>
            </a:r>
            <a:br>
              <a:rPr lang="en-US" sz="1400" b="0">
                <a:latin typeface="+mj-lt"/>
                <a:cs typeface="Times New Roman" pitchFamily="18" charset="0"/>
              </a:rPr>
            </a:br>
            <a:endParaRPr lang="en-US" sz="1600" b="0" smtClean="0">
              <a:latin typeface="+mj-lt"/>
            </a:endParaRPr>
          </a:p>
          <a:p>
            <a:pPr algn="l"/>
            <a:endParaRPr lang="en-US" sz="2800" b="0">
              <a:latin typeface="+mj-lt"/>
            </a:endParaRPr>
          </a:p>
        </p:txBody>
      </p:sp>
      <p:sp>
        <p:nvSpPr>
          <p:cNvPr id="5078019" name="AutoShape 3"/>
          <p:cNvSpPr>
            <a:spLocks noChangeAspect="1" noChangeArrowheads="1" noTextEdit="1"/>
          </p:cNvSpPr>
          <p:nvPr/>
        </p:nvSpPr>
        <p:spPr bwMode="auto">
          <a:xfrm>
            <a:off x="419100" y="239713"/>
            <a:ext cx="8483600" cy="6362700"/>
          </a:xfrm>
          <a:prstGeom prst="rect">
            <a:avLst/>
          </a:prstGeom>
          <a:noFill/>
        </p:spPr>
        <p:txBody>
          <a:bodyPr/>
          <a:lstStyle/>
          <a:p>
            <a:pPr algn="l">
              <a:defRPr/>
            </a:pPr>
            <a:endParaRPr lang="en-US" sz="3200">
              <a:effectLst>
                <a:outerShdw blurRad="38100" dist="38100" dir="2700000" algn="tl">
                  <a:srgbClr val="000000">
                    <a:alpha val="43137"/>
                  </a:srgbClr>
                </a:outerShdw>
              </a:effectLst>
              <a:latin typeface="+mj-lt"/>
            </a:endParaRPr>
          </a:p>
        </p:txBody>
      </p:sp>
      <p:sp>
        <p:nvSpPr>
          <p:cNvPr id="28676" name="Oval 5"/>
          <p:cNvSpPr>
            <a:spLocks noChangeArrowheads="1"/>
          </p:cNvSpPr>
          <p:nvPr/>
        </p:nvSpPr>
        <p:spPr bwMode="auto">
          <a:xfrm>
            <a:off x="3257550" y="1416050"/>
            <a:ext cx="4208463" cy="4210050"/>
          </a:xfrm>
          <a:prstGeom prst="ellipse">
            <a:avLst/>
          </a:prstGeom>
          <a:solidFill>
            <a:srgbClr val="006600"/>
          </a:solidFill>
          <a:ln w="19050">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sz="2800" b="1">
              <a:latin typeface="+mj-lt"/>
            </a:endParaRPr>
          </a:p>
        </p:txBody>
      </p:sp>
      <p:sp>
        <p:nvSpPr>
          <p:cNvPr id="5078022" name="Oval 6"/>
          <p:cNvSpPr>
            <a:spLocks noChangeArrowheads="1"/>
          </p:cNvSpPr>
          <p:nvPr/>
        </p:nvSpPr>
        <p:spPr bwMode="auto">
          <a:xfrm>
            <a:off x="1989138" y="3086100"/>
            <a:ext cx="2336800" cy="2430463"/>
          </a:xfrm>
          <a:prstGeom prst="ellipse">
            <a:avLst/>
          </a:prstGeom>
          <a:solidFill>
            <a:srgbClr val="CC6600">
              <a:alpha val="39999"/>
            </a:srgbClr>
          </a:solidFill>
          <a:ln w="28575">
            <a:solidFill>
              <a:schemeClr val="tx1"/>
            </a:solidFill>
            <a:prstDash val="lg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9331" tIns="24666" rIns="49331" bIns="24666" anchor="ctr"/>
          <a:lstStyle/>
          <a:p>
            <a:pPr algn="l">
              <a:defRPr/>
            </a:pPr>
            <a:endParaRPr lang="en-US" sz="3200" b="1">
              <a:effectLst>
                <a:outerShdw blurRad="38100" dist="38100" dir="2700000" algn="tl">
                  <a:srgbClr val="000000">
                    <a:alpha val="43137"/>
                  </a:srgbClr>
                </a:outerShdw>
              </a:effectLst>
              <a:latin typeface="+mj-lt"/>
            </a:endParaRPr>
          </a:p>
        </p:txBody>
      </p:sp>
      <p:sp>
        <p:nvSpPr>
          <p:cNvPr id="28678" name="Text Box 7"/>
          <p:cNvSpPr txBox="1">
            <a:spLocks noChangeArrowheads="1"/>
          </p:cNvSpPr>
          <p:nvPr/>
        </p:nvSpPr>
        <p:spPr bwMode="auto">
          <a:xfrm>
            <a:off x="4830763" y="3099594"/>
            <a:ext cx="2120900" cy="441325"/>
          </a:xfrm>
          <a:prstGeom prst="rect">
            <a:avLst/>
          </a:prstGeom>
          <a:noFill/>
          <a:ln w="12700">
            <a:noFill/>
            <a:miter lim="800000"/>
            <a:headEnd/>
            <a:tailEnd/>
          </a:ln>
        </p:spPr>
        <p:txBody>
          <a:bodyPr lIns="49331" tIns="24666" rIns="49331" bIns="24666"/>
          <a:lstStyle/>
          <a:p>
            <a:pPr algn="ctr"/>
            <a:r>
              <a:rPr lang="en-US" sz="1800" b="1" dirty="0" smtClean="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EPOC (Post-BD </a:t>
            </a:r>
            <a:endParaRPr lang="en-US" sz="1800" b="1" dirty="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endParaRPr>
          </a:p>
          <a:p>
            <a:pPr algn="ctr"/>
            <a:r>
              <a:rPr lang="en-US" sz="1800" b="1" dirty="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FEV</a:t>
            </a:r>
            <a:r>
              <a:rPr lang="en-US" sz="1800" b="1" baseline="-30000" dirty="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1</a:t>
            </a:r>
            <a:r>
              <a:rPr lang="en-US" sz="1800" b="1" dirty="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/FVC&lt;70</a:t>
            </a:r>
            <a:r>
              <a:rPr lang="en-US" sz="1800" b="1" dirty="0" smtClean="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a:t>
            </a:r>
            <a:endParaRPr lang="en-US" sz="1800" b="1" dirty="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endParaRPr>
          </a:p>
        </p:txBody>
      </p:sp>
      <p:sp>
        <p:nvSpPr>
          <p:cNvPr id="28679" name="Text Box 8"/>
          <p:cNvSpPr txBox="1">
            <a:spLocks noChangeArrowheads="1"/>
          </p:cNvSpPr>
          <p:nvPr/>
        </p:nvSpPr>
        <p:spPr bwMode="auto">
          <a:xfrm>
            <a:off x="2686050" y="4841875"/>
            <a:ext cx="796925" cy="479425"/>
          </a:xfrm>
          <a:prstGeom prst="rect">
            <a:avLst/>
          </a:prstGeom>
          <a:noFill/>
          <a:ln w="9525">
            <a:noFill/>
            <a:miter lim="800000"/>
            <a:headEnd/>
            <a:tailEnd/>
          </a:ln>
        </p:spPr>
        <p:txBody>
          <a:bodyPr lIns="49331" tIns="24666" rIns="49331" bIns="24666"/>
          <a:lstStyle/>
          <a:p>
            <a:r>
              <a:rPr lang="en-US" sz="1800" b="1" dirty="0">
                <a:solidFill>
                  <a:srgbClr val="000000"/>
                </a:solidFill>
                <a:latin typeface="+mj-lt"/>
                <a:ea typeface="Times New Roman" pitchFamily="18" charset="0"/>
                <a:cs typeface="Arial" pitchFamily="34" charset="0"/>
              </a:rPr>
              <a:t>n=88</a:t>
            </a:r>
            <a:endParaRPr lang="en-US" sz="1800" b="1" dirty="0">
              <a:latin typeface="+mj-lt"/>
              <a:ea typeface="Times New Roman" pitchFamily="18" charset="0"/>
              <a:cs typeface="Arial" pitchFamily="34" charset="0"/>
            </a:endParaRPr>
          </a:p>
          <a:p>
            <a:endParaRPr lang="en-US" sz="1800" b="1" dirty="0">
              <a:latin typeface="+mj-lt"/>
              <a:ea typeface="Times New Roman" pitchFamily="18" charset="0"/>
              <a:cs typeface="Arial" pitchFamily="34" charset="0"/>
            </a:endParaRPr>
          </a:p>
        </p:txBody>
      </p:sp>
      <p:sp>
        <p:nvSpPr>
          <p:cNvPr id="28680" name="Text Box 9"/>
          <p:cNvSpPr txBox="1">
            <a:spLocks noChangeArrowheads="1"/>
          </p:cNvSpPr>
          <p:nvPr/>
        </p:nvSpPr>
        <p:spPr bwMode="auto">
          <a:xfrm>
            <a:off x="702472" y="5551002"/>
            <a:ext cx="2573331" cy="772770"/>
          </a:xfrm>
          <a:prstGeom prst="rect">
            <a:avLst/>
          </a:prstGeom>
          <a:noFill/>
          <a:ln w="12700">
            <a:noFill/>
            <a:miter lim="800000"/>
            <a:headEnd/>
            <a:tailEnd/>
          </a:ln>
        </p:spPr>
        <p:txBody>
          <a:bodyPr lIns="49331" tIns="24666" rIns="49331" bIns="24666"/>
          <a:lstStyle/>
          <a:p>
            <a:pPr algn="just"/>
            <a:r>
              <a:rPr lang="en-US" sz="1600" b="1" dirty="0" smtClean="0">
                <a:latin typeface="+mj-lt"/>
              </a:rPr>
              <a:t>Prior COPD Diagnosis (bronchitis, emphysema, or</a:t>
            </a:r>
          </a:p>
          <a:p>
            <a:pPr algn="just"/>
            <a:r>
              <a:rPr lang="en-US" sz="1600" b="1" dirty="0" smtClean="0">
                <a:latin typeface="+mj-lt"/>
              </a:rPr>
              <a:t>COPD) </a:t>
            </a:r>
            <a:endParaRPr lang="en-US" sz="1600" b="1" dirty="0">
              <a:latin typeface="+mj-lt"/>
              <a:ea typeface="Times New Roman" pitchFamily="18" charset="0"/>
              <a:cs typeface="Arial" pitchFamily="34" charset="0"/>
            </a:endParaRPr>
          </a:p>
        </p:txBody>
      </p:sp>
      <p:sp>
        <p:nvSpPr>
          <p:cNvPr id="28681" name="Text Box 10"/>
          <p:cNvSpPr txBox="1">
            <a:spLocks noChangeArrowheads="1"/>
          </p:cNvSpPr>
          <p:nvPr/>
        </p:nvSpPr>
        <p:spPr bwMode="auto">
          <a:xfrm>
            <a:off x="6357950" y="5500702"/>
            <a:ext cx="2152650" cy="517525"/>
          </a:xfrm>
          <a:prstGeom prst="rect">
            <a:avLst/>
          </a:prstGeom>
          <a:noFill/>
          <a:ln w="12700">
            <a:noFill/>
            <a:miter lim="800000"/>
            <a:headEnd/>
            <a:tailEnd/>
          </a:ln>
        </p:spPr>
        <p:txBody>
          <a:bodyPr lIns="0" tIns="0" rIns="0" bIns="0"/>
          <a:lstStyle/>
          <a:p>
            <a:pPr algn="ctr"/>
            <a:r>
              <a:rPr lang="en-US" sz="1800" b="1" dirty="0" smtClean="0">
                <a:solidFill>
                  <a:srgbClr val="000000"/>
                </a:solidFill>
                <a:latin typeface="+mj-lt"/>
                <a:ea typeface="Times New Roman" pitchFamily="18" charset="0"/>
                <a:cs typeface="Arial" pitchFamily="34" charset="0"/>
              </a:rPr>
              <a:t>Non-COPD</a:t>
            </a:r>
            <a:endParaRPr lang="en-US" sz="1800" b="1" dirty="0">
              <a:latin typeface="+mj-lt"/>
              <a:ea typeface="Times New Roman" pitchFamily="18" charset="0"/>
              <a:cs typeface="Arial" pitchFamily="34" charset="0"/>
            </a:endParaRPr>
          </a:p>
          <a:p>
            <a:pPr algn="ctr"/>
            <a:r>
              <a:rPr lang="en-US" sz="1800" b="1" dirty="0">
                <a:solidFill>
                  <a:srgbClr val="000000"/>
                </a:solidFill>
                <a:latin typeface="+mj-lt"/>
                <a:ea typeface="Times New Roman" pitchFamily="18" charset="0"/>
                <a:cs typeface="Arial" pitchFamily="34" charset="0"/>
              </a:rPr>
              <a:t>n = 3947 (74.42%)</a:t>
            </a:r>
            <a:endParaRPr lang="en-US" sz="1800" b="1" dirty="0">
              <a:latin typeface="+mj-lt"/>
              <a:ea typeface="Times New Roman" pitchFamily="18" charset="0"/>
              <a:cs typeface="Arial" pitchFamily="34" charset="0"/>
            </a:endParaRPr>
          </a:p>
        </p:txBody>
      </p:sp>
      <p:sp>
        <p:nvSpPr>
          <p:cNvPr id="5078027" name="Oval 11"/>
          <p:cNvSpPr>
            <a:spLocks noChangeArrowheads="1"/>
          </p:cNvSpPr>
          <p:nvPr/>
        </p:nvSpPr>
        <p:spPr bwMode="auto">
          <a:xfrm>
            <a:off x="1052513" y="815975"/>
            <a:ext cx="3609975" cy="3608388"/>
          </a:xfrm>
          <a:prstGeom prst="ellipse">
            <a:avLst/>
          </a:prstGeom>
          <a:noFill/>
          <a:ln w="19050">
            <a:solidFill>
              <a:srgbClr val="333399"/>
            </a:solidFill>
            <a:prstDash val="dash"/>
            <a:round/>
            <a:headEnd/>
            <a:tailEnd/>
          </a:ln>
        </p:spPr>
        <p:txBody>
          <a:bodyPr lIns="49331" tIns="24666" rIns="49331" bIns="24666" anchor="ctr"/>
          <a:lstStyle/>
          <a:p>
            <a:pPr algn="l">
              <a:defRPr/>
            </a:pPr>
            <a:endParaRPr lang="en-US" sz="3200" b="1">
              <a:effectLst>
                <a:outerShdw blurRad="38100" dist="38100" dir="2700000" algn="tl">
                  <a:srgbClr val="000000">
                    <a:alpha val="43137"/>
                  </a:srgbClr>
                </a:outerShdw>
              </a:effectLst>
              <a:latin typeface="+mj-lt"/>
            </a:endParaRPr>
          </a:p>
        </p:txBody>
      </p:sp>
      <p:sp>
        <p:nvSpPr>
          <p:cNvPr id="28683" name="Text Box 12"/>
          <p:cNvSpPr txBox="1">
            <a:spLocks noChangeArrowheads="1"/>
          </p:cNvSpPr>
          <p:nvPr/>
        </p:nvSpPr>
        <p:spPr bwMode="auto">
          <a:xfrm>
            <a:off x="2455863" y="3430588"/>
            <a:ext cx="735012" cy="481012"/>
          </a:xfrm>
          <a:prstGeom prst="rect">
            <a:avLst/>
          </a:prstGeom>
          <a:noFill/>
          <a:ln w="9525">
            <a:noFill/>
            <a:miter lim="800000"/>
            <a:headEnd/>
            <a:tailEnd/>
          </a:ln>
        </p:spPr>
        <p:txBody>
          <a:bodyPr lIns="49331" tIns="24666" rIns="49331" bIns="24666"/>
          <a:lstStyle/>
          <a:p>
            <a:r>
              <a:rPr lang="en-US" sz="1800" b="1">
                <a:solidFill>
                  <a:srgbClr val="000000"/>
                </a:solidFill>
                <a:latin typeface="+mj-lt"/>
                <a:ea typeface="Times New Roman" pitchFamily="18" charset="0"/>
                <a:cs typeface="Arial" pitchFamily="34" charset="0"/>
              </a:rPr>
              <a:t>n=63</a:t>
            </a:r>
            <a:endParaRPr lang="en-US" sz="1800" b="1">
              <a:latin typeface="+mj-lt"/>
              <a:ea typeface="Times New Roman" pitchFamily="18" charset="0"/>
              <a:cs typeface="Arial" pitchFamily="34" charset="0"/>
            </a:endParaRPr>
          </a:p>
          <a:p>
            <a:endParaRPr lang="en-US" sz="1800" b="1">
              <a:latin typeface="+mj-lt"/>
              <a:ea typeface="Times New Roman" pitchFamily="18" charset="0"/>
              <a:cs typeface="Arial" pitchFamily="34" charset="0"/>
            </a:endParaRPr>
          </a:p>
        </p:txBody>
      </p:sp>
      <p:sp>
        <p:nvSpPr>
          <p:cNvPr id="28684" name="Text Box 13"/>
          <p:cNvSpPr txBox="1">
            <a:spLocks noChangeArrowheads="1"/>
          </p:cNvSpPr>
          <p:nvPr/>
        </p:nvSpPr>
        <p:spPr bwMode="auto">
          <a:xfrm>
            <a:off x="298437" y="199178"/>
            <a:ext cx="1857388" cy="596900"/>
          </a:xfrm>
          <a:prstGeom prst="rect">
            <a:avLst/>
          </a:prstGeom>
          <a:noFill/>
          <a:ln w="12700">
            <a:noFill/>
            <a:miter lim="800000"/>
            <a:headEnd/>
            <a:tailEnd/>
          </a:ln>
        </p:spPr>
        <p:txBody>
          <a:bodyPr lIns="49331" tIns="24666" rIns="49331" bIns="24666"/>
          <a:lstStyle/>
          <a:p>
            <a:pPr algn="ctr"/>
            <a:r>
              <a:rPr lang="en-US" sz="1600" b="1" dirty="0" smtClean="0">
                <a:latin typeface="+mj-lt"/>
                <a:ea typeface="Times New Roman" pitchFamily="18" charset="0"/>
                <a:cs typeface="Arial" pitchFamily="34" charset="0"/>
              </a:rPr>
              <a:t>Prior Asthma  diagnosis</a:t>
            </a:r>
            <a:endParaRPr lang="en-US" sz="1600" b="1" dirty="0">
              <a:latin typeface="+mj-lt"/>
              <a:ea typeface="Times New Roman" pitchFamily="18" charset="0"/>
              <a:cs typeface="Arial" pitchFamily="34" charset="0"/>
            </a:endParaRPr>
          </a:p>
        </p:txBody>
      </p:sp>
      <p:sp>
        <p:nvSpPr>
          <p:cNvPr id="28685" name="Text Box 14"/>
          <p:cNvSpPr txBox="1">
            <a:spLocks noChangeArrowheads="1"/>
          </p:cNvSpPr>
          <p:nvPr/>
        </p:nvSpPr>
        <p:spPr bwMode="auto">
          <a:xfrm>
            <a:off x="5091113" y="4038600"/>
            <a:ext cx="800100" cy="468313"/>
          </a:xfrm>
          <a:prstGeom prst="rect">
            <a:avLst/>
          </a:prstGeom>
          <a:noFill/>
          <a:ln w="38100">
            <a:noFill/>
            <a:miter lim="800000"/>
            <a:headEnd/>
            <a:tailEnd/>
          </a:ln>
        </p:spPr>
        <p:txBody>
          <a:bodyPr lIns="0" tIns="0" rIns="0" bIns="0"/>
          <a:lstStyle/>
          <a:p>
            <a:r>
              <a:rPr lang="en-US" sz="1800" b="1">
                <a:solidFill>
                  <a:schemeClr val="bg1"/>
                </a:solidFill>
                <a:latin typeface="+mj-lt"/>
                <a:ea typeface="Times New Roman" pitchFamily="18" charset="0"/>
                <a:cs typeface="Arial" pitchFamily="34" charset="0"/>
              </a:rPr>
              <a:t>n=554</a:t>
            </a:r>
          </a:p>
          <a:p>
            <a:endParaRPr lang="en-US" sz="1800" b="1">
              <a:solidFill>
                <a:schemeClr val="bg1"/>
              </a:solidFill>
              <a:latin typeface="+mj-lt"/>
              <a:ea typeface="Times New Roman" pitchFamily="18" charset="0"/>
              <a:cs typeface="Arial" pitchFamily="34" charset="0"/>
            </a:endParaRPr>
          </a:p>
        </p:txBody>
      </p:sp>
      <p:sp>
        <p:nvSpPr>
          <p:cNvPr id="28686" name="Text Box 15"/>
          <p:cNvSpPr txBox="1">
            <a:spLocks noChangeArrowheads="1"/>
          </p:cNvSpPr>
          <p:nvPr/>
        </p:nvSpPr>
        <p:spPr bwMode="auto">
          <a:xfrm>
            <a:off x="3622674" y="2486025"/>
            <a:ext cx="735012" cy="479425"/>
          </a:xfrm>
          <a:prstGeom prst="rect">
            <a:avLst/>
          </a:prstGeom>
          <a:noFill/>
          <a:ln w="38100">
            <a:noFill/>
            <a:miter lim="800000"/>
            <a:headEnd/>
            <a:tailEnd/>
          </a:ln>
        </p:spPr>
        <p:txBody>
          <a:bodyPr lIns="49331" tIns="24666" rIns="49331" bIns="24666"/>
          <a:lstStyle/>
          <a:p>
            <a:r>
              <a:rPr lang="en-US" sz="1800" b="1" dirty="0">
                <a:solidFill>
                  <a:schemeClr val="bg1"/>
                </a:solidFill>
                <a:latin typeface="+mj-lt"/>
                <a:ea typeface="Times New Roman" pitchFamily="18" charset="0"/>
                <a:cs typeface="Arial" pitchFamily="34" charset="0"/>
              </a:rPr>
              <a:t>n=118</a:t>
            </a:r>
          </a:p>
          <a:p>
            <a:endParaRPr lang="en-US" sz="1800" b="1" dirty="0">
              <a:solidFill>
                <a:schemeClr val="bg1"/>
              </a:solidFill>
              <a:latin typeface="+mj-lt"/>
              <a:ea typeface="Times New Roman" pitchFamily="18" charset="0"/>
              <a:cs typeface="Arial" pitchFamily="34" charset="0"/>
            </a:endParaRPr>
          </a:p>
        </p:txBody>
      </p:sp>
      <p:sp>
        <p:nvSpPr>
          <p:cNvPr id="28687" name="Text Box 16"/>
          <p:cNvSpPr txBox="1">
            <a:spLocks noChangeArrowheads="1"/>
          </p:cNvSpPr>
          <p:nvPr/>
        </p:nvSpPr>
        <p:spPr bwMode="auto">
          <a:xfrm>
            <a:off x="3671888" y="4429132"/>
            <a:ext cx="587375" cy="393700"/>
          </a:xfrm>
          <a:prstGeom prst="rect">
            <a:avLst/>
          </a:prstGeom>
          <a:noFill/>
          <a:ln w="38100">
            <a:noFill/>
            <a:miter lim="800000"/>
            <a:headEnd/>
            <a:tailEnd/>
          </a:ln>
        </p:spPr>
        <p:txBody>
          <a:bodyPr lIns="0" tIns="0" rIns="0" bIns="0"/>
          <a:lstStyle/>
          <a:p>
            <a:r>
              <a:rPr lang="en-US" sz="1800" b="1" dirty="0">
                <a:solidFill>
                  <a:schemeClr val="bg1"/>
                </a:solidFill>
                <a:latin typeface="+mj-lt"/>
                <a:ea typeface="Times New Roman" pitchFamily="18" charset="0"/>
                <a:cs typeface="Arial" pitchFamily="34" charset="0"/>
              </a:rPr>
              <a:t>n=31</a:t>
            </a:r>
          </a:p>
        </p:txBody>
      </p:sp>
      <p:sp>
        <p:nvSpPr>
          <p:cNvPr id="28688" name="Text Box 17"/>
          <p:cNvSpPr txBox="1">
            <a:spLocks noChangeArrowheads="1"/>
          </p:cNvSpPr>
          <p:nvPr/>
        </p:nvSpPr>
        <p:spPr bwMode="auto">
          <a:xfrm>
            <a:off x="3344863" y="3514725"/>
            <a:ext cx="720725" cy="530225"/>
          </a:xfrm>
          <a:prstGeom prst="rect">
            <a:avLst/>
          </a:prstGeom>
          <a:noFill/>
          <a:ln w="38100">
            <a:noFill/>
            <a:miter lim="800000"/>
            <a:headEnd/>
            <a:tailEnd/>
          </a:ln>
        </p:spPr>
        <p:txBody>
          <a:bodyPr lIns="49331" tIns="24666" rIns="49331" bIns="24666"/>
          <a:lstStyle/>
          <a:p>
            <a:r>
              <a:rPr lang="en-US" sz="1800" b="1">
                <a:solidFill>
                  <a:schemeClr val="bg1"/>
                </a:solidFill>
                <a:latin typeface="+mj-lt"/>
                <a:ea typeface="Times New Roman" pitchFamily="18" charset="0"/>
                <a:cs typeface="Arial" pitchFamily="34" charset="0"/>
              </a:rPr>
              <a:t>n=55</a:t>
            </a:r>
          </a:p>
          <a:p>
            <a:endParaRPr lang="en-US" sz="1800" b="1">
              <a:solidFill>
                <a:schemeClr val="bg1"/>
              </a:solidFill>
              <a:latin typeface="+mj-lt"/>
              <a:ea typeface="Times New Roman" pitchFamily="18" charset="0"/>
              <a:cs typeface="Arial" pitchFamily="34" charset="0"/>
            </a:endParaRPr>
          </a:p>
        </p:txBody>
      </p:sp>
      <p:sp>
        <p:nvSpPr>
          <p:cNvPr id="28689" name="Text Box 18"/>
          <p:cNvSpPr txBox="1">
            <a:spLocks noChangeArrowheads="1"/>
          </p:cNvSpPr>
          <p:nvPr/>
        </p:nvSpPr>
        <p:spPr bwMode="auto">
          <a:xfrm>
            <a:off x="2322513" y="2084388"/>
            <a:ext cx="800100" cy="468312"/>
          </a:xfrm>
          <a:prstGeom prst="rect">
            <a:avLst/>
          </a:prstGeom>
          <a:noFill/>
          <a:ln w="12700">
            <a:noFill/>
            <a:miter lim="800000"/>
            <a:headEnd/>
            <a:tailEnd/>
          </a:ln>
        </p:spPr>
        <p:txBody>
          <a:bodyPr lIns="0" tIns="0" rIns="0" bIns="0"/>
          <a:lstStyle/>
          <a:p>
            <a:r>
              <a:rPr lang="en-US" sz="1800" b="1">
                <a:solidFill>
                  <a:srgbClr val="000000"/>
                </a:solidFill>
                <a:latin typeface="+mj-lt"/>
                <a:ea typeface="Times New Roman" pitchFamily="18" charset="0"/>
                <a:cs typeface="Arial" pitchFamily="34" charset="0"/>
              </a:rPr>
              <a:t>n=447</a:t>
            </a:r>
            <a:endParaRPr lang="en-US" sz="1800" b="1">
              <a:latin typeface="+mj-lt"/>
              <a:ea typeface="Times New Roman" pitchFamily="18" charset="0"/>
              <a:cs typeface="Arial" pitchFamily="34" charset="0"/>
            </a:endParaRPr>
          </a:p>
          <a:p>
            <a:r>
              <a:rPr lang="en-US" sz="1800" b="1">
                <a:solidFill>
                  <a:srgbClr val="000000"/>
                </a:solidFill>
                <a:latin typeface="+mj-lt"/>
                <a:ea typeface="Times New Roman" pitchFamily="18" charset="0"/>
                <a:cs typeface="Arial" pitchFamily="34" charset="0"/>
              </a:rPr>
              <a:t>(8.43%)</a:t>
            </a:r>
            <a:endParaRPr lang="en-US" sz="1800" b="1">
              <a:latin typeface="+mj-lt"/>
              <a:ea typeface="Times New Roman" pitchFamily="18" charset="0"/>
              <a:cs typeface="Arial" pitchFamily="34" charset="0"/>
            </a:endParaRPr>
          </a:p>
        </p:txBody>
      </p:sp>
      <p:sp>
        <p:nvSpPr>
          <p:cNvPr id="28690" name="Rectangle 19"/>
          <p:cNvSpPr>
            <a:spLocks noChangeArrowheads="1"/>
          </p:cNvSpPr>
          <p:nvPr/>
        </p:nvSpPr>
        <p:spPr bwMode="auto">
          <a:xfrm>
            <a:off x="0" y="5821690"/>
            <a:ext cx="184731" cy="523220"/>
          </a:xfrm>
          <a:prstGeom prst="rect">
            <a:avLst/>
          </a:prstGeom>
          <a:noFill/>
          <a:ln w="38100">
            <a:noFill/>
            <a:miter lim="800000"/>
            <a:headEnd/>
            <a:tailEnd/>
          </a:ln>
        </p:spPr>
        <p:txBody>
          <a:bodyPr wrap="none" anchor="ctr">
            <a:spAutoFit/>
          </a:bodyPr>
          <a:lstStyle/>
          <a:p>
            <a:pPr algn="l">
              <a:tabLst>
                <a:tab pos="3543300" algn="l"/>
              </a:tabLst>
            </a:pPr>
            <a:endParaRPr lang="en-US" sz="2800" b="0">
              <a:latin typeface="+mj-lt"/>
            </a:endParaRPr>
          </a:p>
        </p:txBody>
      </p:sp>
      <p:sp>
        <p:nvSpPr>
          <p:cNvPr id="5078044" name="Text Box 28"/>
          <p:cNvSpPr txBox="1">
            <a:spLocks noChangeArrowheads="1"/>
          </p:cNvSpPr>
          <p:nvPr/>
        </p:nvSpPr>
        <p:spPr bwMode="auto">
          <a:xfrm>
            <a:off x="3482975" y="6395097"/>
            <a:ext cx="3853876" cy="369332"/>
          </a:xfrm>
          <a:prstGeom prst="rect">
            <a:avLst/>
          </a:prstGeom>
          <a:noFill/>
          <a:ln w="38100">
            <a:noFill/>
            <a:miter lim="800000"/>
            <a:headEnd/>
            <a:tailEnd/>
          </a:ln>
          <a:effectLst/>
        </p:spPr>
        <p:txBody>
          <a:bodyPr wrap="none">
            <a:spAutoFit/>
          </a:bodyPr>
          <a:lstStyle/>
          <a:p>
            <a:pPr algn="l">
              <a:defRPr/>
            </a:pPr>
            <a:r>
              <a:rPr lang="en-US" sz="1800" b="1" dirty="0" smtClean="0">
                <a:solidFill>
                  <a:schemeClr val="bg1"/>
                </a:solidFill>
                <a:effectLst>
                  <a:outerShdw blurRad="38100" dist="38100" dir="2700000" algn="tl">
                    <a:srgbClr val="000000">
                      <a:alpha val="43137"/>
                    </a:srgbClr>
                  </a:outerShdw>
                </a:effectLst>
                <a:latin typeface="+mj-lt"/>
              </a:rPr>
              <a:t>Tálamo C, et al. </a:t>
            </a:r>
            <a:r>
              <a:rPr lang="en-US" altLang="ja-JP" sz="1800" b="1" i="1" dirty="0" smtClean="0">
                <a:solidFill>
                  <a:schemeClr val="bg1"/>
                </a:solidFill>
                <a:effectLst>
                  <a:outerShdw blurRad="38100" dist="38100" dir="2700000" algn="tl">
                    <a:srgbClr val="000000">
                      <a:alpha val="43137"/>
                    </a:srgbClr>
                  </a:outerShdw>
                </a:effectLst>
                <a:latin typeface="+mj-lt"/>
                <a:ea typeface="ＭＳ Ｐゴシック" pitchFamily="34" charset="-128"/>
              </a:rPr>
              <a:t>Chest</a:t>
            </a:r>
            <a:r>
              <a:rPr lang="en-US" altLang="ja-JP" sz="1800" b="1" dirty="0" smtClean="0">
                <a:solidFill>
                  <a:schemeClr val="bg1"/>
                </a:solidFill>
                <a:effectLst>
                  <a:outerShdw blurRad="38100" dist="38100" dir="2700000" algn="tl">
                    <a:srgbClr val="000000">
                      <a:alpha val="43137"/>
                    </a:srgbClr>
                  </a:outerShdw>
                </a:effectLst>
                <a:latin typeface="+mj-lt"/>
                <a:ea typeface="ＭＳ Ｐゴシック" pitchFamily="34" charset="-128"/>
              </a:rPr>
              <a:t> 2007;131:60–67 </a:t>
            </a:r>
            <a:endParaRPr lang="en-US" sz="1800" b="1" dirty="0">
              <a:solidFill>
                <a:schemeClr val="bg1"/>
              </a:solidFill>
              <a:effectLst>
                <a:outerShdw blurRad="38100" dist="38100" dir="2700000" algn="tl">
                  <a:srgbClr val="000000">
                    <a:alpha val="43137"/>
                  </a:srgbClr>
                </a:outerShdw>
              </a:effectLst>
              <a:latin typeface="+mj-lt"/>
            </a:endParaRPr>
          </a:p>
        </p:txBody>
      </p:sp>
      <p:sp>
        <p:nvSpPr>
          <p:cNvPr id="5078048" name="Oval 32"/>
          <p:cNvSpPr>
            <a:spLocks noChangeArrowheads="1"/>
          </p:cNvSpPr>
          <p:nvPr/>
        </p:nvSpPr>
        <p:spPr bwMode="auto">
          <a:xfrm>
            <a:off x="2376488" y="3467100"/>
            <a:ext cx="781050" cy="762000"/>
          </a:xfrm>
          <a:prstGeom prst="ellipse">
            <a:avLst/>
          </a:prstGeom>
          <a:noFill/>
          <a:ln w="38100">
            <a:noFill/>
            <a:round/>
            <a:headEnd/>
            <a:tailEnd/>
          </a:ln>
          <a:effectLst/>
        </p:spPr>
        <p:txBody>
          <a:bodyPr wrap="none" anchor="ctr"/>
          <a:lstStyle/>
          <a:p>
            <a:pPr algn="l">
              <a:defRPr/>
            </a:pPr>
            <a:endParaRPr lang="en-US" sz="1800" b="1">
              <a:effectLst>
                <a:outerShdw blurRad="38100" dist="38100" dir="2700000" algn="tl">
                  <a:srgbClr val="000000">
                    <a:alpha val="43137"/>
                  </a:srgbClr>
                </a:outerShdw>
              </a:effectLst>
              <a:latin typeface="+mj-lt"/>
              <a:cs typeface="Arial" pitchFamily="34" charset="0"/>
            </a:endParaRPr>
          </a:p>
        </p:txBody>
      </p:sp>
      <p:sp>
        <p:nvSpPr>
          <p:cNvPr id="5078049" name="Oval 33"/>
          <p:cNvSpPr>
            <a:spLocks noChangeArrowheads="1"/>
          </p:cNvSpPr>
          <p:nvPr/>
        </p:nvSpPr>
        <p:spPr bwMode="auto">
          <a:xfrm>
            <a:off x="2547938" y="4381500"/>
            <a:ext cx="781050" cy="762000"/>
          </a:xfrm>
          <a:prstGeom prst="ellipse">
            <a:avLst/>
          </a:prstGeom>
          <a:noFill/>
          <a:ln w="38100">
            <a:noFill/>
            <a:round/>
            <a:headEnd/>
            <a:tailEnd/>
          </a:ln>
          <a:effectLst/>
        </p:spPr>
        <p:txBody>
          <a:bodyPr wrap="none" anchor="ctr"/>
          <a:lstStyle/>
          <a:p>
            <a:pPr algn="l">
              <a:defRPr/>
            </a:pPr>
            <a:endParaRPr lang="en-US" sz="1800" b="1">
              <a:effectLst>
                <a:outerShdw blurRad="38100" dist="38100" dir="2700000" algn="tl">
                  <a:srgbClr val="000000">
                    <a:alpha val="43137"/>
                  </a:srgbClr>
                </a:outerShdw>
              </a:effectLst>
              <a:latin typeface="+mj-lt"/>
              <a:cs typeface="Arial" pitchFamily="34" charset="0"/>
            </a:endParaRPr>
          </a:p>
        </p:txBody>
      </p:sp>
      <p:cxnSp>
        <p:nvCxnSpPr>
          <p:cNvPr id="3" name="2 Conector recto de flecha"/>
          <p:cNvCxnSpPr>
            <a:stCxn id="28680" idx="0"/>
          </p:cNvCxnSpPr>
          <p:nvPr/>
        </p:nvCxnSpPr>
        <p:spPr>
          <a:xfrm flipV="1">
            <a:off x="1989138" y="5321300"/>
            <a:ext cx="333375" cy="22970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28684" idx="2"/>
          </p:cNvCxnSpPr>
          <p:nvPr/>
        </p:nvCxnSpPr>
        <p:spPr>
          <a:xfrm>
            <a:off x="1227131" y="796078"/>
            <a:ext cx="459165" cy="40792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467544" y="6453336"/>
            <a:ext cx="2880320" cy="288032"/>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Text Box 39"/>
          <p:cNvSpPr txBox="1">
            <a:spLocks noChangeArrowheads="1"/>
          </p:cNvSpPr>
          <p:nvPr/>
        </p:nvSpPr>
        <p:spPr bwMode="auto">
          <a:xfrm>
            <a:off x="4259263" y="226353"/>
            <a:ext cx="4575976" cy="830997"/>
          </a:xfrm>
          <a:prstGeom prst="rect">
            <a:avLst/>
          </a:prstGeom>
          <a:solidFill>
            <a:schemeClr val="bg1">
              <a:lumMod val="85000"/>
            </a:schemeClr>
          </a:solidFill>
          <a:ln w="9525">
            <a:solidFill>
              <a:schemeClr val="tx1"/>
            </a:solidFill>
            <a:miter lim="800000"/>
            <a:headEnd/>
            <a:tailEnd/>
          </a:ln>
          <a:effectLst>
            <a:outerShdw blurRad="50800" dist="38100" dir="2700000" sx="101000" sy="101000" algn="tl" rotWithShape="0">
              <a:prstClr val="black">
                <a:alpha val="40000"/>
              </a:prstClr>
            </a:outerShdw>
          </a:effectLst>
        </p:spPr>
        <p:txBody>
          <a:bodyPr wrap="square">
            <a:spAutoFit/>
          </a:bodyPr>
          <a:lstStyle/>
          <a:p>
            <a:pPr algn="ctr"/>
            <a:r>
              <a:rPr lang="es-VE" sz="2400" b="1" dirty="0" smtClean="0">
                <a:effectLst>
                  <a:outerShdw blurRad="38100" dist="38100" dir="2700000" algn="tl">
                    <a:srgbClr val="000000">
                      <a:alpha val="43137"/>
                    </a:srgbClr>
                  </a:outerShdw>
                </a:effectLst>
                <a:latin typeface="+mj-lt"/>
              </a:rPr>
              <a:t> Subdiagnóstico 672/758 (89%) </a:t>
            </a:r>
          </a:p>
          <a:p>
            <a:pPr algn="ctr"/>
            <a:r>
              <a:rPr lang="es-VE" sz="2400" b="1" dirty="0" smtClean="0">
                <a:effectLst>
                  <a:outerShdw blurRad="38100" dist="38100" dir="2700000" algn="tl">
                    <a:srgbClr val="000000">
                      <a:alpha val="43137"/>
                    </a:srgbClr>
                  </a:outerShdw>
                </a:effectLst>
                <a:latin typeface="+mj-lt"/>
              </a:rPr>
              <a:t>Diagnóstico Errado 151/237 (64%)</a:t>
            </a:r>
            <a:endParaRPr lang="es-VE" sz="2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995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CuadroTexto"/>
          <p:cNvSpPr txBox="1"/>
          <p:nvPr/>
        </p:nvSpPr>
        <p:spPr>
          <a:xfrm>
            <a:off x="6350" y="-27384"/>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n-US" b="1" dirty="0"/>
              <a:t>ESPIROLAT®</a:t>
            </a:r>
          </a:p>
          <a:p>
            <a:pPr algn="ctr"/>
            <a:r>
              <a:rPr lang="en-US" b="1" dirty="0" smtClean="0"/>
              <a:t>Objetivos</a:t>
            </a:r>
            <a:endParaRPr lang="es-CO" dirty="0"/>
          </a:p>
        </p:txBody>
      </p:sp>
      <p:sp>
        <p:nvSpPr>
          <p:cNvPr id="3" name="28 Rectángulo"/>
          <p:cNvSpPr/>
          <p:nvPr/>
        </p:nvSpPr>
        <p:spPr>
          <a:xfrm>
            <a:off x="467544" y="6453336"/>
            <a:ext cx="2880320" cy="288032"/>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2 Marcador de contenido"/>
          <p:cNvSpPr txBox="1">
            <a:spLocks/>
          </p:cNvSpPr>
          <p:nvPr/>
        </p:nvSpPr>
        <p:spPr>
          <a:xfrm>
            <a:off x="457200" y="1600200"/>
            <a:ext cx="8229600" cy="4925144"/>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s-CO" dirty="0" smtClean="0"/>
              <a:t>Mejorar la calidad de la espirometría en la región. </a:t>
            </a:r>
          </a:p>
          <a:p>
            <a:pPr marL="400050" lvl="1" indent="0">
              <a:buNone/>
            </a:pPr>
            <a:r>
              <a:rPr lang="es-CO" dirty="0" smtClean="0"/>
              <a:t>	- Aumentar el cubrimiento de los entrenamientos 	para las personas que realizan las espirometrias.</a:t>
            </a:r>
          </a:p>
          <a:p>
            <a:pPr marL="0" indent="0">
              <a:buNone/>
            </a:pPr>
            <a:r>
              <a:rPr lang="es-CO" dirty="0" smtClean="0"/>
              <a:t>	-</a:t>
            </a:r>
            <a:r>
              <a:rPr lang="es-CO" sz="2800" dirty="0"/>
              <a:t>Estandarización del modelo y de las 	</a:t>
            </a:r>
            <a:r>
              <a:rPr lang="es-CO" sz="2800" dirty="0" smtClean="0"/>
              <a:t>herramientas</a:t>
            </a:r>
            <a:endParaRPr lang="es-CO" dirty="0" smtClean="0"/>
          </a:p>
          <a:p>
            <a:pPr marL="0" indent="0">
              <a:buNone/>
            </a:pPr>
            <a:r>
              <a:rPr lang="es-CO" dirty="0" smtClean="0"/>
              <a:t>2.  Punto de partida para retomar la acreditación      	de laboratorios de función pulmonar. </a:t>
            </a:r>
          </a:p>
          <a:p>
            <a:endParaRPr lang="es-CO" dirty="0"/>
          </a:p>
        </p:txBody>
      </p:sp>
    </p:spTree>
    <p:extLst>
      <p:ext uri="{BB962C8B-B14F-4D97-AF65-F5344CB8AC3E}">
        <p14:creationId xmlns:p14="http://schemas.microsoft.com/office/powerpoint/2010/main" val="147858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8520" y="1700808"/>
            <a:ext cx="5571331" cy="5241421"/>
            <a:chOff x="2609850" y="307099"/>
            <a:chExt cx="6534150" cy="6532562"/>
          </a:xfrm>
        </p:grpSpPr>
        <p:pic>
          <p:nvPicPr>
            <p:cNvPr id="6" name="Picture 2" descr="http://sudamericahoy.com/wp-content/uploads/2014/05/6-MapaLatinoameric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13" b="96250" l="4313" r="94125">
                          <a14:foregroundMark x1="39438" y1="37313" x2="54250" y2="51500"/>
                          <a14:foregroundMark x1="39813" y1="36500" x2="51688" y2="60438"/>
                          <a14:foregroundMark x1="52188" y1="66438" x2="54125" y2="88875"/>
                          <a14:foregroundMark x1="54750" y1="91375" x2="57188" y2="95250"/>
                          <a14:foregroundMark x1="81750" y1="58625" x2="81750" y2="58625"/>
                          <a14:foregroundMark x1="88125" y1="41188" x2="88125" y2="41188"/>
                          <a14:foregroundMark x1="94125" y1="42688" x2="94125" y2="42688"/>
                          <a14:foregroundMark x1="72000" y1="29313" x2="72000" y2="29313"/>
                          <a14:foregroundMark x1="66313" y1="27375" x2="66313" y2="27375"/>
                          <a14:foregroundMark x1="59500" y1="24438" x2="59500" y2="24438"/>
                          <a14:foregroundMark x1="48563" y1="24750" x2="48563" y2="24750"/>
                          <a14:foregroundMark x1="45313" y1="24625" x2="45313" y2="24625"/>
                          <a14:foregroundMark x1="37500" y1="24438" x2="37500" y2="24438"/>
                          <a14:foregroundMark x1="34438" y1="19250" x2="34438" y2="19250"/>
                          <a14:foregroundMark x1="10188" y1="6375" x2="10188" y2="6375"/>
                          <a14:foregroundMark x1="47438" y1="11625" x2="47438" y2="11625"/>
                          <a14:foregroundMark x1="41563" y1="10438" x2="41563" y2="10438"/>
                          <a14:foregroundMark x1="35563" y1="11438" x2="35563" y2="11438"/>
                          <a14:foregroundMark x1="7563" y1="5063" x2="7563" y2="5063"/>
                          <a14:foregroundMark x1="4313" y1="3313" x2="4313" y2="3313"/>
                          <a14:foregroundMark x1="56688" y1="96250" x2="56688" y2="96250"/>
                          <a14:foregroundMark x1="53813" y1="93313" x2="53813" y2="93313"/>
                          <a14:foregroundMark x1="42563" y1="26063" x2="42563" y2="26063"/>
                          <a14:foregroundMark x1="43875" y1="24125" x2="43875" y2="24125"/>
                          <a14:foregroundMark x1="40625" y1="25750" x2="40625" y2="25750"/>
                          <a14:foregroundMark x1="52000" y1="59438" x2="52000" y2="59438"/>
                          <a14:foregroundMark x1="55875" y1="64313" x2="55875" y2="64313"/>
                          <a14:foregroundMark x1="52625" y1="68063" x2="52625" y2="68063"/>
                          <a14:foregroundMark x1="42875" y1="25250" x2="42875" y2="25250"/>
                          <a14:foregroundMark x1="39000" y1="26375" x2="39000" y2="26375"/>
                          <a14:foregroundMark x1="39625" y1="25563" x2="39625" y2="25563"/>
                          <a14:foregroundMark x1="5438" y1="5750" x2="5438" y2="5750"/>
                          <a14:foregroundMark x1="7563" y1="8813" x2="7563" y2="8813"/>
                          <a14:foregroundMark x1="8063" y1="10438" x2="8063" y2="10438"/>
                          <a14:foregroundMark x1="9063" y1="12562" x2="9063" y2="12562"/>
                          <a14:foregroundMark x1="41875" y1="13375" x2="41875" y2="13375"/>
                          <a14:foregroundMark x1="58500" y1="90563" x2="58500" y2="90563"/>
                          <a14:foregroundMark x1="66000" y1="76875" x2="66000" y2="76875"/>
                          <a14:foregroundMark x1="71688" y1="72000" x2="71688" y2="72000"/>
                          <a14:backgroundMark x1="53375" y1="57125" x2="53375" y2="57125"/>
                          <a14:backgroundMark x1="52500" y1="56500" x2="52500" y2="56500"/>
                          <a14:backgroundMark x1="51250" y1="55813" x2="51250" y2="55813"/>
                          <a14:backgroundMark x1="49375" y1="53813" x2="49375" y2="53813"/>
                          <a14:backgroundMark x1="49250" y1="53688" x2="49250" y2="53688"/>
                          <a14:backgroundMark x1="49625" y1="55937" x2="49625" y2="55937"/>
                          <a14:backgroundMark x1="41375" y1="38250" x2="41375" y2="38250"/>
                          <a14:backgroundMark x1="41375" y1="38250" x2="41375" y2="38250"/>
                          <a14:backgroundMark x1="40813" y1="37375" x2="40813" y2="37375"/>
                          <a14:backgroundMark x1="41063" y1="37688" x2="41063" y2="37688"/>
                          <a14:backgroundMark x1="40063" y1="37938" x2="40063" y2="37938"/>
                          <a14:backgroundMark x1="40250" y1="37375" x2="40250" y2="37375"/>
                          <a14:backgroundMark x1="48375" y1="52688" x2="48375" y2="52688"/>
                          <a14:backgroundMark x1="49063" y1="54375" x2="49063" y2="54375"/>
                          <a14:backgroundMark x1="50625" y1="57938" x2="50625" y2="57938"/>
                          <a14:backgroundMark x1="53500" y1="69938" x2="53500" y2="69938"/>
                          <a14:backgroundMark x1="53250" y1="70500" x2="53250" y2="70500"/>
                          <a14:backgroundMark x1="53375" y1="71688" x2="53375" y2="71688"/>
                          <a14:backgroundMark x1="53250" y1="73938" x2="53250" y2="73938"/>
                          <a14:backgroundMark x1="52938" y1="75375" x2="52938" y2="75375"/>
                          <a14:backgroundMark x1="52625" y1="67250" x2="52625" y2="67250"/>
                          <a14:backgroundMark x1="53063" y1="73688" x2="53063" y2="73688"/>
                          <a14:backgroundMark x1="48250" y1="53813" x2="48250" y2="53813"/>
                          <a14:backgroundMark x1="48188" y1="52188" x2="48188" y2="52188"/>
                          <a14:backgroundMark x1="47563" y1="52938" x2="49250" y2="57250"/>
                          <a14:backgroundMark x1="47688" y1="53375" x2="47563" y2="52688"/>
                          <a14:backgroundMark x1="48375" y1="55188" x2="51625" y2="60438"/>
                          <a14:backgroundMark x1="48125" y1="53000" x2="48125" y2="53000"/>
                          <a14:backgroundMark x1="48125" y1="53000" x2="48125" y2="53000"/>
                          <a14:backgroundMark x1="47625" y1="52188" x2="47688" y2="52375"/>
                          <a14:backgroundMark x1="48250" y1="53563" x2="48250" y2="53563"/>
                          <a14:backgroundMark x1="48688" y1="54313" x2="48688" y2="54313"/>
                          <a14:backgroundMark x1="48938" y1="54875" x2="49063" y2="55937"/>
                          <a14:backgroundMark x1="49188" y1="55750" x2="49188" y2="55750"/>
                          <a14:backgroundMark x1="49750" y1="56500" x2="49750" y2="56500"/>
                          <a14:backgroundMark x1="49313" y1="54937" x2="49188" y2="55188"/>
                          <a14:backgroundMark x1="50000" y1="56938" x2="50000" y2="56938"/>
                          <a14:backgroundMark x1="50187" y1="57000" x2="50187" y2="57000"/>
                        </a14:backgroundRemoval>
                      </a14:imgEffect>
                    </a14:imgLayer>
                  </a14:imgProps>
                </a:ext>
              </a:extLst>
            </a:blip>
            <a:srcRect/>
            <a:stretch>
              <a:fillRect/>
            </a:stretch>
          </p:blipFill>
          <p:spPr bwMode="auto">
            <a:xfrm>
              <a:off x="2609850" y="307099"/>
              <a:ext cx="6534150" cy="653256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Forma libre"/>
            <p:cNvSpPr/>
            <p:nvPr/>
          </p:nvSpPr>
          <p:spPr>
            <a:xfrm>
              <a:off x="5274721" y="3169297"/>
              <a:ext cx="849919" cy="1157318"/>
            </a:xfrm>
            <a:custGeom>
              <a:avLst/>
              <a:gdLst>
                <a:gd name="connsiteX0" fmla="*/ 131462 w 849919"/>
                <a:gd name="connsiteY0" fmla="*/ 559836 h 1157318"/>
                <a:gd name="connsiteX1" fmla="*/ 234098 w 849919"/>
                <a:gd name="connsiteY1" fmla="*/ 606489 h 1157318"/>
                <a:gd name="connsiteX2" fmla="*/ 327405 w 849919"/>
                <a:gd name="connsiteY2" fmla="*/ 746449 h 1157318"/>
                <a:gd name="connsiteX3" fmla="*/ 364727 w 849919"/>
                <a:gd name="connsiteY3" fmla="*/ 783771 h 1157318"/>
                <a:gd name="connsiteX4" fmla="*/ 420711 w 849919"/>
                <a:gd name="connsiteY4" fmla="*/ 877077 h 1157318"/>
                <a:gd name="connsiteX5" fmla="*/ 458033 w 849919"/>
                <a:gd name="connsiteY5" fmla="*/ 933061 h 1157318"/>
                <a:gd name="connsiteX6" fmla="*/ 476694 w 849919"/>
                <a:gd name="connsiteY6" fmla="*/ 961053 h 1157318"/>
                <a:gd name="connsiteX7" fmla="*/ 523347 w 849919"/>
                <a:gd name="connsiteY7" fmla="*/ 998375 h 1157318"/>
                <a:gd name="connsiteX8" fmla="*/ 560670 w 849919"/>
                <a:gd name="connsiteY8" fmla="*/ 1035698 h 1157318"/>
                <a:gd name="connsiteX9" fmla="*/ 579331 w 849919"/>
                <a:gd name="connsiteY9" fmla="*/ 1073020 h 1157318"/>
                <a:gd name="connsiteX10" fmla="*/ 625984 w 849919"/>
                <a:gd name="connsiteY10" fmla="*/ 1091681 h 1157318"/>
                <a:gd name="connsiteX11" fmla="*/ 691298 w 849919"/>
                <a:gd name="connsiteY11" fmla="*/ 1119673 h 1157318"/>
                <a:gd name="connsiteX12" fmla="*/ 709960 w 849919"/>
                <a:gd name="connsiteY12" fmla="*/ 1147665 h 1157318"/>
                <a:gd name="connsiteX13" fmla="*/ 849919 w 849919"/>
                <a:gd name="connsiteY13" fmla="*/ 1147665 h 1157318"/>
                <a:gd name="connsiteX14" fmla="*/ 831258 w 849919"/>
                <a:gd name="connsiteY14" fmla="*/ 951722 h 1157318"/>
                <a:gd name="connsiteX15" fmla="*/ 803266 w 849919"/>
                <a:gd name="connsiteY15" fmla="*/ 933061 h 1157318"/>
                <a:gd name="connsiteX16" fmla="*/ 784605 w 849919"/>
                <a:gd name="connsiteY16" fmla="*/ 905069 h 1157318"/>
                <a:gd name="connsiteX17" fmla="*/ 775274 w 849919"/>
                <a:gd name="connsiteY17" fmla="*/ 877077 h 1157318"/>
                <a:gd name="connsiteX18" fmla="*/ 747282 w 849919"/>
                <a:gd name="connsiteY18" fmla="*/ 849085 h 1157318"/>
                <a:gd name="connsiteX19" fmla="*/ 700629 w 849919"/>
                <a:gd name="connsiteY19" fmla="*/ 793102 h 1157318"/>
                <a:gd name="connsiteX20" fmla="*/ 672637 w 849919"/>
                <a:gd name="connsiteY20" fmla="*/ 783771 h 1157318"/>
                <a:gd name="connsiteX21" fmla="*/ 616653 w 849919"/>
                <a:gd name="connsiteY21" fmla="*/ 718457 h 1157318"/>
                <a:gd name="connsiteX22" fmla="*/ 579331 w 849919"/>
                <a:gd name="connsiteY22" fmla="*/ 690465 h 1157318"/>
                <a:gd name="connsiteX23" fmla="*/ 560670 w 849919"/>
                <a:gd name="connsiteY23" fmla="*/ 662473 h 1157318"/>
                <a:gd name="connsiteX24" fmla="*/ 523347 w 849919"/>
                <a:gd name="connsiteY24" fmla="*/ 634481 h 1157318"/>
                <a:gd name="connsiteX25" fmla="*/ 495356 w 849919"/>
                <a:gd name="connsiteY25" fmla="*/ 597159 h 1157318"/>
                <a:gd name="connsiteX26" fmla="*/ 458033 w 849919"/>
                <a:gd name="connsiteY26" fmla="*/ 550506 h 1157318"/>
                <a:gd name="connsiteX27" fmla="*/ 448702 w 849919"/>
                <a:gd name="connsiteY27" fmla="*/ 494522 h 1157318"/>
                <a:gd name="connsiteX28" fmla="*/ 430041 w 849919"/>
                <a:gd name="connsiteY28" fmla="*/ 466530 h 1157318"/>
                <a:gd name="connsiteX29" fmla="*/ 402049 w 849919"/>
                <a:gd name="connsiteY29" fmla="*/ 401216 h 1157318"/>
                <a:gd name="connsiteX30" fmla="*/ 383388 w 849919"/>
                <a:gd name="connsiteY30" fmla="*/ 363893 h 1157318"/>
                <a:gd name="connsiteX31" fmla="*/ 355396 w 849919"/>
                <a:gd name="connsiteY31" fmla="*/ 345232 h 1157318"/>
                <a:gd name="connsiteX32" fmla="*/ 308743 w 849919"/>
                <a:gd name="connsiteY32" fmla="*/ 270587 h 1157318"/>
                <a:gd name="connsiteX33" fmla="*/ 299413 w 849919"/>
                <a:gd name="connsiteY33" fmla="*/ 242596 h 1157318"/>
                <a:gd name="connsiteX34" fmla="*/ 290082 w 849919"/>
                <a:gd name="connsiteY34" fmla="*/ 205273 h 1157318"/>
                <a:gd name="connsiteX35" fmla="*/ 243429 w 849919"/>
                <a:gd name="connsiteY35" fmla="*/ 149289 h 1157318"/>
                <a:gd name="connsiteX36" fmla="*/ 215437 w 849919"/>
                <a:gd name="connsiteY36" fmla="*/ 130628 h 1157318"/>
                <a:gd name="connsiteX37" fmla="*/ 187445 w 849919"/>
                <a:gd name="connsiteY37" fmla="*/ 55983 h 1157318"/>
                <a:gd name="connsiteX38" fmla="*/ 150123 w 849919"/>
                <a:gd name="connsiteY38" fmla="*/ 0 h 1157318"/>
                <a:gd name="connsiteX39" fmla="*/ 75478 w 849919"/>
                <a:gd name="connsiteY39" fmla="*/ 18661 h 1157318"/>
                <a:gd name="connsiteX40" fmla="*/ 47486 w 849919"/>
                <a:gd name="connsiteY40" fmla="*/ 55983 h 1157318"/>
                <a:gd name="connsiteX41" fmla="*/ 19494 w 849919"/>
                <a:gd name="connsiteY41" fmla="*/ 83975 h 1157318"/>
                <a:gd name="connsiteX42" fmla="*/ 833 w 849919"/>
                <a:gd name="connsiteY42" fmla="*/ 121298 h 1157318"/>
                <a:gd name="connsiteX43" fmla="*/ 28825 w 849919"/>
                <a:gd name="connsiteY43" fmla="*/ 242596 h 1157318"/>
                <a:gd name="connsiteX44" fmla="*/ 38156 w 849919"/>
                <a:gd name="connsiteY44" fmla="*/ 270587 h 1157318"/>
                <a:gd name="connsiteX45" fmla="*/ 56817 w 849919"/>
                <a:gd name="connsiteY45" fmla="*/ 289249 h 1157318"/>
                <a:gd name="connsiteX46" fmla="*/ 103470 w 849919"/>
                <a:gd name="connsiteY46" fmla="*/ 391885 h 1157318"/>
                <a:gd name="connsiteX47" fmla="*/ 122131 w 849919"/>
                <a:gd name="connsiteY47" fmla="*/ 550506 h 1157318"/>
                <a:gd name="connsiteX48" fmla="*/ 131462 w 849919"/>
                <a:gd name="connsiteY48" fmla="*/ 559836 h 115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9919" h="1157318">
                  <a:moveTo>
                    <a:pt x="131462" y="559836"/>
                  </a:moveTo>
                  <a:cubicBezTo>
                    <a:pt x="150123" y="569166"/>
                    <a:pt x="205228" y="582430"/>
                    <a:pt x="234098" y="606489"/>
                  </a:cubicBezTo>
                  <a:cubicBezTo>
                    <a:pt x="293968" y="656381"/>
                    <a:pt x="287449" y="695077"/>
                    <a:pt x="327405" y="746449"/>
                  </a:cubicBezTo>
                  <a:cubicBezTo>
                    <a:pt x="338207" y="760337"/>
                    <a:pt x="352286" y="771330"/>
                    <a:pt x="364727" y="783771"/>
                  </a:cubicBezTo>
                  <a:cubicBezTo>
                    <a:pt x="397135" y="880997"/>
                    <a:pt x="362159" y="803887"/>
                    <a:pt x="420711" y="877077"/>
                  </a:cubicBezTo>
                  <a:cubicBezTo>
                    <a:pt x="434722" y="894590"/>
                    <a:pt x="445592" y="914400"/>
                    <a:pt x="458033" y="933061"/>
                  </a:cubicBezTo>
                  <a:cubicBezTo>
                    <a:pt x="464253" y="942392"/>
                    <a:pt x="468764" y="953124"/>
                    <a:pt x="476694" y="961053"/>
                  </a:cubicBezTo>
                  <a:cubicBezTo>
                    <a:pt x="503286" y="987643"/>
                    <a:pt x="488036" y="974834"/>
                    <a:pt x="523347" y="998375"/>
                  </a:cubicBezTo>
                  <a:cubicBezTo>
                    <a:pt x="548230" y="1073020"/>
                    <a:pt x="510906" y="985934"/>
                    <a:pt x="560670" y="1035698"/>
                  </a:cubicBezTo>
                  <a:cubicBezTo>
                    <a:pt x="570505" y="1045533"/>
                    <a:pt x="568770" y="1063968"/>
                    <a:pt x="579331" y="1073020"/>
                  </a:cubicBezTo>
                  <a:cubicBezTo>
                    <a:pt x="592048" y="1083920"/>
                    <a:pt x="610679" y="1084879"/>
                    <a:pt x="625984" y="1091681"/>
                  </a:cubicBezTo>
                  <a:cubicBezTo>
                    <a:pt x="695168" y="1122429"/>
                    <a:pt x="633803" y="1100507"/>
                    <a:pt x="691298" y="1119673"/>
                  </a:cubicBezTo>
                  <a:cubicBezTo>
                    <a:pt x="697519" y="1129004"/>
                    <a:pt x="700629" y="1141444"/>
                    <a:pt x="709960" y="1147665"/>
                  </a:cubicBezTo>
                  <a:cubicBezTo>
                    <a:pt x="741754" y="1168861"/>
                    <a:pt x="838604" y="1148694"/>
                    <a:pt x="849919" y="1147665"/>
                  </a:cubicBezTo>
                  <a:cubicBezTo>
                    <a:pt x="843699" y="1082351"/>
                    <a:pt x="845195" y="1015834"/>
                    <a:pt x="831258" y="951722"/>
                  </a:cubicBezTo>
                  <a:cubicBezTo>
                    <a:pt x="828876" y="940764"/>
                    <a:pt x="811195" y="940990"/>
                    <a:pt x="803266" y="933061"/>
                  </a:cubicBezTo>
                  <a:cubicBezTo>
                    <a:pt x="795337" y="925132"/>
                    <a:pt x="789620" y="915099"/>
                    <a:pt x="784605" y="905069"/>
                  </a:cubicBezTo>
                  <a:cubicBezTo>
                    <a:pt x="780206" y="896272"/>
                    <a:pt x="780730" y="885261"/>
                    <a:pt x="775274" y="877077"/>
                  </a:cubicBezTo>
                  <a:cubicBezTo>
                    <a:pt x="767954" y="866098"/>
                    <a:pt x="755730" y="859222"/>
                    <a:pt x="747282" y="849085"/>
                  </a:cubicBezTo>
                  <a:cubicBezTo>
                    <a:pt x="725765" y="823265"/>
                    <a:pt x="731298" y="813548"/>
                    <a:pt x="700629" y="793102"/>
                  </a:cubicBezTo>
                  <a:cubicBezTo>
                    <a:pt x="692445" y="787646"/>
                    <a:pt x="681968" y="786881"/>
                    <a:pt x="672637" y="783771"/>
                  </a:cubicBezTo>
                  <a:cubicBezTo>
                    <a:pt x="649984" y="749791"/>
                    <a:pt x="652857" y="750135"/>
                    <a:pt x="616653" y="718457"/>
                  </a:cubicBezTo>
                  <a:cubicBezTo>
                    <a:pt x="604950" y="708217"/>
                    <a:pt x="590327" y="701461"/>
                    <a:pt x="579331" y="690465"/>
                  </a:cubicBezTo>
                  <a:cubicBezTo>
                    <a:pt x="571402" y="682535"/>
                    <a:pt x="568599" y="670402"/>
                    <a:pt x="560670" y="662473"/>
                  </a:cubicBezTo>
                  <a:cubicBezTo>
                    <a:pt x="549674" y="651477"/>
                    <a:pt x="534343" y="645477"/>
                    <a:pt x="523347" y="634481"/>
                  </a:cubicBezTo>
                  <a:cubicBezTo>
                    <a:pt x="512351" y="623485"/>
                    <a:pt x="505311" y="609105"/>
                    <a:pt x="495356" y="597159"/>
                  </a:cubicBezTo>
                  <a:cubicBezTo>
                    <a:pt x="451035" y="543975"/>
                    <a:pt x="504174" y="619718"/>
                    <a:pt x="458033" y="550506"/>
                  </a:cubicBezTo>
                  <a:cubicBezTo>
                    <a:pt x="454923" y="531845"/>
                    <a:pt x="454685" y="512470"/>
                    <a:pt x="448702" y="494522"/>
                  </a:cubicBezTo>
                  <a:cubicBezTo>
                    <a:pt x="445156" y="483883"/>
                    <a:pt x="433978" y="477030"/>
                    <a:pt x="430041" y="466530"/>
                  </a:cubicBezTo>
                  <a:cubicBezTo>
                    <a:pt x="403508" y="395774"/>
                    <a:pt x="440511" y="439676"/>
                    <a:pt x="402049" y="401216"/>
                  </a:cubicBezTo>
                  <a:cubicBezTo>
                    <a:pt x="395829" y="388775"/>
                    <a:pt x="392293" y="374579"/>
                    <a:pt x="383388" y="363893"/>
                  </a:cubicBezTo>
                  <a:cubicBezTo>
                    <a:pt x="376209" y="355278"/>
                    <a:pt x="361339" y="354741"/>
                    <a:pt x="355396" y="345232"/>
                  </a:cubicBezTo>
                  <a:cubicBezTo>
                    <a:pt x="299876" y="256401"/>
                    <a:pt x="372093" y="312822"/>
                    <a:pt x="308743" y="270587"/>
                  </a:cubicBezTo>
                  <a:cubicBezTo>
                    <a:pt x="305633" y="261257"/>
                    <a:pt x="302115" y="252053"/>
                    <a:pt x="299413" y="242596"/>
                  </a:cubicBezTo>
                  <a:cubicBezTo>
                    <a:pt x="295890" y="230265"/>
                    <a:pt x="295134" y="217060"/>
                    <a:pt x="290082" y="205273"/>
                  </a:cubicBezTo>
                  <a:cubicBezTo>
                    <a:pt x="281927" y="186244"/>
                    <a:pt x="258376" y="161744"/>
                    <a:pt x="243429" y="149289"/>
                  </a:cubicBezTo>
                  <a:cubicBezTo>
                    <a:pt x="234814" y="142110"/>
                    <a:pt x="224768" y="136848"/>
                    <a:pt x="215437" y="130628"/>
                  </a:cubicBezTo>
                  <a:cubicBezTo>
                    <a:pt x="208296" y="109204"/>
                    <a:pt x="197013" y="73524"/>
                    <a:pt x="187445" y="55983"/>
                  </a:cubicBezTo>
                  <a:cubicBezTo>
                    <a:pt x="176705" y="36294"/>
                    <a:pt x="150123" y="0"/>
                    <a:pt x="150123" y="0"/>
                  </a:cubicBezTo>
                  <a:cubicBezTo>
                    <a:pt x="125241" y="6220"/>
                    <a:pt x="97994" y="6380"/>
                    <a:pt x="75478" y="18661"/>
                  </a:cubicBezTo>
                  <a:cubicBezTo>
                    <a:pt x="61826" y="26108"/>
                    <a:pt x="57606" y="44176"/>
                    <a:pt x="47486" y="55983"/>
                  </a:cubicBezTo>
                  <a:cubicBezTo>
                    <a:pt x="38898" y="66002"/>
                    <a:pt x="28825" y="74644"/>
                    <a:pt x="19494" y="83975"/>
                  </a:cubicBezTo>
                  <a:cubicBezTo>
                    <a:pt x="13274" y="96416"/>
                    <a:pt x="1988" y="107437"/>
                    <a:pt x="833" y="121298"/>
                  </a:cubicBezTo>
                  <a:cubicBezTo>
                    <a:pt x="-3791" y="176785"/>
                    <a:pt x="11561" y="196558"/>
                    <a:pt x="28825" y="242596"/>
                  </a:cubicBezTo>
                  <a:cubicBezTo>
                    <a:pt x="32278" y="251805"/>
                    <a:pt x="33096" y="262153"/>
                    <a:pt x="38156" y="270587"/>
                  </a:cubicBezTo>
                  <a:cubicBezTo>
                    <a:pt x="42682" y="278130"/>
                    <a:pt x="52291" y="281706"/>
                    <a:pt x="56817" y="289249"/>
                  </a:cubicBezTo>
                  <a:cubicBezTo>
                    <a:pt x="88107" y="341400"/>
                    <a:pt x="89030" y="348566"/>
                    <a:pt x="103470" y="391885"/>
                  </a:cubicBezTo>
                  <a:cubicBezTo>
                    <a:pt x="109690" y="444759"/>
                    <a:pt x="105296" y="500000"/>
                    <a:pt x="122131" y="550506"/>
                  </a:cubicBezTo>
                  <a:cubicBezTo>
                    <a:pt x="126186" y="562671"/>
                    <a:pt x="112801" y="550506"/>
                    <a:pt x="131462" y="5598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Forma libre"/>
            <p:cNvSpPr/>
            <p:nvPr/>
          </p:nvSpPr>
          <p:spPr>
            <a:xfrm>
              <a:off x="5197475" y="3018355"/>
              <a:ext cx="731004" cy="895350"/>
            </a:xfrm>
            <a:custGeom>
              <a:avLst/>
              <a:gdLst>
                <a:gd name="connsiteX0" fmla="*/ 125413 w 731004"/>
                <a:gd name="connsiteY0" fmla="*/ 22225 h 895350"/>
                <a:gd name="connsiteX1" fmla="*/ 139700 w 731004"/>
                <a:gd name="connsiteY1" fmla="*/ 23812 h 895350"/>
                <a:gd name="connsiteX2" fmla="*/ 157163 w 731004"/>
                <a:gd name="connsiteY2" fmla="*/ 25400 h 895350"/>
                <a:gd name="connsiteX3" fmla="*/ 173038 w 731004"/>
                <a:gd name="connsiteY3" fmla="*/ 34925 h 895350"/>
                <a:gd name="connsiteX4" fmla="*/ 176213 w 731004"/>
                <a:gd name="connsiteY4" fmla="*/ 39687 h 895350"/>
                <a:gd name="connsiteX5" fmla="*/ 187325 w 731004"/>
                <a:gd name="connsiteY5" fmla="*/ 44450 h 895350"/>
                <a:gd name="connsiteX6" fmla="*/ 195263 w 731004"/>
                <a:gd name="connsiteY6" fmla="*/ 50800 h 895350"/>
                <a:gd name="connsiteX7" fmla="*/ 204788 w 731004"/>
                <a:gd name="connsiteY7" fmla="*/ 60325 h 895350"/>
                <a:gd name="connsiteX8" fmla="*/ 206375 w 731004"/>
                <a:gd name="connsiteY8" fmla="*/ 71437 h 895350"/>
                <a:gd name="connsiteX9" fmla="*/ 215900 w 731004"/>
                <a:gd name="connsiteY9" fmla="*/ 80962 h 895350"/>
                <a:gd name="connsiteX10" fmla="*/ 225425 w 731004"/>
                <a:gd name="connsiteY10" fmla="*/ 88900 h 895350"/>
                <a:gd name="connsiteX11" fmla="*/ 233363 w 731004"/>
                <a:gd name="connsiteY11" fmla="*/ 98425 h 895350"/>
                <a:gd name="connsiteX12" fmla="*/ 239713 w 731004"/>
                <a:gd name="connsiteY12" fmla="*/ 107950 h 895350"/>
                <a:gd name="connsiteX13" fmla="*/ 241300 w 731004"/>
                <a:gd name="connsiteY13" fmla="*/ 115887 h 895350"/>
                <a:gd name="connsiteX14" fmla="*/ 246063 w 731004"/>
                <a:gd name="connsiteY14" fmla="*/ 120650 h 895350"/>
                <a:gd name="connsiteX15" fmla="*/ 247650 w 731004"/>
                <a:gd name="connsiteY15" fmla="*/ 130175 h 895350"/>
                <a:gd name="connsiteX16" fmla="*/ 249238 w 731004"/>
                <a:gd name="connsiteY16" fmla="*/ 136525 h 895350"/>
                <a:gd name="connsiteX17" fmla="*/ 250825 w 731004"/>
                <a:gd name="connsiteY17" fmla="*/ 149225 h 895350"/>
                <a:gd name="connsiteX18" fmla="*/ 252413 w 731004"/>
                <a:gd name="connsiteY18" fmla="*/ 153987 h 895350"/>
                <a:gd name="connsiteX19" fmla="*/ 254000 w 731004"/>
                <a:gd name="connsiteY19" fmla="*/ 160337 h 895350"/>
                <a:gd name="connsiteX20" fmla="*/ 258763 w 731004"/>
                <a:gd name="connsiteY20" fmla="*/ 173037 h 895350"/>
                <a:gd name="connsiteX21" fmla="*/ 263525 w 731004"/>
                <a:gd name="connsiteY21" fmla="*/ 190500 h 895350"/>
                <a:gd name="connsiteX22" fmla="*/ 265113 w 731004"/>
                <a:gd name="connsiteY22" fmla="*/ 195262 h 895350"/>
                <a:gd name="connsiteX23" fmla="*/ 273050 w 731004"/>
                <a:gd name="connsiteY23" fmla="*/ 203200 h 895350"/>
                <a:gd name="connsiteX24" fmla="*/ 279400 w 731004"/>
                <a:gd name="connsiteY24" fmla="*/ 214312 h 895350"/>
                <a:gd name="connsiteX25" fmla="*/ 280988 w 731004"/>
                <a:gd name="connsiteY25" fmla="*/ 219075 h 895350"/>
                <a:gd name="connsiteX26" fmla="*/ 285750 w 731004"/>
                <a:gd name="connsiteY26" fmla="*/ 223837 h 895350"/>
                <a:gd name="connsiteX27" fmla="*/ 301625 w 731004"/>
                <a:gd name="connsiteY27" fmla="*/ 242887 h 895350"/>
                <a:gd name="connsiteX28" fmla="*/ 307975 w 731004"/>
                <a:gd name="connsiteY28" fmla="*/ 246062 h 895350"/>
                <a:gd name="connsiteX29" fmla="*/ 312738 w 731004"/>
                <a:gd name="connsiteY29" fmla="*/ 249237 h 895350"/>
                <a:gd name="connsiteX30" fmla="*/ 317500 w 731004"/>
                <a:gd name="connsiteY30" fmla="*/ 255587 h 895350"/>
                <a:gd name="connsiteX31" fmla="*/ 320675 w 731004"/>
                <a:gd name="connsiteY31" fmla="*/ 261937 h 895350"/>
                <a:gd name="connsiteX32" fmla="*/ 323850 w 731004"/>
                <a:gd name="connsiteY32" fmla="*/ 266700 h 895350"/>
                <a:gd name="connsiteX33" fmla="*/ 327025 w 731004"/>
                <a:gd name="connsiteY33" fmla="*/ 285750 h 895350"/>
                <a:gd name="connsiteX34" fmla="*/ 330200 w 731004"/>
                <a:gd name="connsiteY34" fmla="*/ 290512 h 895350"/>
                <a:gd name="connsiteX35" fmla="*/ 336550 w 731004"/>
                <a:gd name="connsiteY35" fmla="*/ 301625 h 895350"/>
                <a:gd name="connsiteX36" fmla="*/ 347663 w 731004"/>
                <a:gd name="connsiteY36" fmla="*/ 314325 h 895350"/>
                <a:gd name="connsiteX37" fmla="*/ 349250 w 731004"/>
                <a:gd name="connsiteY37" fmla="*/ 319087 h 895350"/>
                <a:gd name="connsiteX38" fmla="*/ 352425 w 731004"/>
                <a:gd name="connsiteY38" fmla="*/ 323850 h 895350"/>
                <a:gd name="connsiteX39" fmla="*/ 354013 w 731004"/>
                <a:gd name="connsiteY39" fmla="*/ 331787 h 895350"/>
                <a:gd name="connsiteX40" fmla="*/ 355600 w 731004"/>
                <a:gd name="connsiteY40" fmla="*/ 336550 h 895350"/>
                <a:gd name="connsiteX41" fmla="*/ 358775 w 731004"/>
                <a:gd name="connsiteY41" fmla="*/ 349250 h 895350"/>
                <a:gd name="connsiteX42" fmla="*/ 373063 w 731004"/>
                <a:gd name="connsiteY42" fmla="*/ 365125 h 895350"/>
                <a:gd name="connsiteX43" fmla="*/ 377825 w 731004"/>
                <a:gd name="connsiteY43" fmla="*/ 369887 h 895350"/>
                <a:gd name="connsiteX44" fmla="*/ 384175 w 731004"/>
                <a:gd name="connsiteY44" fmla="*/ 385762 h 895350"/>
                <a:gd name="connsiteX45" fmla="*/ 390525 w 731004"/>
                <a:gd name="connsiteY45" fmla="*/ 425450 h 895350"/>
                <a:gd name="connsiteX46" fmla="*/ 395288 w 731004"/>
                <a:gd name="connsiteY46" fmla="*/ 439737 h 895350"/>
                <a:gd name="connsiteX47" fmla="*/ 396875 w 731004"/>
                <a:gd name="connsiteY47" fmla="*/ 446087 h 895350"/>
                <a:gd name="connsiteX48" fmla="*/ 403225 w 731004"/>
                <a:gd name="connsiteY48" fmla="*/ 447675 h 895350"/>
                <a:gd name="connsiteX49" fmla="*/ 407988 w 731004"/>
                <a:gd name="connsiteY49" fmla="*/ 450850 h 895350"/>
                <a:gd name="connsiteX50" fmla="*/ 414338 w 731004"/>
                <a:gd name="connsiteY50" fmla="*/ 452437 h 895350"/>
                <a:gd name="connsiteX51" fmla="*/ 420688 w 731004"/>
                <a:gd name="connsiteY51" fmla="*/ 458787 h 895350"/>
                <a:gd name="connsiteX52" fmla="*/ 425450 w 731004"/>
                <a:gd name="connsiteY52" fmla="*/ 461962 h 895350"/>
                <a:gd name="connsiteX53" fmla="*/ 434975 w 731004"/>
                <a:gd name="connsiteY53" fmla="*/ 471487 h 895350"/>
                <a:gd name="connsiteX54" fmla="*/ 441325 w 731004"/>
                <a:gd name="connsiteY54" fmla="*/ 481012 h 895350"/>
                <a:gd name="connsiteX55" fmla="*/ 449263 w 731004"/>
                <a:gd name="connsiteY55" fmla="*/ 490537 h 895350"/>
                <a:gd name="connsiteX56" fmla="*/ 450850 w 731004"/>
                <a:gd name="connsiteY56" fmla="*/ 498475 h 895350"/>
                <a:gd name="connsiteX57" fmla="*/ 457200 w 731004"/>
                <a:gd name="connsiteY57" fmla="*/ 508000 h 895350"/>
                <a:gd name="connsiteX58" fmla="*/ 460375 w 731004"/>
                <a:gd name="connsiteY58" fmla="*/ 512762 h 895350"/>
                <a:gd name="connsiteX59" fmla="*/ 468313 w 731004"/>
                <a:gd name="connsiteY59" fmla="*/ 525462 h 895350"/>
                <a:gd name="connsiteX60" fmla="*/ 474663 w 731004"/>
                <a:gd name="connsiteY60" fmla="*/ 538162 h 895350"/>
                <a:gd name="connsiteX61" fmla="*/ 476250 w 731004"/>
                <a:gd name="connsiteY61" fmla="*/ 544512 h 895350"/>
                <a:gd name="connsiteX62" fmla="*/ 481013 w 731004"/>
                <a:gd name="connsiteY62" fmla="*/ 552450 h 895350"/>
                <a:gd name="connsiteX63" fmla="*/ 484188 w 731004"/>
                <a:gd name="connsiteY63" fmla="*/ 565150 h 895350"/>
                <a:gd name="connsiteX64" fmla="*/ 487363 w 731004"/>
                <a:gd name="connsiteY64" fmla="*/ 569912 h 895350"/>
                <a:gd name="connsiteX65" fmla="*/ 493713 w 731004"/>
                <a:gd name="connsiteY65" fmla="*/ 577850 h 895350"/>
                <a:gd name="connsiteX66" fmla="*/ 500063 w 731004"/>
                <a:gd name="connsiteY66" fmla="*/ 579437 h 895350"/>
                <a:gd name="connsiteX67" fmla="*/ 504825 w 731004"/>
                <a:gd name="connsiteY67" fmla="*/ 581025 h 895350"/>
                <a:gd name="connsiteX68" fmla="*/ 509588 w 731004"/>
                <a:gd name="connsiteY68" fmla="*/ 596900 h 895350"/>
                <a:gd name="connsiteX69" fmla="*/ 511175 w 731004"/>
                <a:gd name="connsiteY69" fmla="*/ 674687 h 895350"/>
                <a:gd name="connsiteX70" fmla="*/ 512763 w 731004"/>
                <a:gd name="connsiteY70" fmla="*/ 681037 h 895350"/>
                <a:gd name="connsiteX71" fmla="*/ 528638 w 731004"/>
                <a:gd name="connsiteY71" fmla="*/ 685800 h 895350"/>
                <a:gd name="connsiteX72" fmla="*/ 533400 w 731004"/>
                <a:gd name="connsiteY72" fmla="*/ 687387 h 895350"/>
                <a:gd name="connsiteX73" fmla="*/ 557213 w 731004"/>
                <a:gd name="connsiteY73" fmla="*/ 690562 h 895350"/>
                <a:gd name="connsiteX74" fmla="*/ 566738 w 731004"/>
                <a:gd name="connsiteY74" fmla="*/ 696912 h 895350"/>
                <a:gd name="connsiteX75" fmla="*/ 579438 w 731004"/>
                <a:gd name="connsiteY75" fmla="*/ 704850 h 895350"/>
                <a:gd name="connsiteX76" fmla="*/ 584200 w 731004"/>
                <a:gd name="connsiteY76" fmla="*/ 714375 h 895350"/>
                <a:gd name="connsiteX77" fmla="*/ 588963 w 731004"/>
                <a:gd name="connsiteY77" fmla="*/ 719137 h 895350"/>
                <a:gd name="connsiteX78" fmla="*/ 596900 w 731004"/>
                <a:gd name="connsiteY78" fmla="*/ 725487 h 895350"/>
                <a:gd name="connsiteX79" fmla="*/ 601663 w 731004"/>
                <a:gd name="connsiteY79" fmla="*/ 727075 h 895350"/>
                <a:gd name="connsiteX80" fmla="*/ 614363 w 731004"/>
                <a:gd name="connsiteY80" fmla="*/ 731837 h 895350"/>
                <a:gd name="connsiteX81" fmla="*/ 619125 w 731004"/>
                <a:gd name="connsiteY81" fmla="*/ 736600 h 895350"/>
                <a:gd name="connsiteX82" fmla="*/ 627063 w 731004"/>
                <a:gd name="connsiteY82" fmla="*/ 739775 h 895350"/>
                <a:gd name="connsiteX83" fmla="*/ 635000 w 731004"/>
                <a:gd name="connsiteY83" fmla="*/ 744537 h 895350"/>
                <a:gd name="connsiteX84" fmla="*/ 654050 w 731004"/>
                <a:gd name="connsiteY84" fmla="*/ 755650 h 895350"/>
                <a:gd name="connsiteX85" fmla="*/ 663575 w 731004"/>
                <a:gd name="connsiteY85" fmla="*/ 762000 h 895350"/>
                <a:gd name="connsiteX86" fmla="*/ 684213 w 731004"/>
                <a:gd name="connsiteY86" fmla="*/ 784225 h 895350"/>
                <a:gd name="connsiteX87" fmla="*/ 696913 w 731004"/>
                <a:gd name="connsiteY87" fmla="*/ 795337 h 895350"/>
                <a:gd name="connsiteX88" fmla="*/ 701675 w 731004"/>
                <a:gd name="connsiteY88" fmla="*/ 798512 h 895350"/>
                <a:gd name="connsiteX89" fmla="*/ 714375 w 731004"/>
                <a:gd name="connsiteY89" fmla="*/ 809625 h 895350"/>
                <a:gd name="connsiteX90" fmla="*/ 715963 w 731004"/>
                <a:gd name="connsiteY90" fmla="*/ 814387 h 895350"/>
                <a:gd name="connsiteX91" fmla="*/ 720725 w 731004"/>
                <a:gd name="connsiteY91" fmla="*/ 819150 h 895350"/>
                <a:gd name="connsiteX92" fmla="*/ 723900 w 731004"/>
                <a:gd name="connsiteY92" fmla="*/ 823912 h 895350"/>
                <a:gd name="connsiteX93" fmla="*/ 728663 w 731004"/>
                <a:gd name="connsiteY93" fmla="*/ 877887 h 895350"/>
                <a:gd name="connsiteX94" fmla="*/ 725488 w 731004"/>
                <a:gd name="connsiteY94" fmla="*/ 882650 h 895350"/>
                <a:gd name="connsiteX95" fmla="*/ 701675 w 731004"/>
                <a:gd name="connsiteY95" fmla="*/ 895350 h 895350"/>
                <a:gd name="connsiteX96" fmla="*/ 658813 w 731004"/>
                <a:gd name="connsiteY96" fmla="*/ 892175 h 895350"/>
                <a:gd name="connsiteX97" fmla="*/ 647700 w 731004"/>
                <a:gd name="connsiteY97" fmla="*/ 885825 h 895350"/>
                <a:gd name="connsiteX98" fmla="*/ 603250 w 731004"/>
                <a:gd name="connsiteY98" fmla="*/ 831850 h 895350"/>
                <a:gd name="connsiteX99" fmla="*/ 552450 w 731004"/>
                <a:gd name="connsiteY99" fmla="*/ 781050 h 895350"/>
                <a:gd name="connsiteX100" fmla="*/ 527050 w 731004"/>
                <a:gd name="connsiteY100" fmla="*/ 750887 h 895350"/>
                <a:gd name="connsiteX101" fmla="*/ 454025 w 731004"/>
                <a:gd name="connsiteY101" fmla="*/ 696912 h 895350"/>
                <a:gd name="connsiteX102" fmla="*/ 449263 w 731004"/>
                <a:gd name="connsiteY102" fmla="*/ 661987 h 895350"/>
                <a:gd name="connsiteX103" fmla="*/ 436563 w 731004"/>
                <a:gd name="connsiteY103" fmla="*/ 641350 h 895350"/>
                <a:gd name="connsiteX104" fmla="*/ 404813 w 731004"/>
                <a:gd name="connsiteY104" fmla="*/ 596900 h 895350"/>
                <a:gd name="connsiteX105" fmla="*/ 371475 w 731004"/>
                <a:gd name="connsiteY105" fmla="*/ 539750 h 895350"/>
                <a:gd name="connsiteX106" fmla="*/ 361950 w 731004"/>
                <a:gd name="connsiteY106" fmla="*/ 525462 h 895350"/>
                <a:gd name="connsiteX107" fmla="*/ 352425 w 731004"/>
                <a:gd name="connsiteY107" fmla="*/ 503237 h 895350"/>
                <a:gd name="connsiteX108" fmla="*/ 344488 w 731004"/>
                <a:gd name="connsiteY108" fmla="*/ 487362 h 895350"/>
                <a:gd name="connsiteX109" fmla="*/ 342900 w 731004"/>
                <a:gd name="connsiteY109" fmla="*/ 481012 h 895350"/>
                <a:gd name="connsiteX110" fmla="*/ 328613 w 731004"/>
                <a:gd name="connsiteY110" fmla="*/ 468312 h 895350"/>
                <a:gd name="connsiteX111" fmla="*/ 304800 w 731004"/>
                <a:gd name="connsiteY111" fmla="*/ 441325 h 895350"/>
                <a:gd name="connsiteX112" fmla="*/ 290513 w 731004"/>
                <a:gd name="connsiteY112" fmla="*/ 425450 h 895350"/>
                <a:gd name="connsiteX113" fmla="*/ 282575 w 731004"/>
                <a:gd name="connsiteY113" fmla="*/ 406400 h 895350"/>
                <a:gd name="connsiteX114" fmla="*/ 242888 w 731004"/>
                <a:gd name="connsiteY114" fmla="*/ 349250 h 895350"/>
                <a:gd name="connsiteX115" fmla="*/ 214313 w 731004"/>
                <a:gd name="connsiteY115" fmla="*/ 322262 h 895350"/>
                <a:gd name="connsiteX116" fmla="*/ 196850 w 731004"/>
                <a:gd name="connsiteY116" fmla="*/ 315912 h 895350"/>
                <a:gd name="connsiteX117" fmla="*/ 160338 w 731004"/>
                <a:gd name="connsiteY117" fmla="*/ 284162 h 895350"/>
                <a:gd name="connsiteX118" fmla="*/ 133350 w 731004"/>
                <a:gd name="connsiteY118" fmla="*/ 260350 h 895350"/>
                <a:gd name="connsiteX119" fmla="*/ 119063 w 731004"/>
                <a:gd name="connsiteY119" fmla="*/ 246062 h 895350"/>
                <a:gd name="connsiteX120" fmla="*/ 88900 w 731004"/>
                <a:gd name="connsiteY120" fmla="*/ 227012 h 895350"/>
                <a:gd name="connsiteX121" fmla="*/ 71438 w 731004"/>
                <a:gd name="connsiteY121" fmla="*/ 211137 h 895350"/>
                <a:gd name="connsiteX122" fmla="*/ 60325 w 731004"/>
                <a:gd name="connsiteY122" fmla="*/ 200025 h 895350"/>
                <a:gd name="connsiteX123" fmla="*/ 38100 w 731004"/>
                <a:gd name="connsiteY123" fmla="*/ 185737 h 895350"/>
                <a:gd name="connsiteX124" fmla="*/ 17463 w 731004"/>
                <a:gd name="connsiteY124" fmla="*/ 166687 h 895350"/>
                <a:gd name="connsiteX125" fmla="*/ 12700 w 731004"/>
                <a:gd name="connsiteY125" fmla="*/ 142875 h 895350"/>
                <a:gd name="connsiteX126" fmla="*/ 11113 w 731004"/>
                <a:gd name="connsiteY126" fmla="*/ 133350 h 895350"/>
                <a:gd name="connsiteX127" fmla="*/ 4763 w 731004"/>
                <a:gd name="connsiteY127" fmla="*/ 104775 h 895350"/>
                <a:gd name="connsiteX128" fmla="*/ 1588 w 731004"/>
                <a:gd name="connsiteY128" fmla="*/ 71437 h 895350"/>
                <a:gd name="connsiteX129" fmla="*/ 0 w 731004"/>
                <a:gd name="connsiteY129" fmla="*/ 58737 h 895350"/>
                <a:gd name="connsiteX130" fmla="*/ 1588 w 731004"/>
                <a:gd name="connsiteY130" fmla="*/ 38100 h 895350"/>
                <a:gd name="connsiteX131" fmla="*/ 3175 w 731004"/>
                <a:gd name="connsiteY131" fmla="*/ 31750 h 895350"/>
                <a:gd name="connsiteX132" fmla="*/ 15875 w 731004"/>
                <a:gd name="connsiteY132" fmla="*/ 14287 h 895350"/>
                <a:gd name="connsiteX133" fmla="*/ 34925 w 731004"/>
                <a:gd name="connsiteY133" fmla="*/ 0 h 895350"/>
                <a:gd name="connsiteX134" fmla="*/ 98425 w 731004"/>
                <a:gd name="connsiteY134" fmla="*/ 7937 h 895350"/>
                <a:gd name="connsiteX135" fmla="*/ 106363 w 731004"/>
                <a:gd name="connsiteY135" fmla="*/ 9525 h 895350"/>
                <a:gd name="connsiteX136" fmla="*/ 142875 w 731004"/>
                <a:gd name="connsiteY136" fmla="*/ 20637 h 895350"/>
                <a:gd name="connsiteX137" fmla="*/ 125413 w 731004"/>
                <a:gd name="connsiteY137" fmla="*/ 2222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31004" h="895350">
                  <a:moveTo>
                    <a:pt x="125413" y="22225"/>
                  </a:moveTo>
                  <a:lnTo>
                    <a:pt x="139700" y="23812"/>
                  </a:lnTo>
                  <a:cubicBezTo>
                    <a:pt x="145516" y="24394"/>
                    <a:pt x="151618" y="23552"/>
                    <a:pt x="157163" y="25400"/>
                  </a:cubicBezTo>
                  <a:cubicBezTo>
                    <a:pt x="163017" y="27352"/>
                    <a:pt x="173038" y="34925"/>
                    <a:pt x="173038" y="34925"/>
                  </a:cubicBezTo>
                  <a:cubicBezTo>
                    <a:pt x="174096" y="36512"/>
                    <a:pt x="174747" y="38466"/>
                    <a:pt x="176213" y="39687"/>
                  </a:cubicBezTo>
                  <a:cubicBezTo>
                    <a:pt x="178827" y="41865"/>
                    <a:pt x="184018" y="43347"/>
                    <a:pt x="187325" y="44450"/>
                  </a:cubicBezTo>
                  <a:cubicBezTo>
                    <a:pt x="189971" y="46567"/>
                    <a:pt x="192867" y="48404"/>
                    <a:pt x="195263" y="50800"/>
                  </a:cubicBezTo>
                  <a:cubicBezTo>
                    <a:pt x="209196" y="64732"/>
                    <a:pt x="184027" y="44752"/>
                    <a:pt x="204788" y="60325"/>
                  </a:cubicBezTo>
                  <a:cubicBezTo>
                    <a:pt x="205317" y="64029"/>
                    <a:pt x="204601" y="68143"/>
                    <a:pt x="206375" y="71437"/>
                  </a:cubicBezTo>
                  <a:cubicBezTo>
                    <a:pt x="208504" y="75390"/>
                    <a:pt x="212725" y="77787"/>
                    <a:pt x="215900" y="80962"/>
                  </a:cubicBezTo>
                  <a:cubicBezTo>
                    <a:pt x="222012" y="87074"/>
                    <a:pt x="218795" y="84479"/>
                    <a:pt x="225425" y="88900"/>
                  </a:cubicBezTo>
                  <a:cubicBezTo>
                    <a:pt x="234092" y="106234"/>
                    <a:pt x="222891" y="86457"/>
                    <a:pt x="233363" y="98425"/>
                  </a:cubicBezTo>
                  <a:cubicBezTo>
                    <a:pt x="235876" y="101297"/>
                    <a:pt x="239713" y="107950"/>
                    <a:pt x="239713" y="107950"/>
                  </a:cubicBezTo>
                  <a:cubicBezTo>
                    <a:pt x="240242" y="110596"/>
                    <a:pt x="240093" y="113474"/>
                    <a:pt x="241300" y="115887"/>
                  </a:cubicBezTo>
                  <a:cubicBezTo>
                    <a:pt x="242304" y="117895"/>
                    <a:pt x="245151" y="118598"/>
                    <a:pt x="246063" y="120650"/>
                  </a:cubicBezTo>
                  <a:cubicBezTo>
                    <a:pt x="247370" y="123591"/>
                    <a:pt x="247019" y="127019"/>
                    <a:pt x="247650" y="130175"/>
                  </a:cubicBezTo>
                  <a:cubicBezTo>
                    <a:pt x="248078" y="132314"/>
                    <a:pt x="248709" y="134408"/>
                    <a:pt x="249238" y="136525"/>
                  </a:cubicBezTo>
                  <a:cubicBezTo>
                    <a:pt x="249767" y="140758"/>
                    <a:pt x="250062" y="145028"/>
                    <a:pt x="250825" y="149225"/>
                  </a:cubicBezTo>
                  <a:cubicBezTo>
                    <a:pt x="251124" y="150871"/>
                    <a:pt x="251953" y="152378"/>
                    <a:pt x="252413" y="153987"/>
                  </a:cubicBezTo>
                  <a:cubicBezTo>
                    <a:pt x="253012" y="156085"/>
                    <a:pt x="253527" y="158207"/>
                    <a:pt x="254000" y="160337"/>
                  </a:cubicBezTo>
                  <a:cubicBezTo>
                    <a:pt x="256288" y="170635"/>
                    <a:pt x="253861" y="165684"/>
                    <a:pt x="258763" y="173037"/>
                  </a:cubicBezTo>
                  <a:cubicBezTo>
                    <a:pt x="261005" y="184253"/>
                    <a:pt x="259498" y="178419"/>
                    <a:pt x="263525" y="190500"/>
                  </a:cubicBezTo>
                  <a:cubicBezTo>
                    <a:pt x="264054" y="192087"/>
                    <a:pt x="263930" y="194079"/>
                    <a:pt x="265113" y="195262"/>
                  </a:cubicBezTo>
                  <a:lnTo>
                    <a:pt x="273050" y="203200"/>
                  </a:lnTo>
                  <a:cubicBezTo>
                    <a:pt x="276692" y="214120"/>
                    <a:pt x="271710" y="200855"/>
                    <a:pt x="279400" y="214312"/>
                  </a:cubicBezTo>
                  <a:cubicBezTo>
                    <a:pt x="280230" y="215765"/>
                    <a:pt x="280060" y="217682"/>
                    <a:pt x="280988" y="219075"/>
                  </a:cubicBezTo>
                  <a:cubicBezTo>
                    <a:pt x="282233" y="220943"/>
                    <a:pt x="284372" y="222065"/>
                    <a:pt x="285750" y="223837"/>
                  </a:cubicBezTo>
                  <a:cubicBezTo>
                    <a:pt x="301220" y="243728"/>
                    <a:pt x="281600" y="222862"/>
                    <a:pt x="301625" y="242887"/>
                  </a:cubicBezTo>
                  <a:cubicBezTo>
                    <a:pt x="303298" y="244560"/>
                    <a:pt x="305920" y="244888"/>
                    <a:pt x="307975" y="246062"/>
                  </a:cubicBezTo>
                  <a:cubicBezTo>
                    <a:pt x="309632" y="247009"/>
                    <a:pt x="311150" y="248179"/>
                    <a:pt x="312738" y="249237"/>
                  </a:cubicBezTo>
                  <a:cubicBezTo>
                    <a:pt x="314325" y="251354"/>
                    <a:pt x="316098" y="253343"/>
                    <a:pt x="317500" y="255587"/>
                  </a:cubicBezTo>
                  <a:cubicBezTo>
                    <a:pt x="318754" y="257594"/>
                    <a:pt x="319501" y="259882"/>
                    <a:pt x="320675" y="261937"/>
                  </a:cubicBezTo>
                  <a:cubicBezTo>
                    <a:pt x="321622" y="263594"/>
                    <a:pt x="322792" y="265112"/>
                    <a:pt x="323850" y="266700"/>
                  </a:cubicBezTo>
                  <a:cubicBezTo>
                    <a:pt x="324199" y="269494"/>
                    <a:pt x="325175" y="281434"/>
                    <a:pt x="327025" y="285750"/>
                  </a:cubicBezTo>
                  <a:cubicBezTo>
                    <a:pt x="327776" y="287504"/>
                    <a:pt x="329142" y="288925"/>
                    <a:pt x="330200" y="290512"/>
                  </a:cubicBezTo>
                  <a:cubicBezTo>
                    <a:pt x="333386" y="306439"/>
                    <a:pt x="328678" y="292627"/>
                    <a:pt x="336550" y="301625"/>
                  </a:cubicBezTo>
                  <a:cubicBezTo>
                    <a:pt x="349513" y="316440"/>
                    <a:pt x="336948" y="307182"/>
                    <a:pt x="347663" y="314325"/>
                  </a:cubicBezTo>
                  <a:cubicBezTo>
                    <a:pt x="348192" y="315912"/>
                    <a:pt x="348502" y="317590"/>
                    <a:pt x="349250" y="319087"/>
                  </a:cubicBezTo>
                  <a:cubicBezTo>
                    <a:pt x="350103" y="320794"/>
                    <a:pt x="351755" y="322063"/>
                    <a:pt x="352425" y="323850"/>
                  </a:cubicBezTo>
                  <a:cubicBezTo>
                    <a:pt x="353372" y="326376"/>
                    <a:pt x="353359" y="329169"/>
                    <a:pt x="354013" y="331787"/>
                  </a:cubicBezTo>
                  <a:cubicBezTo>
                    <a:pt x="354419" y="333411"/>
                    <a:pt x="355160" y="334935"/>
                    <a:pt x="355600" y="336550"/>
                  </a:cubicBezTo>
                  <a:cubicBezTo>
                    <a:pt x="356748" y="340760"/>
                    <a:pt x="356157" y="345759"/>
                    <a:pt x="358775" y="349250"/>
                  </a:cubicBezTo>
                  <a:cubicBezTo>
                    <a:pt x="366232" y="359192"/>
                    <a:pt x="361667" y="353729"/>
                    <a:pt x="373063" y="365125"/>
                  </a:cubicBezTo>
                  <a:lnTo>
                    <a:pt x="377825" y="369887"/>
                  </a:lnTo>
                  <a:cubicBezTo>
                    <a:pt x="379942" y="375179"/>
                    <a:pt x="383286" y="380132"/>
                    <a:pt x="384175" y="385762"/>
                  </a:cubicBezTo>
                  <a:cubicBezTo>
                    <a:pt x="389440" y="419104"/>
                    <a:pt x="387265" y="405884"/>
                    <a:pt x="390525" y="425450"/>
                  </a:cubicBezTo>
                  <a:cubicBezTo>
                    <a:pt x="391350" y="430402"/>
                    <a:pt x="394071" y="434867"/>
                    <a:pt x="395288" y="439737"/>
                  </a:cubicBezTo>
                  <a:cubicBezTo>
                    <a:pt x="395817" y="441854"/>
                    <a:pt x="395332" y="444544"/>
                    <a:pt x="396875" y="446087"/>
                  </a:cubicBezTo>
                  <a:cubicBezTo>
                    <a:pt x="398418" y="447630"/>
                    <a:pt x="401108" y="447146"/>
                    <a:pt x="403225" y="447675"/>
                  </a:cubicBezTo>
                  <a:cubicBezTo>
                    <a:pt x="404813" y="448733"/>
                    <a:pt x="406234" y="450098"/>
                    <a:pt x="407988" y="450850"/>
                  </a:cubicBezTo>
                  <a:cubicBezTo>
                    <a:pt x="409993" y="451709"/>
                    <a:pt x="412488" y="451281"/>
                    <a:pt x="414338" y="452437"/>
                  </a:cubicBezTo>
                  <a:cubicBezTo>
                    <a:pt x="416876" y="454023"/>
                    <a:pt x="418415" y="456839"/>
                    <a:pt x="420688" y="458787"/>
                  </a:cubicBezTo>
                  <a:cubicBezTo>
                    <a:pt x="422136" y="460029"/>
                    <a:pt x="424024" y="460695"/>
                    <a:pt x="425450" y="461962"/>
                  </a:cubicBezTo>
                  <a:cubicBezTo>
                    <a:pt x="428806" y="464945"/>
                    <a:pt x="431800" y="468312"/>
                    <a:pt x="434975" y="471487"/>
                  </a:cubicBezTo>
                  <a:cubicBezTo>
                    <a:pt x="437673" y="474185"/>
                    <a:pt x="439208" y="477837"/>
                    <a:pt x="441325" y="481012"/>
                  </a:cubicBezTo>
                  <a:cubicBezTo>
                    <a:pt x="445746" y="487644"/>
                    <a:pt x="443150" y="484425"/>
                    <a:pt x="449263" y="490537"/>
                  </a:cubicBezTo>
                  <a:cubicBezTo>
                    <a:pt x="449792" y="493183"/>
                    <a:pt x="449733" y="496018"/>
                    <a:pt x="450850" y="498475"/>
                  </a:cubicBezTo>
                  <a:cubicBezTo>
                    <a:pt x="452429" y="501949"/>
                    <a:pt x="455083" y="504825"/>
                    <a:pt x="457200" y="508000"/>
                  </a:cubicBezTo>
                  <a:cubicBezTo>
                    <a:pt x="458258" y="509587"/>
                    <a:pt x="459393" y="511126"/>
                    <a:pt x="460375" y="512762"/>
                  </a:cubicBezTo>
                  <a:cubicBezTo>
                    <a:pt x="466120" y="522336"/>
                    <a:pt x="463426" y="518133"/>
                    <a:pt x="468313" y="525462"/>
                  </a:cubicBezTo>
                  <a:cubicBezTo>
                    <a:pt x="472210" y="541054"/>
                    <a:pt x="466568" y="521971"/>
                    <a:pt x="474663" y="538162"/>
                  </a:cubicBezTo>
                  <a:cubicBezTo>
                    <a:pt x="475639" y="540113"/>
                    <a:pt x="475364" y="542518"/>
                    <a:pt x="476250" y="544512"/>
                  </a:cubicBezTo>
                  <a:cubicBezTo>
                    <a:pt x="477503" y="547332"/>
                    <a:pt x="479425" y="549804"/>
                    <a:pt x="481013" y="552450"/>
                  </a:cubicBezTo>
                  <a:cubicBezTo>
                    <a:pt x="481617" y="555473"/>
                    <a:pt x="482560" y="561894"/>
                    <a:pt x="484188" y="565150"/>
                  </a:cubicBezTo>
                  <a:cubicBezTo>
                    <a:pt x="485041" y="566856"/>
                    <a:pt x="486218" y="568386"/>
                    <a:pt x="487363" y="569912"/>
                  </a:cubicBezTo>
                  <a:cubicBezTo>
                    <a:pt x="489396" y="572623"/>
                    <a:pt x="491002" y="575817"/>
                    <a:pt x="493713" y="577850"/>
                  </a:cubicBezTo>
                  <a:cubicBezTo>
                    <a:pt x="495458" y="579159"/>
                    <a:pt x="497965" y="578838"/>
                    <a:pt x="500063" y="579437"/>
                  </a:cubicBezTo>
                  <a:cubicBezTo>
                    <a:pt x="501672" y="579897"/>
                    <a:pt x="503238" y="580496"/>
                    <a:pt x="504825" y="581025"/>
                  </a:cubicBezTo>
                  <a:cubicBezTo>
                    <a:pt x="509325" y="587774"/>
                    <a:pt x="509203" y="586107"/>
                    <a:pt x="509588" y="596900"/>
                  </a:cubicBezTo>
                  <a:cubicBezTo>
                    <a:pt x="510514" y="622818"/>
                    <a:pt x="510197" y="648771"/>
                    <a:pt x="511175" y="674687"/>
                  </a:cubicBezTo>
                  <a:cubicBezTo>
                    <a:pt x="511257" y="676867"/>
                    <a:pt x="511220" y="679494"/>
                    <a:pt x="512763" y="681037"/>
                  </a:cubicBezTo>
                  <a:cubicBezTo>
                    <a:pt x="515607" y="683881"/>
                    <a:pt x="525102" y="684916"/>
                    <a:pt x="528638" y="685800"/>
                  </a:cubicBezTo>
                  <a:cubicBezTo>
                    <a:pt x="530261" y="686206"/>
                    <a:pt x="531759" y="687059"/>
                    <a:pt x="533400" y="687387"/>
                  </a:cubicBezTo>
                  <a:cubicBezTo>
                    <a:pt x="537066" y="688120"/>
                    <a:pt x="554106" y="690174"/>
                    <a:pt x="557213" y="690562"/>
                  </a:cubicBezTo>
                  <a:cubicBezTo>
                    <a:pt x="560388" y="692679"/>
                    <a:pt x="563388" y="695085"/>
                    <a:pt x="566738" y="696912"/>
                  </a:cubicBezTo>
                  <a:cubicBezTo>
                    <a:pt x="579967" y="704128"/>
                    <a:pt x="570133" y="695545"/>
                    <a:pt x="579438" y="704850"/>
                  </a:cubicBezTo>
                  <a:cubicBezTo>
                    <a:pt x="581025" y="708025"/>
                    <a:pt x="582231" y="711422"/>
                    <a:pt x="584200" y="714375"/>
                  </a:cubicBezTo>
                  <a:cubicBezTo>
                    <a:pt x="585445" y="716243"/>
                    <a:pt x="587273" y="717659"/>
                    <a:pt x="588963" y="719137"/>
                  </a:cubicBezTo>
                  <a:cubicBezTo>
                    <a:pt x="591513" y="721368"/>
                    <a:pt x="594027" y="723691"/>
                    <a:pt x="596900" y="725487"/>
                  </a:cubicBezTo>
                  <a:cubicBezTo>
                    <a:pt x="598319" y="726374"/>
                    <a:pt x="600125" y="726416"/>
                    <a:pt x="601663" y="727075"/>
                  </a:cubicBezTo>
                  <a:cubicBezTo>
                    <a:pt x="613282" y="732055"/>
                    <a:pt x="602659" y="728912"/>
                    <a:pt x="614363" y="731837"/>
                  </a:cubicBezTo>
                  <a:cubicBezTo>
                    <a:pt x="615950" y="733425"/>
                    <a:pt x="617221" y="735410"/>
                    <a:pt x="619125" y="736600"/>
                  </a:cubicBezTo>
                  <a:cubicBezTo>
                    <a:pt x="621542" y="738110"/>
                    <a:pt x="624514" y="738501"/>
                    <a:pt x="627063" y="739775"/>
                  </a:cubicBezTo>
                  <a:cubicBezTo>
                    <a:pt x="629823" y="741155"/>
                    <a:pt x="632463" y="742781"/>
                    <a:pt x="635000" y="744537"/>
                  </a:cubicBezTo>
                  <a:cubicBezTo>
                    <a:pt x="651330" y="755842"/>
                    <a:pt x="641789" y="752584"/>
                    <a:pt x="654050" y="755650"/>
                  </a:cubicBezTo>
                  <a:cubicBezTo>
                    <a:pt x="657225" y="757767"/>
                    <a:pt x="661458" y="758825"/>
                    <a:pt x="663575" y="762000"/>
                  </a:cubicBezTo>
                  <a:cubicBezTo>
                    <a:pt x="671317" y="773611"/>
                    <a:pt x="665401" y="765413"/>
                    <a:pt x="684213" y="784225"/>
                  </a:cubicBezTo>
                  <a:cubicBezTo>
                    <a:pt x="688190" y="788202"/>
                    <a:pt x="692559" y="791775"/>
                    <a:pt x="696913" y="795337"/>
                  </a:cubicBezTo>
                  <a:cubicBezTo>
                    <a:pt x="698390" y="796545"/>
                    <a:pt x="700227" y="797270"/>
                    <a:pt x="701675" y="798512"/>
                  </a:cubicBezTo>
                  <a:cubicBezTo>
                    <a:pt x="720858" y="814956"/>
                    <a:pt x="695940" y="795798"/>
                    <a:pt x="714375" y="809625"/>
                  </a:cubicBezTo>
                  <a:cubicBezTo>
                    <a:pt x="714904" y="811212"/>
                    <a:pt x="715035" y="812995"/>
                    <a:pt x="715963" y="814387"/>
                  </a:cubicBezTo>
                  <a:cubicBezTo>
                    <a:pt x="717208" y="816255"/>
                    <a:pt x="719288" y="817425"/>
                    <a:pt x="720725" y="819150"/>
                  </a:cubicBezTo>
                  <a:cubicBezTo>
                    <a:pt x="721946" y="820616"/>
                    <a:pt x="722842" y="822325"/>
                    <a:pt x="723900" y="823912"/>
                  </a:cubicBezTo>
                  <a:cubicBezTo>
                    <a:pt x="731577" y="850782"/>
                    <a:pt x="732813" y="846066"/>
                    <a:pt x="728663" y="877887"/>
                  </a:cubicBezTo>
                  <a:cubicBezTo>
                    <a:pt x="728416" y="879779"/>
                    <a:pt x="726978" y="881458"/>
                    <a:pt x="725488" y="882650"/>
                  </a:cubicBezTo>
                  <a:cubicBezTo>
                    <a:pt x="716966" y="889467"/>
                    <a:pt x="711244" y="891249"/>
                    <a:pt x="701675" y="895350"/>
                  </a:cubicBezTo>
                  <a:cubicBezTo>
                    <a:pt x="687388" y="894292"/>
                    <a:pt x="672921" y="894665"/>
                    <a:pt x="658813" y="892175"/>
                  </a:cubicBezTo>
                  <a:cubicBezTo>
                    <a:pt x="654611" y="891434"/>
                    <a:pt x="650590" y="888963"/>
                    <a:pt x="647700" y="885825"/>
                  </a:cubicBezTo>
                  <a:cubicBezTo>
                    <a:pt x="631910" y="868681"/>
                    <a:pt x="619731" y="848331"/>
                    <a:pt x="603250" y="831850"/>
                  </a:cubicBezTo>
                  <a:cubicBezTo>
                    <a:pt x="586317" y="814917"/>
                    <a:pt x="568863" y="798489"/>
                    <a:pt x="552450" y="781050"/>
                  </a:cubicBezTo>
                  <a:cubicBezTo>
                    <a:pt x="543441" y="771478"/>
                    <a:pt x="536811" y="759691"/>
                    <a:pt x="527050" y="750887"/>
                  </a:cubicBezTo>
                  <a:cubicBezTo>
                    <a:pt x="496019" y="722898"/>
                    <a:pt x="482375" y="714953"/>
                    <a:pt x="454025" y="696912"/>
                  </a:cubicBezTo>
                  <a:cubicBezTo>
                    <a:pt x="452438" y="685270"/>
                    <a:pt x="452786" y="673196"/>
                    <a:pt x="449263" y="661987"/>
                  </a:cubicBezTo>
                  <a:cubicBezTo>
                    <a:pt x="446841" y="654281"/>
                    <a:pt x="441118" y="648020"/>
                    <a:pt x="436563" y="641350"/>
                  </a:cubicBezTo>
                  <a:cubicBezTo>
                    <a:pt x="426294" y="626314"/>
                    <a:pt x="414635" y="612232"/>
                    <a:pt x="404813" y="596900"/>
                  </a:cubicBezTo>
                  <a:cubicBezTo>
                    <a:pt x="392916" y="578330"/>
                    <a:pt x="383708" y="558101"/>
                    <a:pt x="371475" y="539750"/>
                  </a:cubicBezTo>
                  <a:cubicBezTo>
                    <a:pt x="368300" y="534987"/>
                    <a:pt x="364510" y="530582"/>
                    <a:pt x="361950" y="525462"/>
                  </a:cubicBezTo>
                  <a:cubicBezTo>
                    <a:pt x="344443" y="490447"/>
                    <a:pt x="362272" y="518009"/>
                    <a:pt x="352425" y="503237"/>
                  </a:cubicBezTo>
                  <a:cubicBezTo>
                    <a:pt x="349082" y="483173"/>
                    <a:pt x="354290" y="503044"/>
                    <a:pt x="344488" y="487362"/>
                  </a:cubicBezTo>
                  <a:cubicBezTo>
                    <a:pt x="343332" y="485512"/>
                    <a:pt x="344297" y="482688"/>
                    <a:pt x="342900" y="481012"/>
                  </a:cubicBezTo>
                  <a:cubicBezTo>
                    <a:pt x="338821" y="476117"/>
                    <a:pt x="333026" y="472909"/>
                    <a:pt x="328613" y="468312"/>
                  </a:cubicBezTo>
                  <a:cubicBezTo>
                    <a:pt x="320305" y="459658"/>
                    <a:pt x="312907" y="450169"/>
                    <a:pt x="304800" y="441325"/>
                  </a:cubicBezTo>
                  <a:cubicBezTo>
                    <a:pt x="289572" y="424712"/>
                    <a:pt x="297602" y="436082"/>
                    <a:pt x="290513" y="425450"/>
                  </a:cubicBezTo>
                  <a:cubicBezTo>
                    <a:pt x="284261" y="400443"/>
                    <a:pt x="291433" y="422147"/>
                    <a:pt x="282575" y="406400"/>
                  </a:cubicBezTo>
                  <a:cubicBezTo>
                    <a:pt x="263302" y="372138"/>
                    <a:pt x="283170" y="394569"/>
                    <a:pt x="242888" y="349250"/>
                  </a:cubicBezTo>
                  <a:cubicBezTo>
                    <a:pt x="233781" y="339004"/>
                    <a:pt x="226555" y="329257"/>
                    <a:pt x="214313" y="322262"/>
                  </a:cubicBezTo>
                  <a:cubicBezTo>
                    <a:pt x="208935" y="319189"/>
                    <a:pt x="202671" y="318029"/>
                    <a:pt x="196850" y="315912"/>
                  </a:cubicBezTo>
                  <a:lnTo>
                    <a:pt x="160338" y="284162"/>
                  </a:lnTo>
                  <a:cubicBezTo>
                    <a:pt x="151309" y="276262"/>
                    <a:pt x="141833" y="268833"/>
                    <a:pt x="133350" y="260350"/>
                  </a:cubicBezTo>
                  <a:cubicBezTo>
                    <a:pt x="128588" y="255587"/>
                    <a:pt x="124451" y="250103"/>
                    <a:pt x="119063" y="246062"/>
                  </a:cubicBezTo>
                  <a:cubicBezTo>
                    <a:pt x="109550" y="238927"/>
                    <a:pt x="97309" y="235421"/>
                    <a:pt x="88900" y="227012"/>
                  </a:cubicBezTo>
                  <a:cubicBezTo>
                    <a:pt x="64960" y="203072"/>
                    <a:pt x="98287" y="235920"/>
                    <a:pt x="71438" y="211137"/>
                  </a:cubicBezTo>
                  <a:cubicBezTo>
                    <a:pt x="67589" y="207584"/>
                    <a:pt x="64284" y="203456"/>
                    <a:pt x="60325" y="200025"/>
                  </a:cubicBezTo>
                  <a:cubicBezTo>
                    <a:pt x="32658" y="176048"/>
                    <a:pt x="60493" y="201133"/>
                    <a:pt x="38100" y="185737"/>
                  </a:cubicBezTo>
                  <a:cubicBezTo>
                    <a:pt x="23283" y="175550"/>
                    <a:pt x="25071" y="176832"/>
                    <a:pt x="17463" y="166687"/>
                  </a:cubicBezTo>
                  <a:cubicBezTo>
                    <a:pt x="15875" y="158750"/>
                    <a:pt x="14215" y="150827"/>
                    <a:pt x="12700" y="142875"/>
                  </a:cubicBezTo>
                  <a:cubicBezTo>
                    <a:pt x="12098" y="139713"/>
                    <a:pt x="11776" y="136500"/>
                    <a:pt x="11113" y="133350"/>
                  </a:cubicBezTo>
                  <a:cubicBezTo>
                    <a:pt x="9103" y="123802"/>
                    <a:pt x="6247" y="114419"/>
                    <a:pt x="4763" y="104775"/>
                  </a:cubicBezTo>
                  <a:cubicBezTo>
                    <a:pt x="2493" y="90021"/>
                    <a:pt x="3221" y="88579"/>
                    <a:pt x="1588" y="71437"/>
                  </a:cubicBezTo>
                  <a:cubicBezTo>
                    <a:pt x="1184" y="67190"/>
                    <a:pt x="529" y="62970"/>
                    <a:pt x="0" y="58737"/>
                  </a:cubicBezTo>
                  <a:cubicBezTo>
                    <a:pt x="529" y="51858"/>
                    <a:pt x="782" y="44952"/>
                    <a:pt x="1588" y="38100"/>
                  </a:cubicBezTo>
                  <a:cubicBezTo>
                    <a:pt x="1843" y="35933"/>
                    <a:pt x="2199" y="33701"/>
                    <a:pt x="3175" y="31750"/>
                  </a:cubicBezTo>
                  <a:cubicBezTo>
                    <a:pt x="5126" y="27847"/>
                    <a:pt x="12716" y="17709"/>
                    <a:pt x="15875" y="14287"/>
                  </a:cubicBezTo>
                  <a:cubicBezTo>
                    <a:pt x="28693" y="400"/>
                    <a:pt x="23286" y="2909"/>
                    <a:pt x="34925" y="0"/>
                  </a:cubicBezTo>
                  <a:cubicBezTo>
                    <a:pt x="59961" y="1925"/>
                    <a:pt x="69677" y="2186"/>
                    <a:pt x="98425" y="7937"/>
                  </a:cubicBezTo>
                  <a:cubicBezTo>
                    <a:pt x="101071" y="8466"/>
                    <a:pt x="103773" y="8769"/>
                    <a:pt x="106363" y="9525"/>
                  </a:cubicBezTo>
                  <a:cubicBezTo>
                    <a:pt x="157225" y="24360"/>
                    <a:pt x="122443" y="15531"/>
                    <a:pt x="142875" y="20637"/>
                  </a:cubicBezTo>
                  <a:lnTo>
                    <a:pt x="125413" y="22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Forma libre"/>
            <p:cNvSpPr/>
            <p:nvPr/>
          </p:nvSpPr>
          <p:spPr>
            <a:xfrm>
              <a:off x="5037157" y="2619892"/>
              <a:ext cx="322243" cy="252413"/>
            </a:xfrm>
            <a:custGeom>
              <a:avLst/>
              <a:gdLst>
                <a:gd name="connsiteX0" fmla="*/ 1568 w 322243"/>
                <a:gd name="connsiteY0" fmla="*/ 38100 h 252413"/>
                <a:gd name="connsiteX1" fmla="*/ 39668 w 322243"/>
                <a:gd name="connsiteY1" fmla="*/ 111125 h 252413"/>
                <a:gd name="connsiteX2" fmla="*/ 58718 w 322243"/>
                <a:gd name="connsiteY2" fmla="*/ 147638 h 252413"/>
                <a:gd name="connsiteX3" fmla="*/ 65068 w 322243"/>
                <a:gd name="connsiteY3" fmla="*/ 158750 h 252413"/>
                <a:gd name="connsiteX4" fmla="*/ 71418 w 322243"/>
                <a:gd name="connsiteY4" fmla="*/ 173038 h 252413"/>
                <a:gd name="connsiteX5" fmla="*/ 80943 w 322243"/>
                <a:gd name="connsiteY5" fmla="*/ 184150 h 252413"/>
                <a:gd name="connsiteX6" fmla="*/ 87293 w 322243"/>
                <a:gd name="connsiteY6" fmla="*/ 195263 h 252413"/>
                <a:gd name="connsiteX7" fmla="*/ 95231 w 322243"/>
                <a:gd name="connsiteY7" fmla="*/ 204788 h 252413"/>
                <a:gd name="connsiteX8" fmla="*/ 107931 w 322243"/>
                <a:gd name="connsiteY8" fmla="*/ 222250 h 252413"/>
                <a:gd name="connsiteX9" fmla="*/ 114281 w 322243"/>
                <a:gd name="connsiteY9" fmla="*/ 225425 h 252413"/>
                <a:gd name="connsiteX10" fmla="*/ 122218 w 322243"/>
                <a:gd name="connsiteY10" fmla="*/ 230188 h 252413"/>
                <a:gd name="connsiteX11" fmla="*/ 126981 w 322243"/>
                <a:gd name="connsiteY11" fmla="*/ 233363 h 252413"/>
                <a:gd name="connsiteX12" fmla="*/ 131743 w 322243"/>
                <a:gd name="connsiteY12" fmla="*/ 238125 h 252413"/>
                <a:gd name="connsiteX13" fmla="*/ 142856 w 322243"/>
                <a:gd name="connsiteY13" fmla="*/ 241300 h 252413"/>
                <a:gd name="connsiteX14" fmla="*/ 171431 w 322243"/>
                <a:gd name="connsiteY14" fmla="*/ 246063 h 252413"/>
                <a:gd name="connsiteX15" fmla="*/ 177781 w 322243"/>
                <a:gd name="connsiteY15" fmla="*/ 247650 h 252413"/>
                <a:gd name="connsiteX16" fmla="*/ 193656 w 322243"/>
                <a:gd name="connsiteY16" fmla="*/ 252413 h 252413"/>
                <a:gd name="connsiteX17" fmla="*/ 238106 w 322243"/>
                <a:gd name="connsiteY17" fmla="*/ 250825 h 252413"/>
                <a:gd name="connsiteX18" fmla="*/ 241281 w 322243"/>
                <a:gd name="connsiteY18" fmla="*/ 246063 h 252413"/>
                <a:gd name="connsiteX19" fmla="*/ 244456 w 322243"/>
                <a:gd name="connsiteY19" fmla="*/ 239713 h 252413"/>
                <a:gd name="connsiteX20" fmla="*/ 250806 w 322243"/>
                <a:gd name="connsiteY20" fmla="*/ 236538 h 252413"/>
                <a:gd name="connsiteX21" fmla="*/ 255568 w 322243"/>
                <a:gd name="connsiteY21" fmla="*/ 233363 h 252413"/>
                <a:gd name="connsiteX22" fmla="*/ 263506 w 322243"/>
                <a:gd name="connsiteY22" fmla="*/ 227013 h 252413"/>
                <a:gd name="connsiteX23" fmla="*/ 266681 w 322243"/>
                <a:gd name="connsiteY23" fmla="*/ 222250 h 252413"/>
                <a:gd name="connsiteX24" fmla="*/ 271443 w 322243"/>
                <a:gd name="connsiteY24" fmla="*/ 217488 h 252413"/>
                <a:gd name="connsiteX25" fmla="*/ 276206 w 322243"/>
                <a:gd name="connsiteY25" fmla="*/ 214313 h 252413"/>
                <a:gd name="connsiteX26" fmla="*/ 285731 w 322243"/>
                <a:gd name="connsiteY26" fmla="*/ 211138 h 252413"/>
                <a:gd name="connsiteX27" fmla="*/ 290493 w 322243"/>
                <a:gd name="connsiteY27" fmla="*/ 207963 h 252413"/>
                <a:gd name="connsiteX28" fmla="*/ 303193 w 322243"/>
                <a:gd name="connsiteY28" fmla="*/ 204788 h 252413"/>
                <a:gd name="connsiteX29" fmla="*/ 306368 w 322243"/>
                <a:gd name="connsiteY29" fmla="*/ 200025 h 252413"/>
                <a:gd name="connsiteX30" fmla="*/ 312718 w 322243"/>
                <a:gd name="connsiteY30" fmla="*/ 198438 h 252413"/>
                <a:gd name="connsiteX31" fmla="*/ 322243 w 322243"/>
                <a:gd name="connsiteY31" fmla="*/ 193675 h 252413"/>
                <a:gd name="connsiteX32" fmla="*/ 320656 w 322243"/>
                <a:gd name="connsiteY32" fmla="*/ 165100 h 252413"/>
                <a:gd name="connsiteX33" fmla="*/ 317481 w 322243"/>
                <a:gd name="connsiteY33" fmla="*/ 153988 h 252413"/>
                <a:gd name="connsiteX34" fmla="*/ 314306 w 322243"/>
                <a:gd name="connsiteY34" fmla="*/ 125413 h 252413"/>
                <a:gd name="connsiteX35" fmla="*/ 309543 w 322243"/>
                <a:gd name="connsiteY35" fmla="*/ 122238 h 252413"/>
                <a:gd name="connsiteX36" fmla="*/ 295256 w 322243"/>
                <a:gd name="connsiteY36" fmla="*/ 109538 h 252413"/>
                <a:gd name="connsiteX37" fmla="*/ 292081 w 322243"/>
                <a:gd name="connsiteY37" fmla="*/ 104775 h 252413"/>
                <a:gd name="connsiteX38" fmla="*/ 287318 w 322243"/>
                <a:gd name="connsiteY38" fmla="*/ 98425 h 252413"/>
                <a:gd name="connsiteX39" fmla="*/ 279381 w 322243"/>
                <a:gd name="connsiteY39" fmla="*/ 85725 h 252413"/>
                <a:gd name="connsiteX40" fmla="*/ 273031 w 322243"/>
                <a:gd name="connsiteY40" fmla="*/ 77788 h 252413"/>
                <a:gd name="connsiteX41" fmla="*/ 260331 w 322243"/>
                <a:gd name="connsiteY41" fmla="*/ 58738 h 252413"/>
                <a:gd name="connsiteX42" fmla="*/ 255568 w 322243"/>
                <a:gd name="connsiteY42" fmla="*/ 52388 h 252413"/>
                <a:gd name="connsiteX43" fmla="*/ 250806 w 322243"/>
                <a:gd name="connsiteY43" fmla="*/ 44450 h 252413"/>
                <a:gd name="connsiteX44" fmla="*/ 244456 w 322243"/>
                <a:gd name="connsiteY44" fmla="*/ 36513 h 252413"/>
                <a:gd name="connsiteX45" fmla="*/ 234931 w 322243"/>
                <a:gd name="connsiteY45" fmla="*/ 23813 h 252413"/>
                <a:gd name="connsiteX46" fmla="*/ 231756 w 322243"/>
                <a:gd name="connsiteY46" fmla="*/ 15875 h 252413"/>
                <a:gd name="connsiteX47" fmla="*/ 226993 w 322243"/>
                <a:gd name="connsiteY47" fmla="*/ 12700 h 252413"/>
                <a:gd name="connsiteX48" fmla="*/ 212706 w 322243"/>
                <a:gd name="connsiteY48" fmla="*/ 4763 h 252413"/>
                <a:gd name="connsiteX49" fmla="*/ 206356 w 322243"/>
                <a:gd name="connsiteY49" fmla="*/ 1588 h 252413"/>
                <a:gd name="connsiteX50" fmla="*/ 193656 w 322243"/>
                <a:gd name="connsiteY50" fmla="*/ 0 h 252413"/>
                <a:gd name="connsiteX51" fmla="*/ 53956 w 322243"/>
                <a:gd name="connsiteY51" fmla="*/ 1588 h 252413"/>
                <a:gd name="connsiteX52" fmla="*/ 14268 w 322243"/>
                <a:gd name="connsiteY52" fmla="*/ 7938 h 252413"/>
                <a:gd name="connsiteX53" fmla="*/ 7918 w 322243"/>
                <a:gd name="connsiteY53" fmla="*/ 9525 h 252413"/>
                <a:gd name="connsiteX54" fmla="*/ 1568 w 322243"/>
                <a:gd name="connsiteY54" fmla="*/ 3810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2243" h="252413">
                  <a:moveTo>
                    <a:pt x="1568" y="38100"/>
                  </a:moveTo>
                  <a:cubicBezTo>
                    <a:pt x="6860" y="55033"/>
                    <a:pt x="26968" y="86783"/>
                    <a:pt x="39668" y="111125"/>
                  </a:cubicBezTo>
                  <a:cubicBezTo>
                    <a:pt x="46018" y="123296"/>
                    <a:pt x="52258" y="135525"/>
                    <a:pt x="58718" y="147638"/>
                  </a:cubicBezTo>
                  <a:cubicBezTo>
                    <a:pt x="60726" y="151402"/>
                    <a:pt x="63335" y="154852"/>
                    <a:pt x="65068" y="158750"/>
                  </a:cubicBezTo>
                  <a:cubicBezTo>
                    <a:pt x="67185" y="163513"/>
                    <a:pt x="68656" y="168618"/>
                    <a:pt x="71418" y="173038"/>
                  </a:cubicBezTo>
                  <a:cubicBezTo>
                    <a:pt x="74004" y="177175"/>
                    <a:pt x="78107" y="180180"/>
                    <a:pt x="80943" y="184150"/>
                  </a:cubicBezTo>
                  <a:cubicBezTo>
                    <a:pt x="83423" y="187622"/>
                    <a:pt x="84864" y="191755"/>
                    <a:pt x="87293" y="195263"/>
                  </a:cubicBezTo>
                  <a:cubicBezTo>
                    <a:pt x="89646" y="198661"/>
                    <a:pt x="92751" y="201482"/>
                    <a:pt x="95231" y="204788"/>
                  </a:cubicBezTo>
                  <a:cubicBezTo>
                    <a:pt x="98407" y="209022"/>
                    <a:pt x="103684" y="218534"/>
                    <a:pt x="107931" y="222250"/>
                  </a:cubicBezTo>
                  <a:cubicBezTo>
                    <a:pt x="109712" y="223808"/>
                    <a:pt x="112212" y="224276"/>
                    <a:pt x="114281" y="225425"/>
                  </a:cubicBezTo>
                  <a:cubicBezTo>
                    <a:pt x="116978" y="226924"/>
                    <a:pt x="119602" y="228553"/>
                    <a:pt x="122218" y="230188"/>
                  </a:cubicBezTo>
                  <a:cubicBezTo>
                    <a:pt x="123836" y="231199"/>
                    <a:pt x="125515" y="232142"/>
                    <a:pt x="126981" y="233363"/>
                  </a:cubicBezTo>
                  <a:cubicBezTo>
                    <a:pt x="128706" y="234800"/>
                    <a:pt x="129735" y="237121"/>
                    <a:pt x="131743" y="238125"/>
                  </a:cubicBezTo>
                  <a:cubicBezTo>
                    <a:pt x="135189" y="239848"/>
                    <a:pt x="139166" y="240193"/>
                    <a:pt x="142856" y="241300"/>
                  </a:cubicBezTo>
                  <a:cubicBezTo>
                    <a:pt x="159041" y="246156"/>
                    <a:pt x="127647" y="239151"/>
                    <a:pt x="171431" y="246063"/>
                  </a:cubicBezTo>
                  <a:cubicBezTo>
                    <a:pt x="173586" y="246403"/>
                    <a:pt x="175651" y="247177"/>
                    <a:pt x="177781" y="247650"/>
                  </a:cubicBezTo>
                  <a:cubicBezTo>
                    <a:pt x="189850" y="250332"/>
                    <a:pt x="181800" y="247671"/>
                    <a:pt x="193656" y="252413"/>
                  </a:cubicBezTo>
                  <a:cubicBezTo>
                    <a:pt x="208473" y="251884"/>
                    <a:pt x="223410" y="252784"/>
                    <a:pt x="238106" y="250825"/>
                  </a:cubicBezTo>
                  <a:cubicBezTo>
                    <a:pt x="239997" y="250573"/>
                    <a:pt x="240334" y="247719"/>
                    <a:pt x="241281" y="246063"/>
                  </a:cubicBezTo>
                  <a:cubicBezTo>
                    <a:pt x="242455" y="244008"/>
                    <a:pt x="242783" y="241386"/>
                    <a:pt x="244456" y="239713"/>
                  </a:cubicBezTo>
                  <a:cubicBezTo>
                    <a:pt x="246129" y="238040"/>
                    <a:pt x="248751" y="237712"/>
                    <a:pt x="250806" y="236538"/>
                  </a:cubicBezTo>
                  <a:cubicBezTo>
                    <a:pt x="252462" y="235591"/>
                    <a:pt x="253981" y="234421"/>
                    <a:pt x="255568" y="233363"/>
                  </a:cubicBezTo>
                  <a:cubicBezTo>
                    <a:pt x="264667" y="219713"/>
                    <a:pt x="252551" y="235776"/>
                    <a:pt x="263506" y="227013"/>
                  </a:cubicBezTo>
                  <a:cubicBezTo>
                    <a:pt x="264996" y="225821"/>
                    <a:pt x="265460" y="223716"/>
                    <a:pt x="266681" y="222250"/>
                  </a:cubicBezTo>
                  <a:cubicBezTo>
                    <a:pt x="268118" y="220525"/>
                    <a:pt x="269718" y="218925"/>
                    <a:pt x="271443" y="217488"/>
                  </a:cubicBezTo>
                  <a:cubicBezTo>
                    <a:pt x="272909" y="216267"/>
                    <a:pt x="274462" y="215088"/>
                    <a:pt x="276206" y="214313"/>
                  </a:cubicBezTo>
                  <a:cubicBezTo>
                    <a:pt x="279264" y="212954"/>
                    <a:pt x="285731" y="211138"/>
                    <a:pt x="285731" y="211138"/>
                  </a:cubicBezTo>
                  <a:cubicBezTo>
                    <a:pt x="287318" y="210080"/>
                    <a:pt x="288787" y="208816"/>
                    <a:pt x="290493" y="207963"/>
                  </a:cubicBezTo>
                  <a:cubicBezTo>
                    <a:pt x="293749" y="206335"/>
                    <a:pt x="300170" y="205392"/>
                    <a:pt x="303193" y="204788"/>
                  </a:cubicBezTo>
                  <a:cubicBezTo>
                    <a:pt x="304251" y="203200"/>
                    <a:pt x="304780" y="201083"/>
                    <a:pt x="306368" y="200025"/>
                  </a:cubicBezTo>
                  <a:cubicBezTo>
                    <a:pt x="308183" y="198815"/>
                    <a:pt x="310620" y="199037"/>
                    <a:pt x="312718" y="198438"/>
                  </a:cubicBezTo>
                  <a:cubicBezTo>
                    <a:pt x="318468" y="196795"/>
                    <a:pt x="317027" y="197153"/>
                    <a:pt x="322243" y="193675"/>
                  </a:cubicBezTo>
                  <a:cubicBezTo>
                    <a:pt x="321714" y="184150"/>
                    <a:pt x="321520" y="174601"/>
                    <a:pt x="320656" y="165100"/>
                  </a:cubicBezTo>
                  <a:cubicBezTo>
                    <a:pt x="320407" y="162363"/>
                    <a:pt x="318420" y="156804"/>
                    <a:pt x="317481" y="153988"/>
                  </a:cubicBezTo>
                  <a:cubicBezTo>
                    <a:pt x="316423" y="144463"/>
                    <a:pt x="316631" y="134710"/>
                    <a:pt x="314306" y="125413"/>
                  </a:cubicBezTo>
                  <a:cubicBezTo>
                    <a:pt x="313843" y="123562"/>
                    <a:pt x="310969" y="123506"/>
                    <a:pt x="309543" y="122238"/>
                  </a:cubicBezTo>
                  <a:cubicBezTo>
                    <a:pt x="293228" y="107736"/>
                    <a:pt x="306066" y="116745"/>
                    <a:pt x="295256" y="109538"/>
                  </a:cubicBezTo>
                  <a:cubicBezTo>
                    <a:pt x="294198" y="107950"/>
                    <a:pt x="293190" y="106328"/>
                    <a:pt x="292081" y="104775"/>
                  </a:cubicBezTo>
                  <a:cubicBezTo>
                    <a:pt x="290543" y="102622"/>
                    <a:pt x="288786" y="100627"/>
                    <a:pt x="287318" y="98425"/>
                  </a:cubicBezTo>
                  <a:cubicBezTo>
                    <a:pt x="284549" y="94271"/>
                    <a:pt x="282027" y="89958"/>
                    <a:pt x="279381" y="85725"/>
                  </a:cubicBezTo>
                  <a:cubicBezTo>
                    <a:pt x="277585" y="82852"/>
                    <a:pt x="274985" y="80556"/>
                    <a:pt x="273031" y="77788"/>
                  </a:cubicBezTo>
                  <a:cubicBezTo>
                    <a:pt x="268630" y="71553"/>
                    <a:pt x="264910" y="64843"/>
                    <a:pt x="260331" y="58738"/>
                  </a:cubicBezTo>
                  <a:cubicBezTo>
                    <a:pt x="258743" y="56621"/>
                    <a:pt x="257036" y="54590"/>
                    <a:pt x="255568" y="52388"/>
                  </a:cubicBezTo>
                  <a:cubicBezTo>
                    <a:pt x="253856" y="49821"/>
                    <a:pt x="252575" y="46978"/>
                    <a:pt x="250806" y="44450"/>
                  </a:cubicBezTo>
                  <a:cubicBezTo>
                    <a:pt x="248863" y="41674"/>
                    <a:pt x="246399" y="39289"/>
                    <a:pt x="244456" y="36513"/>
                  </a:cubicBezTo>
                  <a:cubicBezTo>
                    <a:pt x="235250" y="23362"/>
                    <a:pt x="244267" y="33149"/>
                    <a:pt x="234931" y="23813"/>
                  </a:cubicBezTo>
                  <a:cubicBezTo>
                    <a:pt x="233873" y="21167"/>
                    <a:pt x="233412" y="18194"/>
                    <a:pt x="231756" y="15875"/>
                  </a:cubicBezTo>
                  <a:cubicBezTo>
                    <a:pt x="230647" y="14322"/>
                    <a:pt x="228546" y="13809"/>
                    <a:pt x="226993" y="12700"/>
                  </a:cubicBezTo>
                  <a:cubicBezTo>
                    <a:pt x="215631" y="4585"/>
                    <a:pt x="226042" y="10690"/>
                    <a:pt x="212706" y="4763"/>
                  </a:cubicBezTo>
                  <a:cubicBezTo>
                    <a:pt x="210543" y="3802"/>
                    <a:pt x="208652" y="2162"/>
                    <a:pt x="206356" y="1588"/>
                  </a:cubicBezTo>
                  <a:cubicBezTo>
                    <a:pt x="202217" y="553"/>
                    <a:pt x="197889" y="529"/>
                    <a:pt x="193656" y="0"/>
                  </a:cubicBezTo>
                  <a:lnTo>
                    <a:pt x="53956" y="1588"/>
                  </a:lnTo>
                  <a:cubicBezTo>
                    <a:pt x="40252" y="1865"/>
                    <a:pt x="27513" y="4882"/>
                    <a:pt x="14268" y="7938"/>
                  </a:cubicBezTo>
                  <a:cubicBezTo>
                    <a:pt x="12142" y="8429"/>
                    <a:pt x="8238" y="7367"/>
                    <a:pt x="7918" y="9525"/>
                  </a:cubicBezTo>
                  <a:cubicBezTo>
                    <a:pt x="5902" y="23135"/>
                    <a:pt x="-3724" y="21167"/>
                    <a:pt x="1568" y="38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Forma libre"/>
            <p:cNvSpPr/>
            <p:nvPr/>
          </p:nvSpPr>
          <p:spPr>
            <a:xfrm>
              <a:off x="5943600" y="4512192"/>
              <a:ext cx="225425" cy="1029000"/>
            </a:xfrm>
            <a:custGeom>
              <a:avLst/>
              <a:gdLst>
                <a:gd name="connsiteX0" fmla="*/ 28575 w 225425"/>
                <a:gd name="connsiteY0" fmla="*/ 123825 h 1029000"/>
                <a:gd name="connsiteX1" fmla="*/ 26988 w 225425"/>
                <a:gd name="connsiteY1" fmla="*/ 139700 h 1029000"/>
                <a:gd name="connsiteX2" fmla="*/ 23813 w 225425"/>
                <a:gd name="connsiteY2" fmla="*/ 168275 h 1029000"/>
                <a:gd name="connsiteX3" fmla="*/ 19050 w 225425"/>
                <a:gd name="connsiteY3" fmla="*/ 220663 h 1029000"/>
                <a:gd name="connsiteX4" fmla="*/ 15875 w 225425"/>
                <a:gd name="connsiteY4" fmla="*/ 322263 h 1029000"/>
                <a:gd name="connsiteX5" fmla="*/ 14288 w 225425"/>
                <a:gd name="connsiteY5" fmla="*/ 487363 h 1029000"/>
                <a:gd name="connsiteX6" fmla="*/ 11113 w 225425"/>
                <a:gd name="connsiteY6" fmla="*/ 528638 h 1029000"/>
                <a:gd name="connsiteX7" fmla="*/ 7938 w 225425"/>
                <a:gd name="connsiteY7" fmla="*/ 588963 h 1029000"/>
                <a:gd name="connsiteX8" fmla="*/ 4763 w 225425"/>
                <a:gd name="connsiteY8" fmla="*/ 614363 h 1029000"/>
                <a:gd name="connsiteX9" fmla="*/ 0 w 225425"/>
                <a:gd name="connsiteY9" fmla="*/ 654050 h 1029000"/>
                <a:gd name="connsiteX10" fmla="*/ 1588 w 225425"/>
                <a:gd name="connsiteY10" fmla="*/ 787400 h 1029000"/>
                <a:gd name="connsiteX11" fmla="*/ 4763 w 225425"/>
                <a:gd name="connsiteY11" fmla="*/ 806450 h 1029000"/>
                <a:gd name="connsiteX12" fmla="*/ 11113 w 225425"/>
                <a:gd name="connsiteY12" fmla="*/ 868363 h 1029000"/>
                <a:gd name="connsiteX13" fmla="*/ 12700 w 225425"/>
                <a:gd name="connsiteY13" fmla="*/ 879475 h 1029000"/>
                <a:gd name="connsiteX14" fmla="*/ 17463 w 225425"/>
                <a:gd name="connsiteY14" fmla="*/ 887413 h 1029000"/>
                <a:gd name="connsiteX15" fmla="*/ 20638 w 225425"/>
                <a:gd name="connsiteY15" fmla="*/ 895350 h 1029000"/>
                <a:gd name="connsiteX16" fmla="*/ 26988 w 225425"/>
                <a:gd name="connsiteY16" fmla="*/ 912813 h 1029000"/>
                <a:gd name="connsiteX17" fmla="*/ 28575 w 225425"/>
                <a:gd name="connsiteY17" fmla="*/ 920750 h 1029000"/>
                <a:gd name="connsiteX18" fmla="*/ 47625 w 225425"/>
                <a:gd name="connsiteY18" fmla="*/ 957263 h 1029000"/>
                <a:gd name="connsiteX19" fmla="*/ 55563 w 225425"/>
                <a:gd name="connsiteY19" fmla="*/ 977900 h 1029000"/>
                <a:gd name="connsiteX20" fmla="*/ 60325 w 225425"/>
                <a:gd name="connsiteY20" fmla="*/ 987425 h 1029000"/>
                <a:gd name="connsiteX21" fmla="*/ 65088 w 225425"/>
                <a:gd name="connsiteY21" fmla="*/ 990600 h 1029000"/>
                <a:gd name="connsiteX22" fmla="*/ 73025 w 225425"/>
                <a:gd name="connsiteY22" fmla="*/ 996950 h 1029000"/>
                <a:gd name="connsiteX23" fmla="*/ 76200 w 225425"/>
                <a:gd name="connsiteY23" fmla="*/ 1001713 h 1029000"/>
                <a:gd name="connsiteX24" fmla="*/ 82550 w 225425"/>
                <a:gd name="connsiteY24" fmla="*/ 1008063 h 1029000"/>
                <a:gd name="connsiteX25" fmla="*/ 85725 w 225425"/>
                <a:gd name="connsiteY25" fmla="*/ 1012825 h 1029000"/>
                <a:gd name="connsiteX26" fmla="*/ 88900 w 225425"/>
                <a:gd name="connsiteY26" fmla="*/ 1019175 h 1029000"/>
                <a:gd name="connsiteX27" fmla="*/ 93663 w 225425"/>
                <a:gd name="connsiteY27" fmla="*/ 1020763 h 1029000"/>
                <a:gd name="connsiteX28" fmla="*/ 109538 w 225425"/>
                <a:gd name="connsiteY28" fmla="*/ 1023938 h 1029000"/>
                <a:gd name="connsiteX29" fmla="*/ 139700 w 225425"/>
                <a:gd name="connsiteY29" fmla="*/ 1022350 h 1029000"/>
                <a:gd name="connsiteX30" fmla="*/ 144463 w 225425"/>
                <a:gd name="connsiteY30" fmla="*/ 1016000 h 1029000"/>
                <a:gd name="connsiteX31" fmla="*/ 144463 w 225425"/>
                <a:gd name="connsiteY31" fmla="*/ 979488 h 1029000"/>
                <a:gd name="connsiteX32" fmla="*/ 141288 w 225425"/>
                <a:gd name="connsiteY32" fmla="*/ 969963 h 1029000"/>
                <a:gd name="connsiteX33" fmla="*/ 139700 w 225425"/>
                <a:gd name="connsiteY33" fmla="*/ 955675 h 1029000"/>
                <a:gd name="connsiteX34" fmla="*/ 136525 w 225425"/>
                <a:gd name="connsiteY34" fmla="*/ 950913 h 1029000"/>
                <a:gd name="connsiteX35" fmla="*/ 130175 w 225425"/>
                <a:gd name="connsiteY35" fmla="*/ 941388 h 1029000"/>
                <a:gd name="connsiteX36" fmla="*/ 128588 w 225425"/>
                <a:gd name="connsiteY36" fmla="*/ 936625 h 1029000"/>
                <a:gd name="connsiteX37" fmla="*/ 123825 w 225425"/>
                <a:gd name="connsiteY37" fmla="*/ 933450 h 1029000"/>
                <a:gd name="connsiteX38" fmla="*/ 119063 w 225425"/>
                <a:gd name="connsiteY38" fmla="*/ 898525 h 1029000"/>
                <a:gd name="connsiteX39" fmla="*/ 115888 w 225425"/>
                <a:gd name="connsiteY39" fmla="*/ 881063 h 1029000"/>
                <a:gd name="connsiteX40" fmla="*/ 117475 w 225425"/>
                <a:gd name="connsiteY40" fmla="*/ 873125 h 1029000"/>
                <a:gd name="connsiteX41" fmla="*/ 130175 w 225425"/>
                <a:gd name="connsiteY41" fmla="*/ 869950 h 1029000"/>
                <a:gd name="connsiteX42" fmla="*/ 139700 w 225425"/>
                <a:gd name="connsiteY42" fmla="*/ 866775 h 1029000"/>
                <a:gd name="connsiteX43" fmla="*/ 144463 w 225425"/>
                <a:gd name="connsiteY43" fmla="*/ 865188 h 1029000"/>
                <a:gd name="connsiteX44" fmla="*/ 147638 w 225425"/>
                <a:gd name="connsiteY44" fmla="*/ 825500 h 1029000"/>
                <a:gd name="connsiteX45" fmla="*/ 149225 w 225425"/>
                <a:gd name="connsiteY45" fmla="*/ 819150 h 1029000"/>
                <a:gd name="connsiteX46" fmla="*/ 150813 w 225425"/>
                <a:gd name="connsiteY46" fmla="*/ 811213 h 1029000"/>
                <a:gd name="connsiteX47" fmla="*/ 153988 w 225425"/>
                <a:gd name="connsiteY47" fmla="*/ 804863 h 1029000"/>
                <a:gd name="connsiteX48" fmla="*/ 155575 w 225425"/>
                <a:gd name="connsiteY48" fmla="*/ 800100 h 1029000"/>
                <a:gd name="connsiteX49" fmla="*/ 158750 w 225425"/>
                <a:gd name="connsiteY49" fmla="*/ 776288 h 1029000"/>
                <a:gd name="connsiteX50" fmla="*/ 161925 w 225425"/>
                <a:gd name="connsiteY50" fmla="*/ 769938 h 1029000"/>
                <a:gd name="connsiteX51" fmla="*/ 166688 w 225425"/>
                <a:gd name="connsiteY51" fmla="*/ 739775 h 1029000"/>
                <a:gd name="connsiteX52" fmla="*/ 169863 w 225425"/>
                <a:gd name="connsiteY52" fmla="*/ 725488 h 1029000"/>
                <a:gd name="connsiteX53" fmla="*/ 174625 w 225425"/>
                <a:gd name="connsiteY53" fmla="*/ 717550 h 1029000"/>
                <a:gd name="connsiteX54" fmla="*/ 180975 w 225425"/>
                <a:gd name="connsiteY54" fmla="*/ 696913 h 1029000"/>
                <a:gd name="connsiteX55" fmla="*/ 182563 w 225425"/>
                <a:gd name="connsiteY55" fmla="*/ 692150 h 1029000"/>
                <a:gd name="connsiteX56" fmla="*/ 187325 w 225425"/>
                <a:gd name="connsiteY56" fmla="*/ 681038 h 1029000"/>
                <a:gd name="connsiteX57" fmla="*/ 192088 w 225425"/>
                <a:gd name="connsiteY57" fmla="*/ 665163 h 1029000"/>
                <a:gd name="connsiteX58" fmla="*/ 193675 w 225425"/>
                <a:gd name="connsiteY58" fmla="*/ 660400 h 1029000"/>
                <a:gd name="connsiteX59" fmla="*/ 196850 w 225425"/>
                <a:gd name="connsiteY59" fmla="*/ 620713 h 1029000"/>
                <a:gd name="connsiteX60" fmla="*/ 203200 w 225425"/>
                <a:gd name="connsiteY60" fmla="*/ 604838 h 1029000"/>
                <a:gd name="connsiteX61" fmla="*/ 207963 w 225425"/>
                <a:gd name="connsiteY61" fmla="*/ 590550 h 1029000"/>
                <a:gd name="connsiteX62" fmla="*/ 211138 w 225425"/>
                <a:gd name="connsiteY62" fmla="*/ 581025 h 1029000"/>
                <a:gd name="connsiteX63" fmla="*/ 212725 w 225425"/>
                <a:gd name="connsiteY63" fmla="*/ 565150 h 1029000"/>
                <a:gd name="connsiteX64" fmla="*/ 214313 w 225425"/>
                <a:gd name="connsiteY64" fmla="*/ 528638 h 1029000"/>
                <a:gd name="connsiteX65" fmla="*/ 215900 w 225425"/>
                <a:gd name="connsiteY65" fmla="*/ 520700 h 1029000"/>
                <a:gd name="connsiteX66" fmla="*/ 219075 w 225425"/>
                <a:gd name="connsiteY66" fmla="*/ 495300 h 1029000"/>
                <a:gd name="connsiteX67" fmla="*/ 222250 w 225425"/>
                <a:gd name="connsiteY67" fmla="*/ 485775 h 1029000"/>
                <a:gd name="connsiteX68" fmla="*/ 225425 w 225425"/>
                <a:gd name="connsiteY68" fmla="*/ 473075 h 1029000"/>
                <a:gd name="connsiteX69" fmla="*/ 223838 w 225425"/>
                <a:gd name="connsiteY69" fmla="*/ 461963 h 1029000"/>
                <a:gd name="connsiteX70" fmla="*/ 219075 w 225425"/>
                <a:gd name="connsiteY70" fmla="*/ 457200 h 1029000"/>
                <a:gd name="connsiteX71" fmla="*/ 215900 w 225425"/>
                <a:gd name="connsiteY71" fmla="*/ 452438 h 1029000"/>
                <a:gd name="connsiteX72" fmla="*/ 211138 w 225425"/>
                <a:gd name="connsiteY72" fmla="*/ 447675 h 1029000"/>
                <a:gd name="connsiteX73" fmla="*/ 204788 w 225425"/>
                <a:gd name="connsiteY73" fmla="*/ 434975 h 1029000"/>
                <a:gd name="connsiteX74" fmla="*/ 201613 w 225425"/>
                <a:gd name="connsiteY74" fmla="*/ 428625 h 1029000"/>
                <a:gd name="connsiteX75" fmla="*/ 198438 w 225425"/>
                <a:gd name="connsiteY75" fmla="*/ 423863 h 1029000"/>
                <a:gd name="connsiteX76" fmla="*/ 193675 w 225425"/>
                <a:gd name="connsiteY76" fmla="*/ 414338 h 1029000"/>
                <a:gd name="connsiteX77" fmla="*/ 184150 w 225425"/>
                <a:gd name="connsiteY77" fmla="*/ 403225 h 1029000"/>
                <a:gd name="connsiteX78" fmla="*/ 182563 w 225425"/>
                <a:gd name="connsiteY78" fmla="*/ 396875 h 1029000"/>
                <a:gd name="connsiteX79" fmla="*/ 180975 w 225425"/>
                <a:gd name="connsiteY79" fmla="*/ 392113 h 1029000"/>
                <a:gd name="connsiteX80" fmla="*/ 182563 w 225425"/>
                <a:gd name="connsiteY80" fmla="*/ 377825 h 1029000"/>
                <a:gd name="connsiteX81" fmla="*/ 185738 w 225425"/>
                <a:gd name="connsiteY81" fmla="*/ 373063 h 1029000"/>
                <a:gd name="connsiteX82" fmla="*/ 195263 w 225425"/>
                <a:gd name="connsiteY82" fmla="*/ 357188 h 1029000"/>
                <a:gd name="connsiteX83" fmla="*/ 201613 w 225425"/>
                <a:gd name="connsiteY83" fmla="*/ 349250 h 1029000"/>
                <a:gd name="connsiteX84" fmla="*/ 206375 w 225425"/>
                <a:gd name="connsiteY84" fmla="*/ 347663 h 1029000"/>
                <a:gd name="connsiteX85" fmla="*/ 220663 w 225425"/>
                <a:gd name="connsiteY85" fmla="*/ 339725 h 1029000"/>
                <a:gd name="connsiteX86" fmla="*/ 223838 w 225425"/>
                <a:gd name="connsiteY86" fmla="*/ 334963 h 1029000"/>
                <a:gd name="connsiteX87" fmla="*/ 220663 w 225425"/>
                <a:gd name="connsiteY87" fmla="*/ 320675 h 1029000"/>
                <a:gd name="connsiteX88" fmla="*/ 215900 w 225425"/>
                <a:gd name="connsiteY88" fmla="*/ 306388 h 1029000"/>
                <a:gd name="connsiteX89" fmla="*/ 214313 w 225425"/>
                <a:gd name="connsiteY89" fmla="*/ 300038 h 1029000"/>
                <a:gd name="connsiteX90" fmla="*/ 211138 w 225425"/>
                <a:gd name="connsiteY90" fmla="*/ 293688 h 1029000"/>
                <a:gd name="connsiteX91" fmla="*/ 209550 w 225425"/>
                <a:gd name="connsiteY91" fmla="*/ 280988 h 1029000"/>
                <a:gd name="connsiteX92" fmla="*/ 204788 w 225425"/>
                <a:gd name="connsiteY92" fmla="*/ 265113 h 1029000"/>
                <a:gd name="connsiteX93" fmla="*/ 201613 w 225425"/>
                <a:gd name="connsiteY93" fmla="*/ 257175 h 1029000"/>
                <a:gd name="connsiteX94" fmla="*/ 200025 w 225425"/>
                <a:gd name="connsiteY94" fmla="*/ 252413 h 1029000"/>
                <a:gd name="connsiteX95" fmla="*/ 195263 w 225425"/>
                <a:gd name="connsiteY95" fmla="*/ 244475 h 1029000"/>
                <a:gd name="connsiteX96" fmla="*/ 195263 w 225425"/>
                <a:gd name="connsiteY96" fmla="*/ 215900 h 1029000"/>
                <a:gd name="connsiteX97" fmla="*/ 198438 w 225425"/>
                <a:gd name="connsiteY97" fmla="*/ 211138 h 1029000"/>
                <a:gd name="connsiteX98" fmla="*/ 201613 w 225425"/>
                <a:gd name="connsiteY98" fmla="*/ 204788 h 1029000"/>
                <a:gd name="connsiteX99" fmla="*/ 214313 w 225425"/>
                <a:gd name="connsiteY99" fmla="*/ 198438 h 1029000"/>
                <a:gd name="connsiteX100" fmla="*/ 217488 w 225425"/>
                <a:gd name="connsiteY100" fmla="*/ 192088 h 1029000"/>
                <a:gd name="connsiteX101" fmla="*/ 222250 w 225425"/>
                <a:gd name="connsiteY101" fmla="*/ 188913 h 1029000"/>
                <a:gd name="connsiteX102" fmla="*/ 225425 w 225425"/>
                <a:gd name="connsiteY102" fmla="*/ 184150 h 1029000"/>
                <a:gd name="connsiteX103" fmla="*/ 223838 w 225425"/>
                <a:gd name="connsiteY103" fmla="*/ 149225 h 1029000"/>
                <a:gd name="connsiteX104" fmla="*/ 220663 w 225425"/>
                <a:gd name="connsiteY104" fmla="*/ 142875 h 1029000"/>
                <a:gd name="connsiteX105" fmla="*/ 219075 w 225425"/>
                <a:gd name="connsiteY105" fmla="*/ 134938 h 1029000"/>
                <a:gd name="connsiteX106" fmla="*/ 214313 w 225425"/>
                <a:gd name="connsiteY106" fmla="*/ 130175 h 1029000"/>
                <a:gd name="connsiteX107" fmla="*/ 203200 w 225425"/>
                <a:gd name="connsiteY107" fmla="*/ 114300 h 1029000"/>
                <a:gd name="connsiteX108" fmla="*/ 196850 w 225425"/>
                <a:gd name="connsiteY108" fmla="*/ 98425 h 1029000"/>
                <a:gd name="connsiteX109" fmla="*/ 192088 w 225425"/>
                <a:gd name="connsiteY109" fmla="*/ 87313 h 1029000"/>
                <a:gd name="connsiteX110" fmla="*/ 190500 w 225425"/>
                <a:gd name="connsiteY110" fmla="*/ 82550 h 1029000"/>
                <a:gd name="connsiteX111" fmla="*/ 180975 w 225425"/>
                <a:gd name="connsiteY111" fmla="*/ 66675 h 1029000"/>
                <a:gd name="connsiteX112" fmla="*/ 174625 w 225425"/>
                <a:gd name="connsiteY112" fmla="*/ 58738 h 1029000"/>
                <a:gd name="connsiteX113" fmla="*/ 168275 w 225425"/>
                <a:gd name="connsiteY113" fmla="*/ 44450 h 1029000"/>
                <a:gd name="connsiteX114" fmla="*/ 152400 w 225425"/>
                <a:gd name="connsiteY114" fmla="*/ 26988 h 1029000"/>
                <a:gd name="connsiteX115" fmla="*/ 147638 w 225425"/>
                <a:gd name="connsiteY115" fmla="*/ 19050 h 1029000"/>
                <a:gd name="connsiteX116" fmla="*/ 133350 w 225425"/>
                <a:gd name="connsiteY116" fmla="*/ 11113 h 1029000"/>
                <a:gd name="connsiteX117" fmla="*/ 111125 w 225425"/>
                <a:gd name="connsiteY117" fmla="*/ 1588 h 1029000"/>
                <a:gd name="connsiteX118" fmla="*/ 103188 w 225425"/>
                <a:gd name="connsiteY118" fmla="*/ 0 h 1029000"/>
                <a:gd name="connsiteX119" fmla="*/ 66675 w 225425"/>
                <a:gd name="connsiteY119" fmla="*/ 4763 h 1029000"/>
                <a:gd name="connsiteX120" fmla="*/ 63500 w 225425"/>
                <a:gd name="connsiteY120" fmla="*/ 9525 h 1029000"/>
                <a:gd name="connsiteX121" fmla="*/ 61913 w 225425"/>
                <a:gd name="connsiteY121" fmla="*/ 42863 h 1029000"/>
                <a:gd name="connsiteX122" fmla="*/ 57150 w 225425"/>
                <a:gd name="connsiteY122" fmla="*/ 52388 h 1029000"/>
                <a:gd name="connsiteX123" fmla="*/ 55563 w 225425"/>
                <a:gd name="connsiteY123" fmla="*/ 63500 h 1029000"/>
                <a:gd name="connsiteX124" fmla="*/ 52388 w 225425"/>
                <a:gd name="connsiteY124" fmla="*/ 90488 h 1029000"/>
                <a:gd name="connsiteX125" fmla="*/ 50800 w 225425"/>
                <a:gd name="connsiteY125" fmla="*/ 96838 h 1029000"/>
                <a:gd name="connsiteX126" fmla="*/ 49213 w 225425"/>
                <a:gd name="connsiteY126" fmla="*/ 114300 h 1029000"/>
                <a:gd name="connsiteX127" fmla="*/ 46038 w 225425"/>
                <a:gd name="connsiteY127" fmla="*/ 120650 h 1029000"/>
                <a:gd name="connsiteX128" fmla="*/ 34925 w 225425"/>
                <a:gd name="connsiteY128" fmla="*/ 127000 h 1029000"/>
                <a:gd name="connsiteX129" fmla="*/ 28575 w 225425"/>
                <a:gd name="connsiteY129" fmla="*/ 123825 h 10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25425" h="1029000">
                  <a:moveTo>
                    <a:pt x="28575" y="123825"/>
                  </a:moveTo>
                  <a:cubicBezTo>
                    <a:pt x="27252" y="125942"/>
                    <a:pt x="27554" y="134412"/>
                    <a:pt x="26988" y="139700"/>
                  </a:cubicBezTo>
                  <a:cubicBezTo>
                    <a:pt x="25967" y="149229"/>
                    <a:pt x="24632" y="158726"/>
                    <a:pt x="23813" y="168275"/>
                  </a:cubicBezTo>
                  <a:cubicBezTo>
                    <a:pt x="18686" y="228081"/>
                    <a:pt x="26219" y="163312"/>
                    <a:pt x="19050" y="220663"/>
                  </a:cubicBezTo>
                  <a:cubicBezTo>
                    <a:pt x="17992" y="254530"/>
                    <a:pt x="16480" y="288385"/>
                    <a:pt x="15875" y="322263"/>
                  </a:cubicBezTo>
                  <a:cubicBezTo>
                    <a:pt x="14892" y="377290"/>
                    <a:pt x="15558" y="432342"/>
                    <a:pt x="14288" y="487363"/>
                  </a:cubicBezTo>
                  <a:cubicBezTo>
                    <a:pt x="13970" y="501158"/>
                    <a:pt x="11974" y="514866"/>
                    <a:pt x="11113" y="528638"/>
                  </a:cubicBezTo>
                  <a:cubicBezTo>
                    <a:pt x="9857" y="548735"/>
                    <a:pt x="9425" y="568882"/>
                    <a:pt x="7938" y="588963"/>
                  </a:cubicBezTo>
                  <a:cubicBezTo>
                    <a:pt x="7308" y="597472"/>
                    <a:pt x="5672" y="605879"/>
                    <a:pt x="4763" y="614363"/>
                  </a:cubicBezTo>
                  <a:cubicBezTo>
                    <a:pt x="560" y="653590"/>
                    <a:pt x="6369" y="612652"/>
                    <a:pt x="0" y="654050"/>
                  </a:cubicBezTo>
                  <a:cubicBezTo>
                    <a:pt x="529" y="698500"/>
                    <a:pt x="199" y="742969"/>
                    <a:pt x="1588" y="787400"/>
                  </a:cubicBezTo>
                  <a:cubicBezTo>
                    <a:pt x="1789" y="793834"/>
                    <a:pt x="4315" y="800028"/>
                    <a:pt x="4763" y="806450"/>
                  </a:cubicBezTo>
                  <a:cubicBezTo>
                    <a:pt x="8972" y="866784"/>
                    <a:pt x="-96" y="838477"/>
                    <a:pt x="11113" y="868363"/>
                  </a:cubicBezTo>
                  <a:cubicBezTo>
                    <a:pt x="11642" y="872067"/>
                    <a:pt x="11517" y="875925"/>
                    <a:pt x="12700" y="879475"/>
                  </a:cubicBezTo>
                  <a:cubicBezTo>
                    <a:pt x="13676" y="882402"/>
                    <a:pt x="16083" y="884653"/>
                    <a:pt x="17463" y="887413"/>
                  </a:cubicBezTo>
                  <a:cubicBezTo>
                    <a:pt x="18737" y="889962"/>
                    <a:pt x="19580" y="892704"/>
                    <a:pt x="20638" y="895350"/>
                  </a:cubicBezTo>
                  <a:cubicBezTo>
                    <a:pt x="24433" y="914330"/>
                    <a:pt x="19030" y="890928"/>
                    <a:pt x="26988" y="912813"/>
                  </a:cubicBezTo>
                  <a:cubicBezTo>
                    <a:pt x="27910" y="915349"/>
                    <a:pt x="27614" y="918229"/>
                    <a:pt x="28575" y="920750"/>
                  </a:cubicBezTo>
                  <a:cubicBezTo>
                    <a:pt x="37928" y="945302"/>
                    <a:pt x="36082" y="941102"/>
                    <a:pt x="47625" y="957263"/>
                  </a:cubicBezTo>
                  <a:cubicBezTo>
                    <a:pt x="51066" y="967586"/>
                    <a:pt x="50696" y="967354"/>
                    <a:pt x="55563" y="977900"/>
                  </a:cubicBezTo>
                  <a:cubicBezTo>
                    <a:pt x="57051" y="981123"/>
                    <a:pt x="58195" y="984585"/>
                    <a:pt x="60325" y="987425"/>
                  </a:cubicBezTo>
                  <a:cubicBezTo>
                    <a:pt x="61470" y="988951"/>
                    <a:pt x="63562" y="989455"/>
                    <a:pt x="65088" y="990600"/>
                  </a:cubicBezTo>
                  <a:cubicBezTo>
                    <a:pt x="67799" y="992633"/>
                    <a:pt x="70629" y="994554"/>
                    <a:pt x="73025" y="996950"/>
                  </a:cubicBezTo>
                  <a:cubicBezTo>
                    <a:pt x="74374" y="998299"/>
                    <a:pt x="74958" y="1000264"/>
                    <a:pt x="76200" y="1001713"/>
                  </a:cubicBezTo>
                  <a:cubicBezTo>
                    <a:pt x="78148" y="1003986"/>
                    <a:pt x="80602" y="1005790"/>
                    <a:pt x="82550" y="1008063"/>
                  </a:cubicBezTo>
                  <a:cubicBezTo>
                    <a:pt x="83792" y="1009511"/>
                    <a:pt x="84778" y="1011169"/>
                    <a:pt x="85725" y="1012825"/>
                  </a:cubicBezTo>
                  <a:cubicBezTo>
                    <a:pt x="86899" y="1014880"/>
                    <a:pt x="87227" y="1017502"/>
                    <a:pt x="88900" y="1019175"/>
                  </a:cubicBezTo>
                  <a:cubicBezTo>
                    <a:pt x="90083" y="1020358"/>
                    <a:pt x="92054" y="1020303"/>
                    <a:pt x="93663" y="1020763"/>
                  </a:cubicBezTo>
                  <a:cubicBezTo>
                    <a:pt x="100287" y="1022656"/>
                    <a:pt x="102064" y="1022692"/>
                    <a:pt x="109538" y="1023938"/>
                  </a:cubicBezTo>
                  <a:cubicBezTo>
                    <a:pt x="120412" y="1031188"/>
                    <a:pt x="117192" y="1030643"/>
                    <a:pt x="139700" y="1022350"/>
                  </a:cubicBezTo>
                  <a:cubicBezTo>
                    <a:pt x="142183" y="1021435"/>
                    <a:pt x="142875" y="1018117"/>
                    <a:pt x="144463" y="1016000"/>
                  </a:cubicBezTo>
                  <a:cubicBezTo>
                    <a:pt x="148172" y="1001159"/>
                    <a:pt x="147637" y="1005938"/>
                    <a:pt x="144463" y="979488"/>
                  </a:cubicBezTo>
                  <a:cubicBezTo>
                    <a:pt x="144064" y="976165"/>
                    <a:pt x="141288" y="969963"/>
                    <a:pt x="141288" y="969963"/>
                  </a:cubicBezTo>
                  <a:cubicBezTo>
                    <a:pt x="140759" y="965200"/>
                    <a:pt x="140862" y="960324"/>
                    <a:pt x="139700" y="955675"/>
                  </a:cubicBezTo>
                  <a:cubicBezTo>
                    <a:pt x="139237" y="953824"/>
                    <a:pt x="137276" y="952667"/>
                    <a:pt x="136525" y="950913"/>
                  </a:cubicBezTo>
                  <a:cubicBezTo>
                    <a:pt x="132425" y="941345"/>
                    <a:pt x="138547" y="946969"/>
                    <a:pt x="130175" y="941388"/>
                  </a:cubicBezTo>
                  <a:cubicBezTo>
                    <a:pt x="129646" y="939800"/>
                    <a:pt x="129633" y="937932"/>
                    <a:pt x="128588" y="936625"/>
                  </a:cubicBezTo>
                  <a:cubicBezTo>
                    <a:pt x="127396" y="935135"/>
                    <a:pt x="124182" y="935324"/>
                    <a:pt x="123825" y="933450"/>
                  </a:cubicBezTo>
                  <a:cubicBezTo>
                    <a:pt x="115948" y="892097"/>
                    <a:pt x="128995" y="913425"/>
                    <a:pt x="119063" y="898525"/>
                  </a:cubicBezTo>
                  <a:cubicBezTo>
                    <a:pt x="117673" y="892965"/>
                    <a:pt x="115888" y="886755"/>
                    <a:pt x="115888" y="881063"/>
                  </a:cubicBezTo>
                  <a:cubicBezTo>
                    <a:pt x="115888" y="878365"/>
                    <a:pt x="115345" y="874782"/>
                    <a:pt x="117475" y="873125"/>
                  </a:cubicBezTo>
                  <a:cubicBezTo>
                    <a:pt x="120919" y="870446"/>
                    <a:pt x="125942" y="871008"/>
                    <a:pt x="130175" y="869950"/>
                  </a:cubicBezTo>
                  <a:cubicBezTo>
                    <a:pt x="133422" y="869138"/>
                    <a:pt x="136525" y="867833"/>
                    <a:pt x="139700" y="866775"/>
                  </a:cubicBezTo>
                  <a:lnTo>
                    <a:pt x="144463" y="865188"/>
                  </a:lnTo>
                  <a:cubicBezTo>
                    <a:pt x="145360" y="849028"/>
                    <a:pt x="145052" y="839721"/>
                    <a:pt x="147638" y="825500"/>
                  </a:cubicBezTo>
                  <a:cubicBezTo>
                    <a:pt x="148028" y="823353"/>
                    <a:pt x="148752" y="821280"/>
                    <a:pt x="149225" y="819150"/>
                  </a:cubicBezTo>
                  <a:cubicBezTo>
                    <a:pt x="149810" y="816516"/>
                    <a:pt x="149960" y="813773"/>
                    <a:pt x="150813" y="811213"/>
                  </a:cubicBezTo>
                  <a:cubicBezTo>
                    <a:pt x="151561" y="808968"/>
                    <a:pt x="153056" y="807038"/>
                    <a:pt x="153988" y="804863"/>
                  </a:cubicBezTo>
                  <a:cubicBezTo>
                    <a:pt x="154647" y="803325"/>
                    <a:pt x="155046" y="801688"/>
                    <a:pt x="155575" y="800100"/>
                  </a:cubicBezTo>
                  <a:cubicBezTo>
                    <a:pt x="155949" y="796360"/>
                    <a:pt x="156872" y="781921"/>
                    <a:pt x="158750" y="776288"/>
                  </a:cubicBezTo>
                  <a:cubicBezTo>
                    <a:pt x="159498" y="774043"/>
                    <a:pt x="160867" y="772055"/>
                    <a:pt x="161925" y="769938"/>
                  </a:cubicBezTo>
                  <a:cubicBezTo>
                    <a:pt x="163770" y="745963"/>
                    <a:pt x="161331" y="755846"/>
                    <a:pt x="166688" y="739775"/>
                  </a:cubicBezTo>
                  <a:cubicBezTo>
                    <a:pt x="167613" y="736999"/>
                    <a:pt x="168502" y="728551"/>
                    <a:pt x="169863" y="725488"/>
                  </a:cubicBezTo>
                  <a:cubicBezTo>
                    <a:pt x="171116" y="722668"/>
                    <a:pt x="173038" y="720196"/>
                    <a:pt x="174625" y="717550"/>
                  </a:cubicBezTo>
                  <a:cubicBezTo>
                    <a:pt x="179408" y="698417"/>
                    <a:pt x="175580" y="711297"/>
                    <a:pt x="180975" y="696913"/>
                  </a:cubicBezTo>
                  <a:cubicBezTo>
                    <a:pt x="181563" y="695346"/>
                    <a:pt x="181904" y="693688"/>
                    <a:pt x="182563" y="692150"/>
                  </a:cubicBezTo>
                  <a:cubicBezTo>
                    <a:pt x="186193" y="683680"/>
                    <a:pt x="185197" y="688486"/>
                    <a:pt x="187325" y="681038"/>
                  </a:cubicBezTo>
                  <a:cubicBezTo>
                    <a:pt x="192124" y="664241"/>
                    <a:pt x="184542" y="687803"/>
                    <a:pt x="192088" y="665163"/>
                  </a:cubicBezTo>
                  <a:lnTo>
                    <a:pt x="193675" y="660400"/>
                  </a:lnTo>
                  <a:cubicBezTo>
                    <a:pt x="193936" y="656230"/>
                    <a:pt x="195245" y="628738"/>
                    <a:pt x="196850" y="620713"/>
                  </a:cubicBezTo>
                  <a:cubicBezTo>
                    <a:pt x="198158" y="614174"/>
                    <a:pt x="200378" y="610482"/>
                    <a:pt x="203200" y="604838"/>
                  </a:cubicBezTo>
                  <a:cubicBezTo>
                    <a:pt x="206252" y="589582"/>
                    <a:pt x="202704" y="603696"/>
                    <a:pt x="207963" y="590550"/>
                  </a:cubicBezTo>
                  <a:cubicBezTo>
                    <a:pt x="209206" y="587443"/>
                    <a:pt x="211138" y="581025"/>
                    <a:pt x="211138" y="581025"/>
                  </a:cubicBezTo>
                  <a:cubicBezTo>
                    <a:pt x="211667" y="575733"/>
                    <a:pt x="212403" y="570458"/>
                    <a:pt x="212725" y="565150"/>
                  </a:cubicBezTo>
                  <a:cubicBezTo>
                    <a:pt x="213462" y="552990"/>
                    <a:pt x="213445" y="540789"/>
                    <a:pt x="214313" y="528638"/>
                  </a:cubicBezTo>
                  <a:cubicBezTo>
                    <a:pt x="214505" y="525946"/>
                    <a:pt x="215518" y="523371"/>
                    <a:pt x="215900" y="520700"/>
                  </a:cubicBezTo>
                  <a:cubicBezTo>
                    <a:pt x="217107" y="512253"/>
                    <a:pt x="218017" y="503767"/>
                    <a:pt x="219075" y="495300"/>
                  </a:cubicBezTo>
                  <a:cubicBezTo>
                    <a:pt x="219490" y="491979"/>
                    <a:pt x="221369" y="489004"/>
                    <a:pt x="222250" y="485775"/>
                  </a:cubicBezTo>
                  <a:cubicBezTo>
                    <a:pt x="228005" y="464676"/>
                    <a:pt x="220604" y="487544"/>
                    <a:pt x="225425" y="473075"/>
                  </a:cubicBezTo>
                  <a:cubicBezTo>
                    <a:pt x="224896" y="469371"/>
                    <a:pt x="225228" y="465437"/>
                    <a:pt x="223838" y="461963"/>
                  </a:cubicBezTo>
                  <a:cubicBezTo>
                    <a:pt x="223004" y="459878"/>
                    <a:pt x="220512" y="458925"/>
                    <a:pt x="219075" y="457200"/>
                  </a:cubicBezTo>
                  <a:cubicBezTo>
                    <a:pt x="217854" y="455734"/>
                    <a:pt x="217121" y="453904"/>
                    <a:pt x="215900" y="452438"/>
                  </a:cubicBezTo>
                  <a:cubicBezTo>
                    <a:pt x="214463" y="450713"/>
                    <a:pt x="212343" y="449569"/>
                    <a:pt x="211138" y="447675"/>
                  </a:cubicBezTo>
                  <a:cubicBezTo>
                    <a:pt x="208597" y="443682"/>
                    <a:pt x="206905" y="439208"/>
                    <a:pt x="204788" y="434975"/>
                  </a:cubicBezTo>
                  <a:cubicBezTo>
                    <a:pt x="203730" y="432858"/>
                    <a:pt x="202926" y="430594"/>
                    <a:pt x="201613" y="428625"/>
                  </a:cubicBezTo>
                  <a:cubicBezTo>
                    <a:pt x="200555" y="427038"/>
                    <a:pt x="199291" y="425569"/>
                    <a:pt x="198438" y="423863"/>
                  </a:cubicBezTo>
                  <a:cubicBezTo>
                    <a:pt x="191865" y="410719"/>
                    <a:pt x="202773" y="427984"/>
                    <a:pt x="193675" y="414338"/>
                  </a:cubicBezTo>
                  <a:cubicBezTo>
                    <a:pt x="189557" y="401978"/>
                    <a:pt x="196351" y="419493"/>
                    <a:pt x="184150" y="403225"/>
                  </a:cubicBezTo>
                  <a:cubicBezTo>
                    <a:pt x="182841" y="401480"/>
                    <a:pt x="183162" y="398973"/>
                    <a:pt x="182563" y="396875"/>
                  </a:cubicBezTo>
                  <a:cubicBezTo>
                    <a:pt x="182103" y="395266"/>
                    <a:pt x="181504" y="393700"/>
                    <a:pt x="180975" y="392113"/>
                  </a:cubicBezTo>
                  <a:cubicBezTo>
                    <a:pt x="181504" y="387350"/>
                    <a:pt x="181401" y="382474"/>
                    <a:pt x="182563" y="377825"/>
                  </a:cubicBezTo>
                  <a:cubicBezTo>
                    <a:pt x="183026" y="375974"/>
                    <a:pt x="184791" y="374719"/>
                    <a:pt x="185738" y="373063"/>
                  </a:cubicBezTo>
                  <a:cubicBezTo>
                    <a:pt x="195504" y="355973"/>
                    <a:pt x="179724" y="380496"/>
                    <a:pt x="195263" y="357188"/>
                  </a:cubicBezTo>
                  <a:cubicBezTo>
                    <a:pt x="197143" y="354369"/>
                    <a:pt x="199040" y="351455"/>
                    <a:pt x="201613" y="349250"/>
                  </a:cubicBezTo>
                  <a:cubicBezTo>
                    <a:pt x="202883" y="348161"/>
                    <a:pt x="204846" y="348343"/>
                    <a:pt x="206375" y="347663"/>
                  </a:cubicBezTo>
                  <a:cubicBezTo>
                    <a:pt x="214796" y="343920"/>
                    <a:pt x="214457" y="343862"/>
                    <a:pt x="220663" y="339725"/>
                  </a:cubicBezTo>
                  <a:cubicBezTo>
                    <a:pt x="221721" y="338138"/>
                    <a:pt x="223627" y="336859"/>
                    <a:pt x="223838" y="334963"/>
                  </a:cubicBezTo>
                  <a:cubicBezTo>
                    <a:pt x="224601" y="328096"/>
                    <a:pt x="221902" y="326252"/>
                    <a:pt x="220663" y="320675"/>
                  </a:cubicBezTo>
                  <a:cubicBezTo>
                    <a:pt x="217812" y="307844"/>
                    <a:pt x="221423" y="314672"/>
                    <a:pt x="215900" y="306388"/>
                  </a:cubicBezTo>
                  <a:cubicBezTo>
                    <a:pt x="215371" y="304271"/>
                    <a:pt x="215079" y="302081"/>
                    <a:pt x="214313" y="300038"/>
                  </a:cubicBezTo>
                  <a:cubicBezTo>
                    <a:pt x="213482" y="297822"/>
                    <a:pt x="211712" y="295984"/>
                    <a:pt x="211138" y="293688"/>
                  </a:cubicBezTo>
                  <a:cubicBezTo>
                    <a:pt x="210103" y="289549"/>
                    <a:pt x="210387" y="285171"/>
                    <a:pt x="209550" y="280988"/>
                  </a:cubicBezTo>
                  <a:cubicBezTo>
                    <a:pt x="209176" y="279116"/>
                    <a:pt x="206177" y="268818"/>
                    <a:pt x="204788" y="265113"/>
                  </a:cubicBezTo>
                  <a:cubicBezTo>
                    <a:pt x="203787" y="262445"/>
                    <a:pt x="202614" y="259843"/>
                    <a:pt x="201613" y="257175"/>
                  </a:cubicBezTo>
                  <a:cubicBezTo>
                    <a:pt x="201025" y="255608"/>
                    <a:pt x="200773" y="253910"/>
                    <a:pt x="200025" y="252413"/>
                  </a:cubicBezTo>
                  <a:cubicBezTo>
                    <a:pt x="198645" y="249653"/>
                    <a:pt x="196850" y="247121"/>
                    <a:pt x="195263" y="244475"/>
                  </a:cubicBezTo>
                  <a:cubicBezTo>
                    <a:pt x="192315" y="232685"/>
                    <a:pt x="192017" y="234293"/>
                    <a:pt x="195263" y="215900"/>
                  </a:cubicBezTo>
                  <a:cubicBezTo>
                    <a:pt x="195595" y="214021"/>
                    <a:pt x="197491" y="212794"/>
                    <a:pt x="198438" y="211138"/>
                  </a:cubicBezTo>
                  <a:cubicBezTo>
                    <a:pt x="199612" y="209083"/>
                    <a:pt x="199765" y="206266"/>
                    <a:pt x="201613" y="204788"/>
                  </a:cubicBezTo>
                  <a:cubicBezTo>
                    <a:pt x="205309" y="201831"/>
                    <a:pt x="210080" y="200555"/>
                    <a:pt x="214313" y="198438"/>
                  </a:cubicBezTo>
                  <a:cubicBezTo>
                    <a:pt x="215371" y="196321"/>
                    <a:pt x="215973" y="193906"/>
                    <a:pt x="217488" y="192088"/>
                  </a:cubicBezTo>
                  <a:cubicBezTo>
                    <a:pt x="218709" y="190622"/>
                    <a:pt x="220901" y="190262"/>
                    <a:pt x="222250" y="188913"/>
                  </a:cubicBezTo>
                  <a:cubicBezTo>
                    <a:pt x="223599" y="187564"/>
                    <a:pt x="224367" y="185738"/>
                    <a:pt x="225425" y="184150"/>
                  </a:cubicBezTo>
                  <a:cubicBezTo>
                    <a:pt x="224896" y="172508"/>
                    <a:pt x="225174" y="160802"/>
                    <a:pt x="223838" y="149225"/>
                  </a:cubicBezTo>
                  <a:cubicBezTo>
                    <a:pt x="223567" y="146874"/>
                    <a:pt x="221411" y="145120"/>
                    <a:pt x="220663" y="142875"/>
                  </a:cubicBezTo>
                  <a:cubicBezTo>
                    <a:pt x="219810" y="140315"/>
                    <a:pt x="220282" y="137351"/>
                    <a:pt x="219075" y="134938"/>
                  </a:cubicBezTo>
                  <a:cubicBezTo>
                    <a:pt x="218071" y="132930"/>
                    <a:pt x="215682" y="131955"/>
                    <a:pt x="214313" y="130175"/>
                  </a:cubicBezTo>
                  <a:cubicBezTo>
                    <a:pt x="210375" y="125055"/>
                    <a:pt x="206693" y="119733"/>
                    <a:pt x="203200" y="114300"/>
                  </a:cubicBezTo>
                  <a:cubicBezTo>
                    <a:pt x="199966" y="109269"/>
                    <a:pt x="198740" y="104096"/>
                    <a:pt x="196850" y="98425"/>
                  </a:cubicBezTo>
                  <a:cubicBezTo>
                    <a:pt x="195576" y="94602"/>
                    <a:pt x="193585" y="91055"/>
                    <a:pt x="192088" y="87313"/>
                  </a:cubicBezTo>
                  <a:cubicBezTo>
                    <a:pt x="191466" y="85759"/>
                    <a:pt x="191293" y="84024"/>
                    <a:pt x="190500" y="82550"/>
                  </a:cubicBezTo>
                  <a:cubicBezTo>
                    <a:pt x="187574" y="77117"/>
                    <a:pt x="184398" y="71810"/>
                    <a:pt x="180975" y="66675"/>
                  </a:cubicBezTo>
                  <a:cubicBezTo>
                    <a:pt x="179096" y="63856"/>
                    <a:pt x="176306" y="61680"/>
                    <a:pt x="174625" y="58738"/>
                  </a:cubicBezTo>
                  <a:cubicBezTo>
                    <a:pt x="172039" y="54213"/>
                    <a:pt x="170861" y="48975"/>
                    <a:pt x="168275" y="44450"/>
                  </a:cubicBezTo>
                  <a:cubicBezTo>
                    <a:pt x="164006" y="36980"/>
                    <a:pt x="157845" y="33644"/>
                    <a:pt x="152400" y="26988"/>
                  </a:cubicBezTo>
                  <a:cubicBezTo>
                    <a:pt x="150446" y="24600"/>
                    <a:pt x="149688" y="21356"/>
                    <a:pt x="147638" y="19050"/>
                  </a:cubicBezTo>
                  <a:cubicBezTo>
                    <a:pt x="141578" y="12232"/>
                    <a:pt x="140681" y="12945"/>
                    <a:pt x="133350" y="11113"/>
                  </a:cubicBezTo>
                  <a:cubicBezTo>
                    <a:pt x="124181" y="6528"/>
                    <a:pt x="121546" y="4794"/>
                    <a:pt x="111125" y="1588"/>
                  </a:cubicBezTo>
                  <a:cubicBezTo>
                    <a:pt x="108546" y="795"/>
                    <a:pt x="105834" y="529"/>
                    <a:pt x="103188" y="0"/>
                  </a:cubicBezTo>
                  <a:cubicBezTo>
                    <a:pt x="91017" y="1588"/>
                    <a:pt x="78610" y="1899"/>
                    <a:pt x="66675" y="4763"/>
                  </a:cubicBezTo>
                  <a:cubicBezTo>
                    <a:pt x="64820" y="5208"/>
                    <a:pt x="63737" y="7632"/>
                    <a:pt x="63500" y="9525"/>
                  </a:cubicBezTo>
                  <a:cubicBezTo>
                    <a:pt x="62120" y="20564"/>
                    <a:pt x="63543" y="31858"/>
                    <a:pt x="61913" y="42863"/>
                  </a:cubicBezTo>
                  <a:cubicBezTo>
                    <a:pt x="61393" y="46375"/>
                    <a:pt x="58738" y="49213"/>
                    <a:pt x="57150" y="52388"/>
                  </a:cubicBezTo>
                  <a:cubicBezTo>
                    <a:pt x="56621" y="56092"/>
                    <a:pt x="56027" y="59787"/>
                    <a:pt x="55563" y="63500"/>
                  </a:cubicBezTo>
                  <a:cubicBezTo>
                    <a:pt x="54930" y="68566"/>
                    <a:pt x="53300" y="85018"/>
                    <a:pt x="52388" y="90488"/>
                  </a:cubicBezTo>
                  <a:cubicBezTo>
                    <a:pt x="52029" y="92640"/>
                    <a:pt x="51329" y="94721"/>
                    <a:pt x="50800" y="96838"/>
                  </a:cubicBezTo>
                  <a:cubicBezTo>
                    <a:pt x="50271" y="102659"/>
                    <a:pt x="50359" y="108569"/>
                    <a:pt x="49213" y="114300"/>
                  </a:cubicBezTo>
                  <a:cubicBezTo>
                    <a:pt x="48749" y="116621"/>
                    <a:pt x="47553" y="118832"/>
                    <a:pt x="46038" y="120650"/>
                  </a:cubicBezTo>
                  <a:cubicBezTo>
                    <a:pt x="44280" y="122759"/>
                    <a:pt x="36812" y="125922"/>
                    <a:pt x="34925" y="127000"/>
                  </a:cubicBezTo>
                  <a:cubicBezTo>
                    <a:pt x="30737" y="129393"/>
                    <a:pt x="29898" y="121708"/>
                    <a:pt x="28575" y="1238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4 CuadroTexto"/>
          <p:cNvSpPr txBox="1"/>
          <p:nvPr/>
        </p:nvSpPr>
        <p:spPr>
          <a:xfrm>
            <a:off x="6350" y="-27384"/>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s-CO" b="1" dirty="0" smtClean="0"/>
              <a:t>ESPIROLAT®</a:t>
            </a:r>
          </a:p>
          <a:p>
            <a:pPr algn="ctr"/>
            <a:r>
              <a:rPr lang="es-CO" b="1" dirty="0" smtClean="0"/>
              <a:t>Estrategia</a:t>
            </a:r>
            <a:endParaRPr lang="es-CO" dirty="0"/>
          </a:p>
        </p:txBody>
      </p:sp>
      <p:sp>
        <p:nvSpPr>
          <p:cNvPr id="3" name="Flecha curvada hacia la derecha 2"/>
          <p:cNvSpPr/>
          <p:nvPr/>
        </p:nvSpPr>
        <p:spPr>
          <a:xfrm rot="5235661">
            <a:off x="2664327" y="115491"/>
            <a:ext cx="598918" cy="4104456"/>
          </a:xfrm>
          <a:prstGeom prst="curvedRightArrow">
            <a:avLst/>
          </a:prstGeom>
          <a:solidFill>
            <a:srgbClr val="00602B"/>
          </a:solidFill>
          <a:ln>
            <a:solidFill>
              <a:srgbClr val="1CB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3" name="Flecha curvada hacia la derecha 12"/>
          <p:cNvSpPr/>
          <p:nvPr/>
        </p:nvSpPr>
        <p:spPr>
          <a:xfrm rot="4477531">
            <a:off x="3438380" y="1227590"/>
            <a:ext cx="598918" cy="2635782"/>
          </a:xfrm>
          <a:prstGeom prst="curvedRightArrow">
            <a:avLst/>
          </a:prstGeom>
          <a:solidFill>
            <a:srgbClr val="00602B"/>
          </a:solidFill>
          <a:ln>
            <a:solidFill>
              <a:srgbClr val="1CB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4" name="Flecha curvada hacia la derecha 13"/>
          <p:cNvSpPr/>
          <p:nvPr/>
        </p:nvSpPr>
        <p:spPr>
          <a:xfrm rot="4014716">
            <a:off x="3342234" y="1312624"/>
            <a:ext cx="598918" cy="3058494"/>
          </a:xfrm>
          <a:prstGeom prst="curvedRightArrow">
            <a:avLst/>
          </a:prstGeom>
          <a:solidFill>
            <a:srgbClr val="00602B"/>
          </a:solidFill>
          <a:ln>
            <a:solidFill>
              <a:srgbClr val="1CB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6" name="Flecha curvada hacia la derecha 15"/>
          <p:cNvSpPr/>
          <p:nvPr/>
        </p:nvSpPr>
        <p:spPr>
          <a:xfrm rot="2150925">
            <a:off x="3700411" y="2026253"/>
            <a:ext cx="597482" cy="3444152"/>
          </a:xfrm>
          <a:prstGeom prst="curvedRightArrow">
            <a:avLst/>
          </a:prstGeom>
          <a:solidFill>
            <a:srgbClr val="00602B"/>
          </a:solidFill>
          <a:ln>
            <a:solidFill>
              <a:srgbClr val="1CB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7" name="Flecha curvada hacia la derecha 16"/>
          <p:cNvSpPr/>
          <p:nvPr/>
        </p:nvSpPr>
        <p:spPr>
          <a:xfrm rot="2484205">
            <a:off x="3548011" y="1873853"/>
            <a:ext cx="597482" cy="3444152"/>
          </a:xfrm>
          <a:prstGeom prst="curvedRightArrow">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Flecha curvada hacia la derecha 17"/>
          <p:cNvSpPr/>
          <p:nvPr/>
        </p:nvSpPr>
        <p:spPr>
          <a:xfrm rot="1891695">
            <a:off x="3908327" y="2147000"/>
            <a:ext cx="597482" cy="2900497"/>
          </a:xfrm>
          <a:prstGeom prst="curvedRightArrow">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0" name="Flecha curvada hacia abajo 19"/>
          <p:cNvSpPr/>
          <p:nvPr/>
        </p:nvSpPr>
        <p:spPr>
          <a:xfrm rot="6635631">
            <a:off x="3109210" y="3883641"/>
            <a:ext cx="3420164" cy="648072"/>
          </a:xfrm>
          <a:prstGeom prst="curvedDownArrow">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1" name="CuadroTexto 20"/>
          <p:cNvSpPr txBox="1"/>
          <p:nvPr/>
        </p:nvSpPr>
        <p:spPr>
          <a:xfrm>
            <a:off x="5543577" y="3356992"/>
            <a:ext cx="3231891" cy="1723549"/>
          </a:xfrm>
          <a:prstGeom prst="rect">
            <a:avLst/>
          </a:prstGeom>
          <a:noFill/>
          <a:ln>
            <a:solidFill>
              <a:schemeClr val="tx1"/>
            </a:solidFill>
          </a:ln>
        </p:spPr>
        <p:txBody>
          <a:bodyPr wrap="square" rtlCol="0">
            <a:spAutoFit/>
          </a:bodyPr>
          <a:lstStyle/>
          <a:p>
            <a:pPr algn="ctr"/>
            <a:r>
              <a:rPr lang="es-CL" sz="2400" b="1" i="1" u="sng" dirty="0" smtClean="0"/>
              <a:t>Directores de curso</a:t>
            </a:r>
          </a:p>
          <a:p>
            <a:pPr algn="ctr"/>
            <a:endParaRPr lang="es-CL" sz="2400" b="1" i="1" dirty="0"/>
          </a:p>
          <a:p>
            <a:pPr algn="ctr"/>
            <a:r>
              <a:rPr lang="es-CL" sz="2000" b="1" i="1" dirty="0" smtClean="0"/>
              <a:t>Trayectoria en espirometría</a:t>
            </a:r>
          </a:p>
          <a:p>
            <a:pPr algn="ctr"/>
            <a:endParaRPr lang="es-CL" b="1" i="1" dirty="0" smtClean="0"/>
          </a:p>
          <a:p>
            <a:pPr algn="ctr"/>
            <a:r>
              <a:rPr lang="es-CL" sz="2000" b="1" i="1" dirty="0" smtClean="0"/>
              <a:t>Curso de entrenadores </a:t>
            </a:r>
            <a:r>
              <a:rPr lang="es-CL" sz="2000" b="1" i="1" dirty="0" smtClean="0"/>
              <a:t>ERS</a:t>
            </a:r>
            <a:endParaRPr lang="es-CL" sz="2000" b="1" i="1" dirty="0" smtClean="0"/>
          </a:p>
        </p:txBody>
      </p:sp>
    </p:spTree>
    <p:extLst>
      <p:ext uri="{BB962C8B-B14F-4D97-AF65-F5344CB8AC3E}">
        <p14:creationId xmlns:p14="http://schemas.microsoft.com/office/powerpoint/2010/main" val="6143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6" grpId="0" animBg="1"/>
      <p:bldP spid="17" grpId="0" animBg="1"/>
      <p:bldP spid="18"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15095" y="2492896"/>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s-CO" b="1" dirty="0" smtClean="0"/>
              <a:t>ESPIROLAT®</a:t>
            </a:r>
          </a:p>
          <a:p>
            <a:pPr algn="ctr"/>
            <a:r>
              <a:rPr lang="es-CO" b="1" dirty="0" smtClean="0"/>
              <a:t>Cursos</a:t>
            </a:r>
            <a:endParaRPr lang="es-CO" dirty="0"/>
          </a:p>
        </p:txBody>
      </p:sp>
    </p:spTree>
    <p:extLst>
      <p:ext uri="{BB962C8B-B14F-4D97-AF65-F5344CB8AC3E}">
        <p14:creationId xmlns:p14="http://schemas.microsoft.com/office/powerpoint/2010/main" val="419030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3739" y="1908174"/>
            <a:ext cx="8507288" cy="1656184"/>
          </a:xfrm>
        </p:spPr>
        <p:txBody>
          <a:bodyPr>
            <a:noAutofit/>
          </a:bodyPr>
          <a:lstStyle/>
          <a:p>
            <a:pPr lvl="0" fontAlgn="base" hangingPunct="0"/>
            <a:r>
              <a:rPr lang="es-CO" sz="2400" dirty="0" smtClean="0"/>
              <a:t>El </a:t>
            </a:r>
            <a:r>
              <a:rPr lang="es-CO" sz="2400" dirty="0"/>
              <a:t>curso se enfoca principalmente en los aspectos técnicos, pero se abordan en mayor profundidad, el control de calidad y los materiales educativos</a:t>
            </a:r>
            <a:r>
              <a:rPr lang="es-CO" sz="2400" dirty="0" smtClean="0"/>
              <a:t>.</a:t>
            </a:r>
          </a:p>
          <a:p>
            <a:pPr lvl="0" fontAlgn="base" hangingPunct="0"/>
            <a:endParaRPr lang="es-CO" sz="800" dirty="0" smtClean="0"/>
          </a:p>
          <a:p>
            <a:pPr lvl="0" fontAlgn="base" hangingPunct="0"/>
            <a:r>
              <a:rPr lang="es-MX" sz="2400" dirty="0" smtClean="0"/>
              <a:t>El curso se organiza </a:t>
            </a:r>
            <a:r>
              <a:rPr lang="es-MX" sz="2400" dirty="0"/>
              <a:t>localmente en cada país con </a:t>
            </a:r>
            <a:r>
              <a:rPr lang="es-MX" sz="2400" dirty="0" smtClean="0"/>
              <a:t>el apoyo de la ALAT</a:t>
            </a:r>
            <a:r>
              <a:rPr lang="es-MX" sz="2400" dirty="0" smtClean="0"/>
              <a:t>.</a:t>
            </a:r>
          </a:p>
          <a:p>
            <a:pPr lvl="0" fontAlgn="base" hangingPunct="0"/>
            <a:endParaRPr lang="es-MX" sz="800" dirty="0" smtClean="0"/>
          </a:p>
          <a:p>
            <a:pPr lvl="0" fontAlgn="base" hangingPunct="0"/>
            <a:r>
              <a:rPr lang="es-CO" sz="2400" dirty="0" smtClean="0"/>
              <a:t>El componente teórico se basa en las guías ATS/ERS actuales a través de presentaciones magistrales estandarizadas. </a:t>
            </a:r>
          </a:p>
          <a:p>
            <a:pPr lvl="0" fontAlgn="base" hangingPunct="0"/>
            <a:endParaRPr lang="es-CO" sz="800" dirty="0" smtClean="0"/>
          </a:p>
          <a:p>
            <a:pPr lvl="0" fontAlgn="base" hangingPunct="0"/>
            <a:r>
              <a:rPr lang="es-CO" sz="2400" dirty="0" smtClean="0"/>
              <a:t>Las sesiones prácticas también guardarán una forma y unos contenidos estandarizados. </a:t>
            </a:r>
            <a:endParaRPr lang="es-CO" sz="2400" dirty="0"/>
          </a:p>
          <a:p>
            <a:pPr lvl="0" fontAlgn="base" hangingPunct="0"/>
            <a:endParaRPr lang="es-CO" sz="2400" dirty="0"/>
          </a:p>
          <a:p>
            <a:pPr marL="0" indent="0">
              <a:buNone/>
            </a:pPr>
            <a:endParaRPr lang="es-CO" sz="2400" dirty="0"/>
          </a:p>
        </p:txBody>
      </p:sp>
      <p:sp>
        <p:nvSpPr>
          <p:cNvPr id="4" name="Título 3"/>
          <p:cNvSpPr>
            <a:spLocks noGrp="1"/>
          </p:cNvSpPr>
          <p:nvPr>
            <p:ph type="title"/>
          </p:nvPr>
        </p:nvSpPr>
        <p:spPr/>
        <p:txBody>
          <a:bodyPr/>
          <a:lstStyle/>
          <a:p>
            <a:endParaRPr lang="es-CL"/>
          </a:p>
        </p:txBody>
      </p:sp>
      <p:sp>
        <p:nvSpPr>
          <p:cNvPr id="5" name="4 CuadroTexto"/>
          <p:cNvSpPr txBox="1"/>
          <p:nvPr/>
        </p:nvSpPr>
        <p:spPr>
          <a:xfrm>
            <a:off x="6350" y="-27384"/>
            <a:ext cx="9137650" cy="1633536"/>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lvl1pPr algn="r" eaLnBrk="0" fontAlgn="base" hangingPunct="0">
              <a:spcBef>
                <a:spcPct val="0"/>
              </a:spcBef>
              <a:spcAft>
                <a:spcPct val="0"/>
              </a:spcAft>
              <a:defRPr lang="en-US" sz="4400" dirty="0">
                <a:solidFill>
                  <a:schemeClr val="bg1"/>
                </a:solidFill>
                <a:effectLst>
                  <a:outerShdw blurRad="38100" dist="38100" dir="2700000" algn="tl">
                    <a:srgbClr val="000000">
                      <a:alpha val="43137"/>
                    </a:srgbClr>
                  </a:outerShdw>
                </a:effectLst>
                <a:latin typeface="Trebuchet MS" pitchFamily="34" charset="0"/>
              </a:defRPr>
            </a:lvl1pPr>
            <a:lvl2pPr algn="r" eaLnBrk="0" fontAlgn="base" hangingPunct="0">
              <a:spcBef>
                <a:spcPct val="0"/>
              </a:spcBef>
              <a:spcAft>
                <a:spcPct val="0"/>
              </a:spcAft>
              <a:defRPr sz="3200">
                <a:solidFill>
                  <a:srgbClr val="EDDAEE"/>
                </a:solidFill>
                <a:latin typeface="Trebuchet MS" pitchFamily="34" charset="0"/>
              </a:defRPr>
            </a:lvl2pPr>
            <a:lvl3pPr algn="r" eaLnBrk="0" fontAlgn="base" hangingPunct="0">
              <a:spcBef>
                <a:spcPct val="0"/>
              </a:spcBef>
              <a:spcAft>
                <a:spcPct val="0"/>
              </a:spcAft>
              <a:defRPr sz="3200">
                <a:solidFill>
                  <a:srgbClr val="EDDAEE"/>
                </a:solidFill>
                <a:latin typeface="Trebuchet MS" pitchFamily="34" charset="0"/>
              </a:defRPr>
            </a:lvl3pPr>
            <a:lvl4pPr algn="r" eaLnBrk="0" fontAlgn="base" hangingPunct="0">
              <a:spcBef>
                <a:spcPct val="0"/>
              </a:spcBef>
              <a:spcAft>
                <a:spcPct val="0"/>
              </a:spcAft>
              <a:defRPr sz="3200">
                <a:solidFill>
                  <a:srgbClr val="EDDAEE"/>
                </a:solidFill>
                <a:latin typeface="Trebuchet MS" pitchFamily="34" charset="0"/>
              </a:defRPr>
            </a:lvl4pPr>
            <a:lvl5pPr algn="r" eaLnBrk="0" fontAlgn="base" hangingPunct="0">
              <a:spcBef>
                <a:spcPct val="0"/>
              </a:spcBef>
              <a:spcAft>
                <a:spcPct val="0"/>
              </a:spcAft>
              <a:defRPr sz="3200">
                <a:solidFill>
                  <a:srgbClr val="EDDAEE"/>
                </a:solidFill>
                <a:latin typeface="Trebuchet MS" pitchFamily="34" charset="0"/>
              </a:defRPr>
            </a:lvl5pPr>
            <a:lvl6pPr marL="457200" algn="r" fontAlgn="base">
              <a:spcBef>
                <a:spcPct val="0"/>
              </a:spcBef>
              <a:spcAft>
                <a:spcPct val="0"/>
              </a:spcAft>
              <a:defRPr sz="3200">
                <a:solidFill>
                  <a:srgbClr val="EDDAEE"/>
                </a:solidFill>
                <a:latin typeface="Trebuchet MS" pitchFamily="34" charset="0"/>
              </a:defRPr>
            </a:lvl6pPr>
            <a:lvl7pPr marL="914400" algn="r" fontAlgn="base">
              <a:spcBef>
                <a:spcPct val="0"/>
              </a:spcBef>
              <a:spcAft>
                <a:spcPct val="0"/>
              </a:spcAft>
              <a:defRPr sz="3200">
                <a:solidFill>
                  <a:srgbClr val="EDDAEE"/>
                </a:solidFill>
                <a:latin typeface="Trebuchet MS" pitchFamily="34" charset="0"/>
              </a:defRPr>
            </a:lvl7pPr>
            <a:lvl8pPr marL="1371600" algn="r" fontAlgn="base">
              <a:spcBef>
                <a:spcPct val="0"/>
              </a:spcBef>
              <a:spcAft>
                <a:spcPct val="0"/>
              </a:spcAft>
              <a:defRPr sz="3200">
                <a:solidFill>
                  <a:srgbClr val="EDDAEE"/>
                </a:solidFill>
                <a:latin typeface="Trebuchet MS" pitchFamily="34" charset="0"/>
              </a:defRPr>
            </a:lvl8pPr>
            <a:lvl9pPr marL="1828800" algn="r" fontAlgn="base">
              <a:spcBef>
                <a:spcPct val="0"/>
              </a:spcBef>
              <a:spcAft>
                <a:spcPct val="0"/>
              </a:spcAft>
              <a:defRPr sz="3200">
                <a:solidFill>
                  <a:srgbClr val="EDDAEE"/>
                </a:solidFill>
                <a:latin typeface="Trebuchet MS" pitchFamily="34" charset="0"/>
              </a:defRPr>
            </a:lvl9pPr>
          </a:lstStyle>
          <a:p>
            <a:pPr algn="ctr"/>
            <a:r>
              <a:rPr lang="es-CO" b="1" dirty="0" smtClean="0"/>
              <a:t>ESPIROLAT®</a:t>
            </a:r>
          </a:p>
          <a:p>
            <a:pPr algn="ctr"/>
            <a:r>
              <a:rPr lang="es-CO" b="1" dirty="0" smtClean="0"/>
              <a:t>Cursos</a:t>
            </a:r>
            <a:endParaRPr lang="es-CO" dirty="0"/>
          </a:p>
        </p:txBody>
      </p:sp>
    </p:spTree>
    <p:extLst>
      <p:ext uri="{BB962C8B-B14F-4D97-AF65-F5344CB8AC3E}">
        <p14:creationId xmlns:p14="http://schemas.microsoft.com/office/powerpoint/2010/main" val="219263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63888" y="1922056"/>
            <a:ext cx="3672780" cy="1631216"/>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a:spAutoFit/>
          </a:bodyPr>
          <a:lstStyle/>
          <a:p>
            <a:pPr algn="ctr"/>
            <a:r>
              <a:rPr lang="es-CO" sz="2000" dirty="0">
                <a:solidFill>
                  <a:schemeClr val="tx1"/>
                </a:solidFill>
              </a:rPr>
              <a:t>Curso NIVEL 1</a:t>
            </a:r>
          </a:p>
          <a:p>
            <a:pPr algn="ctr"/>
            <a:r>
              <a:rPr lang="es-CO" sz="2000" dirty="0">
                <a:solidFill>
                  <a:schemeClr val="tx1"/>
                </a:solidFill>
              </a:rPr>
              <a:t>Un director + al menos dos profesores + un instructor por cada </a:t>
            </a:r>
            <a:r>
              <a:rPr lang="es-CO" sz="2000" dirty="0" smtClean="0">
                <a:solidFill>
                  <a:schemeClr val="tx1"/>
                </a:solidFill>
              </a:rPr>
              <a:t>5 -10 </a:t>
            </a:r>
            <a:r>
              <a:rPr lang="es-CO" sz="2000" dirty="0">
                <a:solidFill>
                  <a:schemeClr val="tx1"/>
                </a:solidFill>
              </a:rPr>
              <a:t>alumnos </a:t>
            </a:r>
          </a:p>
          <a:p>
            <a:pPr algn="ctr"/>
            <a:r>
              <a:rPr lang="es-CO" sz="2000" dirty="0" smtClean="0">
                <a:solidFill>
                  <a:schemeClr val="tx1"/>
                </a:solidFill>
              </a:rPr>
              <a:t>Teoría - </a:t>
            </a:r>
            <a:r>
              <a:rPr lang="es-CO" sz="2000" dirty="0" smtClean="0">
                <a:solidFill>
                  <a:schemeClr val="tx1"/>
                </a:solidFill>
              </a:rPr>
              <a:t>Practica</a:t>
            </a:r>
            <a:endParaRPr lang="es-CO" sz="2000" dirty="0">
              <a:solidFill>
                <a:schemeClr val="tx1"/>
              </a:solidFill>
            </a:endParaRPr>
          </a:p>
        </p:txBody>
      </p:sp>
      <p:sp>
        <p:nvSpPr>
          <p:cNvPr id="15" name="14 CuadroTexto"/>
          <p:cNvSpPr txBox="1"/>
          <p:nvPr/>
        </p:nvSpPr>
        <p:spPr>
          <a:xfrm>
            <a:off x="4498589" y="4613860"/>
            <a:ext cx="1801603" cy="646331"/>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txBody>
          <a:bodyPr wrap="square">
            <a:spAutoFit/>
          </a:bodyPr>
          <a:lstStyle>
            <a:defPPr>
              <a:defRPr lang="es-CO"/>
            </a:defPPr>
            <a:lvl1pPr algn="ctr"/>
          </a:lstStyle>
          <a:p>
            <a:r>
              <a:rPr lang="es-CO" dirty="0"/>
              <a:t>12 horas</a:t>
            </a:r>
          </a:p>
          <a:p>
            <a:r>
              <a:rPr lang="es-CO" dirty="0"/>
              <a:t>(1 ½ </a:t>
            </a:r>
            <a:r>
              <a:rPr lang="es-CO" dirty="0" smtClean="0"/>
              <a:t>día)</a:t>
            </a:r>
            <a:endParaRPr lang="es-CO" dirty="0"/>
          </a:p>
        </p:txBody>
      </p:sp>
      <p:sp>
        <p:nvSpPr>
          <p:cNvPr id="23560" name="16 CuadroTexto"/>
          <p:cNvSpPr txBox="1">
            <a:spLocks noChangeArrowheads="1"/>
          </p:cNvSpPr>
          <p:nvPr/>
        </p:nvSpPr>
        <p:spPr bwMode="auto">
          <a:xfrm>
            <a:off x="1381498" y="5517232"/>
            <a:ext cx="5542184" cy="369332"/>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lvl1pPr>
              <a:spcBef>
                <a:spcPct val="20000"/>
              </a:spcBef>
              <a:buFont typeface="Arial" pitchFamily="34" charset="0"/>
              <a:buChar char="•"/>
              <a:defRPr sz="2000" b="1">
                <a:solidFill>
                  <a:srgbClr val="005291"/>
                </a:solidFill>
                <a:latin typeface="Arial" pitchFamily="34" charset="0"/>
                <a:ea typeface="ＭＳ Ｐゴシック" pitchFamily="34" charset="-128"/>
                <a:cs typeface="Arial Bold"/>
              </a:defRPr>
            </a:lvl1pPr>
            <a:lvl2pPr marL="742950" indent="-285750">
              <a:spcBef>
                <a:spcPct val="20000"/>
              </a:spcBef>
              <a:buFont typeface="Arial" pitchFamily="34" charset="0"/>
              <a:buChar char="–"/>
              <a:defRPr>
                <a:solidFill>
                  <a:schemeClr val="tx1"/>
                </a:solidFill>
                <a:latin typeface="Times" pitchFamily="18" charset="0"/>
                <a:ea typeface="Times" pitchFamily="18" charset="0"/>
                <a:cs typeface="Times" pitchFamily="18" charset="0"/>
              </a:defRPr>
            </a:lvl2pPr>
            <a:lvl3pPr marL="1143000" indent="-228600">
              <a:spcBef>
                <a:spcPct val="20000"/>
              </a:spcBef>
              <a:buFont typeface="Arial" pitchFamily="34" charset="0"/>
              <a:buChar char="•"/>
              <a:defRPr>
                <a:solidFill>
                  <a:schemeClr val="tx1"/>
                </a:solidFill>
                <a:latin typeface="Times" pitchFamily="18" charset="0"/>
                <a:ea typeface="Times" pitchFamily="18" charset="0"/>
                <a:cs typeface="Times" pitchFamily="18" charset="0"/>
              </a:defRPr>
            </a:lvl3pPr>
            <a:lvl4pPr marL="1600200" indent="-228600">
              <a:spcBef>
                <a:spcPct val="20000"/>
              </a:spcBef>
              <a:buFont typeface="Arial" pitchFamily="34" charset="0"/>
              <a:buChar char="–"/>
              <a:defRPr>
                <a:solidFill>
                  <a:schemeClr val="tx1"/>
                </a:solidFill>
                <a:latin typeface="Times" pitchFamily="18" charset="0"/>
                <a:ea typeface="Times" pitchFamily="18" charset="0"/>
                <a:cs typeface="Times" pitchFamily="18" charset="0"/>
              </a:defRPr>
            </a:lvl4pPr>
            <a:lvl5pPr marL="2057400" indent="-228600">
              <a:spcBef>
                <a:spcPct val="20000"/>
              </a:spcBef>
              <a:buFont typeface="Arial" pitchFamily="34" charset="0"/>
              <a:buChar char="»"/>
              <a:defRPr>
                <a:solidFill>
                  <a:schemeClr val="tx1"/>
                </a:solidFill>
                <a:latin typeface="Times" pitchFamily="18" charset="0"/>
                <a:ea typeface="Times" pitchFamily="18" charset="0"/>
                <a:cs typeface="Times" pitchFamily="18"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Times" pitchFamily="18" charset="0"/>
                <a:ea typeface="Times" pitchFamily="18" charset="0"/>
                <a:cs typeface="Times" pitchFamily="18"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Times" pitchFamily="18" charset="0"/>
                <a:ea typeface="Times" pitchFamily="18" charset="0"/>
                <a:cs typeface="Times" pitchFamily="18"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Times" pitchFamily="18" charset="0"/>
                <a:ea typeface="Times" pitchFamily="18" charset="0"/>
                <a:cs typeface="Times" pitchFamily="18"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Times" pitchFamily="18" charset="0"/>
                <a:ea typeface="Times" pitchFamily="18" charset="0"/>
                <a:cs typeface="Times" pitchFamily="18" charset="0"/>
              </a:defRPr>
            </a:lvl9pPr>
          </a:lstStyle>
          <a:p>
            <a:pPr algn="ctr">
              <a:spcBef>
                <a:spcPct val="0"/>
              </a:spcBef>
              <a:buFontTx/>
              <a:buNone/>
            </a:pPr>
            <a:r>
              <a:rPr lang="es-CO" altLang="es-CO" sz="1800" dirty="0" smtClean="0">
                <a:solidFill>
                  <a:schemeClr val="tx1"/>
                </a:solidFill>
              </a:rPr>
              <a:t>CERTIFICADO DE ASISTENCIA NIVEL BÁSICO</a:t>
            </a:r>
          </a:p>
        </p:txBody>
      </p:sp>
      <p:cxnSp>
        <p:nvCxnSpPr>
          <p:cNvPr id="20" name="19 Conector recto de flecha"/>
          <p:cNvCxnSpPr>
            <a:stCxn id="15" idx="0"/>
          </p:cNvCxnSpPr>
          <p:nvPr/>
        </p:nvCxnSpPr>
        <p:spPr>
          <a:xfrm flipV="1">
            <a:off x="5399391" y="3861048"/>
            <a:ext cx="890" cy="752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21 Conector recto de flecha"/>
          <p:cNvCxnSpPr/>
          <p:nvPr/>
        </p:nvCxnSpPr>
        <p:spPr>
          <a:xfrm flipH="1">
            <a:off x="8100391" y="4784666"/>
            <a:ext cx="1" cy="396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27 Rectángulo"/>
          <p:cNvSpPr/>
          <p:nvPr/>
        </p:nvSpPr>
        <p:spPr>
          <a:xfrm>
            <a:off x="4085175" y="974725"/>
            <a:ext cx="826829" cy="369332"/>
          </a:xfrm>
          <a:prstGeom prst="rect">
            <a:avLst/>
          </a:prstGeom>
          <a:solidFill>
            <a:schemeClr val="accent4">
              <a:lumMod val="60000"/>
              <a:lumOff val="40000"/>
            </a:schemeClr>
          </a:solidFill>
          <a:scene3d>
            <a:camera prst="orthographicFront"/>
            <a:lightRig rig="threePt" dir="t"/>
          </a:scene3d>
          <a:sp3d>
            <a:bevelT/>
          </a:sp3d>
        </p:spPr>
        <p:txBody>
          <a:bodyPr wrap="none">
            <a:spAutoFit/>
          </a:bodyPr>
          <a:lstStyle/>
          <a:p>
            <a:pPr>
              <a:defRPr/>
            </a:pPr>
            <a:r>
              <a:rPr lang="es-CO" dirty="0" smtClean="0"/>
              <a:t>Nivel 1</a:t>
            </a:r>
            <a:endParaRPr lang="es-CO" dirty="0"/>
          </a:p>
        </p:txBody>
      </p:sp>
      <p:cxnSp>
        <p:nvCxnSpPr>
          <p:cNvPr id="41" name="40 Conector recto de flecha"/>
          <p:cNvCxnSpPr>
            <a:endCxn id="3" idx="1"/>
          </p:cNvCxnSpPr>
          <p:nvPr/>
        </p:nvCxnSpPr>
        <p:spPr>
          <a:xfrm flipV="1">
            <a:off x="658614" y="2891552"/>
            <a:ext cx="2905274" cy="5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41 CuadroTexto"/>
          <p:cNvSpPr txBox="1"/>
          <p:nvPr/>
        </p:nvSpPr>
        <p:spPr>
          <a:xfrm>
            <a:off x="1381498" y="2997200"/>
            <a:ext cx="2038374" cy="738664"/>
          </a:xfrm>
          <a:prstGeom prst="rect">
            <a:avLst/>
          </a:prstGeom>
          <a:solidFill>
            <a:schemeClr val="bg1">
              <a:lumMod val="95000"/>
            </a:schemeClr>
          </a:solidFill>
        </p:spPr>
        <p:txBody>
          <a:bodyPr wrap="square">
            <a:spAutoFit/>
          </a:bodyPr>
          <a:lstStyle/>
          <a:p>
            <a:pPr algn="ctr">
              <a:defRPr/>
            </a:pPr>
            <a:r>
              <a:rPr lang="es-CO" sz="1400" b="1" dirty="0" smtClean="0"/>
              <a:t>Preparación</a:t>
            </a:r>
            <a:r>
              <a:rPr lang="es-CO" sz="1400" dirty="0" smtClean="0"/>
              <a:t> </a:t>
            </a:r>
            <a:r>
              <a:rPr lang="es-CO" sz="1400" dirty="0"/>
              <a:t>del </a:t>
            </a:r>
            <a:r>
              <a:rPr lang="es-CO" sz="1400" dirty="0" smtClean="0"/>
              <a:t>curso </a:t>
            </a:r>
            <a:r>
              <a:rPr lang="es-CO" sz="1400" dirty="0"/>
              <a:t>nivel 1</a:t>
            </a:r>
            <a:r>
              <a:rPr lang="es-CO" sz="1400" dirty="0" smtClean="0"/>
              <a:t> </a:t>
            </a:r>
            <a:r>
              <a:rPr lang="es-CO" sz="1400" dirty="0"/>
              <a:t>con el material enviado</a:t>
            </a:r>
            <a:endParaRPr lang="es-CO" sz="1400" dirty="0"/>
          </a:p>
        </p:txBody>
      </p:sp>
      <p:sp>
        <p:nvSpPr>
          <p:cNvPr id="53" name="52 Cerrar llave"/>
          <p:cNvSpPr/>
          <p:nvPr/>
        </p:nvSpPr>
        <p:spPr>
          <a:xfrm rot="16200000">
            <a:off x="4375432" y="-2968218"/>
            <a:ext cx="222250" cy="8955861"/>
          </a:xfrm>
          <a:prstGeom prst="rightBrace">
            <a:avLst>
              <a:gd name="adj1" fmla="val 78798"/>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CO" dirty="0"/>
          </a:p>
        </p:txBody>
      </p:sp>
      <p:sp>
        <p:nvSpPr>
          <p:cNvPr id="21" name="1 Título"/>
          <p:cNvSpPr txBox="1">
            <a:spLocks/>
          </p:cNvSpPr>
          <p:nvPr/>
        </p:nvSpPr>
        <p:spPr>
          <a:xfrm>
            <a:off x="8627" y="213368"/>
            <a:ext cx="9144000" cy="562074"/>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r" eaLnBrk="0" fontAlgn="base" hangingPunct="0">
              <a:spcAft>
                <a:spcPct val="0"/>
              </a:spcAft>
            </a:pPr>
            <a:r>
              <a:rPr lang="es-CO" sz="3200" dirty="0" smtClean="0">
                <a:solidFill>
                  <a:schemeClr val="bg1"/>
                </a:solidFill>
                <a:effectLst>
                  <a:outerShdw blurRad="38100" dist="38100" dir="2700000" algn="tl">
                    <a:srgbClr val="000000">
                      <a:alpha val="43137"/>
                    </a:srgbClr>
                  </a:outerShdw>
                </a:effectLst>
                <a:ea typeface="+mn-ea"/>
                <a:cs typeface="+mn-cs"/>
              </a:rPr>
              <a:t>ESPIROLAT</a:t>
            </a:r>
            <a:endParaRPr lang="es-CO" sz="3200" dirty="0">
              <a:solidFill>
                <a:schemeClr val="bg1"/>
              </a:solidFill>
              <a:effectLst>
                <a:outerShdw blurRad="38100" dist="38100" dir="2700000" algn="tl">
                  <a:srgbClr val="000000">
                    <a:alpha val="43137"/>
                  </a:srgbClr>
                </a:outerShdw>
              </a:effectLst>
              <a:ea typeface="+mn-ea"/>
              <a:cs typeface="+mn-cs"/>
            </a:endParaRPr>
          </a:p>
        </p:txBody>
      </p:sp>
      <p:sp>
        <p:nvSpPr>
          <p:cNvPr id="2" name="1 Rectángulo"/>
          <p:cNvSpPr/>
          <p:nvPr/>
        </p:nvSpPr>
        <p:spPr>
          <a:xfrm>
            <a:off x="4656138" y="6440562"/>
            <a:ext cx="4496489" cy="300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0" name="29 CuadroTexto"/>
          <p:cNvSpPr txBox="1"/>
          <p:nvPr/>
        </p:nvSpPr>
        <p:spPr>
          <a:xfrm>
            <a:off x="31110" y="2067898"/>
            <a:ext cx="1255008" cy="954107"/>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a:spAutoFit/>
          </a:bodyPr>
          <a:lstStyle/>
          <a:p>
            <a:pPr algn="ctr">
              <a:defRPr/>
            </a:pPr>
            <a:r>
              <a:rPr lang="es-CO" sz="1400" b="1" dirty="0"/>
              <a:t>Inscripción</a:t>
            </a:r>
          </a:p>
          <a:p>
            <a:pPr algn="ctr">
              <a:defRPr/>
            </a:pPr>
            <a:r>
              <a:rPr lang="es-CO" sz="1400" dirty="0" smtClean="0"/>
              <a:t>Envío </a:t>
            </a:r>
            <a:r>
              <a:rPr lang="es-CO" sz="1400" dirty="0"/>
              <a:t>de material preparatorio</a:t>
            </a:r>
            <a:endParaRPr lang="es-CO" sz="1400" dirty="0"/>
          </a:p>
        </p:txBody>
      </p:sp>
      <p:sp>
        <p:nvSpPr>
          <p:cNvPr id="12" name="11 CuadroTexto"/>
          <p:cNvSpPr txBox="1"/>
          <p:nvPr/>
        </p:nvSpPr>
        <p:spPr>
          <a:xfrm>
            <a:off x="1381498" y="2437230"/>
            <a:ext cx="2038374" cy="369332"/>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txBody>
          <a:bodyPr wrap="square">
            <a:spAutoFit/>
          </a:bodyPr>
          <a:lstStyle>
            <a:defPPr>
              <a:defRPr lang="es-CO"/>
            </a:defPPr>
            <a:lvl1pPr algn="ctr"/>
          </a:lstStyle>
          <a:p>
            <a:r>
              <a:rPr lang="es-CO" dirty="0"/>
              <a:t>15 - 60 </a:t>
            </a:r>
            <a:r>
              <a:rPr lang="es-CO" dirty="0"/>
              <a:t>días</a:t>
            </a:r>
          </a:p>
        </p:txBody>
      </p:sp>
      <p:sp>
        <p:nvSpPr>
          <p:cNvPr id="32" name="31 CuadroTexto"/>
          <p:cNvSpPr txBox="1"/>
          <p:nvPr/>
        </p:nvSpPr>
        <p:spPr>
          <a:xfrm>
            <a:off x="7365563" y="2427864"/>
            <a:ext cx="1310893" cy="369332"/>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txBody>
          <a:bodyPr wrap="square">
            <a:spAutoFit/>
          </a:bodyPr>
          <a:lstStyle>
            <a:defPPr>
              <a:defRPr lang="es-CO"/>
            </a:defPPr>
            <a:lvl1pPr algn="ctr"/>
          </a:lstStyle>
          <a:p>
            <a:r>
              <a:rPr lang="es-CO" dirty="0"/>
              <a:t>30 días</a:t>
            </a:r>
            <a:endParaRPr lang="es-CO" dirty="0"/>
          </a:p>
        </p:txBody>
      </p:sp>
      <p:cxnSp>
        <p:nvCxnSpPr>
          <p:cNvPr id="35" name="34 Conector recto de flecha"/>
          <p:cNvCxnSpPr>
            <a:stCxn id="3" idx="3"/>
          </p:cNvCxnSpPr>
          <p:nvPr/>
        </p:nvCxnSpPr>
        <p:spPr>
          <a:xfrm>
            <a:off x="7236668" y="2891552"/>
            <a:ext cx="155777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36 CuadroTexto"/>
          <p:cNvSpPr txBox="1"/>
          <p:nvPr/>
        </p:nvSpPr>
        <p:spPr>
          <a:xfrm>
            <a:off x="7380312" y="2968784"/>
            <a:ext cx="1347429" cy="1600438"/>
          </a:xfrm>
          <a:prstGeom prst="rect">
            <a:avLst/>
          </a:prstGeom>
          <a:solidFill>
            <a:schemeClr val="bg1">
              <a:lumMod val="95000"/>
            </a:schemeClr>
          </a:solidFill>
        </p:spPr>
        <p:txBody>
          <a:bodyPr wrap="square">
            <a:spAutoFit/>
          </a:bodyPr>
          <a:lstStyle/>
          <a:p>
            <a:pPr algn="ctr">
              <a:defRPr/>
            </a:pPr>
            <a:r>
              <a:rPr lang="es-CO" sz="1400" dirty="0" smtClean="0"/>
              <a:t>Examen Online web de ERS</a:t>
            </a:r>
          </a:p>
          <a:p>
            <a:pPr algn="ctr">
              <a:defRPr/>
            </a:pPr>
            <a:endParaRPr lang="es-CO" sz="1400" dirty="0" smtClean="0"/>
          </a:p>
          <a:p>
            <a:pPr algn="ctr">
              <a:defRPr/>
            </a:pPr>
            <a:r>
              <a:rPr lang="es-CO" sz="1400" dirty="0" smtClean="0"/>
              <a:t>Por tres veces máximo puede repetir si no lo pasa</a:t>
            </a:r>
            <a:endParaRPr lang="es-CO" sz="1400" dirty="0"/>
          </a:p>
        </p:txBody>
      </p:sp>
      <p:cxnSp>
        <p:nvCxnSpPr>
          <p:cNvPr id="25" name="24 Conector angular"/>
          <p:cNvCxnSpPr/>
          <p:nvPr/>
        </p:nvCxnSpPr>
        <p:spPr>
          <a:xfrm rot="5400000">
            <a:off x="6968881" y="4570388"/>
            <a:ext cx="1132676" cy="113034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8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de flecha"/>
          <p:cNvCxnSpPr/>
          <p:nvPr/>
        </p:nvCxnSpPr>
        <p:spPr>
          <a:xfrm>
            <a:off x="1331640" y="3429000"/>
            <a:ext cx="27363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8 Rectángulo"/>
          <p:cNvSpPr/>
          <p:nvPr/>
        </p:nvSpPr>
        <p:spPr>
          <a:xfrm>
            <a:off x="4193326" y="1844824"/>
            <a:ext cx="4536058" cy="2246769"/>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a:spAutoFit/>
          </a:bodyPr>
          <a:lstStyle/>
          <a:p>
            <a:pPr algn="ctr"/>
            <a:r>
              <a:rPr lang="es-CO" sz="2000" dirty="0"/>
              <a:t>Curso nivel 2</a:t>
            </a:r>
          </a:p>
          <a:p>
            <a:pPr algn="ctr"/>
            <a:r>
              <a:rPr lang="es-CO" sz="2000" dirty="0"/>
              <a:t>Teórico - Practico </a:t>
            </a:r>
          </a:p>
          <a:p>
            <a:pPr algn="ctr"/>
            <a:r>
              <a:rPr lang="es-CO" sz="2000" dirty="0"/>
              <a:t>Revisión de la Bitácora de trabajo, refuerzo y  práctica individual para certificar que tiene la competencia como técnico</a:t>
            </a:r>
          </a:p>
          <a:p>
            <a:pPr algn="ctr"/>
            <a:r>
              <a:rPr lang="es-CO" sz="2000" dirty="0"/>
              <a:t>Examen practico completo detallado</a:t>
            </a:r>
          </a:p>
        </p:txBody>
      </p:sp>
      <p:sp>
        <p:nvSpPr>
          <p:cNvPr id="27" name="26 CuadroTexto"/>
          <p:cNvSpPr txBox="1"/>
          <p:nvPr/>
        </p:nvSpPr>
        <p:spPr>
          <a:xfrm>
            <a:off x="1259632" y="2556193"/>
            <a:ext cx="2808312" cy="646331"/>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txBody>
          <a:bodyPr wrap="square">
            <a:spAutoFit/>
          </a:bodyPr>
          <a:lstStyle>
            <a:defPPr>
              <a:defRPr lang="es-CO"/>
            </a:defPPr>
            <a:lvl1pPr algn="ctr"/>
          </a:lstStyle>
          <a:p>
            <a:r>
              <a:rPr lang="es-CO" dirty="0"/>
              <a:t>mínimo 4-6 meses y máximo 12 meses</a:t>
            </a:r>
          </a:p>
        </p:txBody>
      </p:sp>
      <p:sp>
        <p:nvSpPr>
          <p:cNvPr id="29" name="28 Rectángulo"/>
          <p:cNvSpPr/>
          <p:nvPr/>
        </p:nvSpPr>
        <p:spPr>
          <a:xfrm>
            <a:off x="4609267" y="804572"/>
            <a:ext cx="826829" cy="369332"/>
          </a:xfrm>
          <a:prstGeom prst="rect">
            <a:avLst/>
          </a:prstGeom>
          <a:solidFill>
            <a:schemeClr val="accent4">
              <a:lumMod val="60000"/>
              <a:lumOff val="40000"/>
            </a:schemeClr>
          </a:solidFill>
          <a:scene3d>
            <a:camera prst="orthographicFront"/>
            <a:lightRig rig="threePt" dir="t"/>
          </a:scene3d>
          <a:sp3d>
            <a:bevelT/>
          </a:sp3d>
        </p:spPr>
        <p:txBody>
          <a:bodyPr wrap="none">
            <a:spAutoFit/>
          </a:bodyPr>
          <a:lstStyle/>
          <a:p>
            <a:r>
              <a:rPr lang="es-CO" dirty="0"/>
              <a:t>Nivel 2</a:t>
            </a:r>
          </a:p>
        </p:txBody>
      </p:sp>
      <p:sp>
        <p:nvSpPr>
          <p:cNvPr id="54" name="53 Cerrar llave"/>
          <p:cNvSpPr/>
          <p:nvPr/>
        </p:nvSpPr>
        <p:spPr>
          <a:xfrm rot="16200000">
            <a:off x="4974408" y="-2576859"/>
            <a:ext cx="254135" cy="7869150"/>
          </a:xfrm>
          <a:prstGeom prst="rightBrace">
            <a:avLst>
              <a:gd name="adj1" fmla="val 78798"/>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CO" dirty="0"/>
          </a:p>
        </p:txBody>
      </p:sp>
      <p:sp>
        <p:nvSpPr>
          <p:cNvPr id="21" name="1 Título"/>
          <p:cNvSpPr txBox="1">
            <a:spLocks/>
          </p:cNvSpPr>
          <p:nvPr/>
        </p:nvSpPr>
        <p:spPr>
          <a:xfrm>
            <a:off x="0" y="58614"/>
            <a:ext cx="9144000" cy="562074"/>
          </a:xfrm>
          <a:prstGeom prst="rect">
            <a:avLst/>
          </a:prstGeom>
          <a:gradFill flip="none" rotWithShape="1">
            <a:gsLst>
              <a:gs pos="0">
                <a:srgbClr val="003217"/>
              </a:gs>
              <a:gs pos="81000">
                <a:srgbClr val="007033"/>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r" eaLnBrk="0" fontAlgn="base" hangingPunct="0">
              <a:spcAft>
                <a:spcPct val="0"/>
              </a:spcAft>
            </a:pPr>
            <a:r>
              <a:rPr lang="es-CO" sz="3200" dirty="0" smtClean="0">
                <a:solidFill>
                  <a:schemeClr val="bg1"/>
                </a:solidFill>
                <a:effectLst>
                  <a:outerShdw blurRad="38100" dist="38100" dir="2700000" algn="tl">
                    <a:srgbClr val="000000">
                      <a:alpha val="43137"/>
                    </a:srgbClr>
                  </a:outerShdw>
                </a:effectLst>
                <a:ea typeface="+mn-ea"/>
                <a:cs typeface="+mn-cs"/>
              </a:rPr>
              <a:t>ESPIROLAT</a:t>
            </a:r>
            <a:endParaRPr lang="es-CO" sz="3200" dirty="0">
              <a:solidFill>
                <a:schemeClr val="bg1"/>
              </a:solidFill>
              <a:effectLst>
                <a:outerShdw blurRad="38100" dist="38100" dir="2700000" algn="tl">
                  <a:srgbClr val="000000">
                    <a:alpha val="43137"/>
                  </a:srgbClr>
                </a:outerShdw>
              </a:effectLst>
              <a:ea typeface="+mn-ea"/>
              <a:cs typeface="+mn-cs"/>
            </a:endParaRPr>
          </a:p>
        </p:txBody>
      </p:sp>
      <p:sp>
        <p:nvSpPr>
          <p:cNvPr id="2" name="1 Rectángulo"/>
          <p:cNvSpPr/>
          <p:nvPr/>
        </p:nvSpPr>
        <p:spPr>
          <a:xfrm>
            <a:off x="4656138" y="6370638"/>
            <a:ext cx="4496489" cy="37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31 CuadroTexto"/>
          <p:cNvSpPr txBox="1"/>
          <p:nvPr/>
        </p:nvSpPr>
        <p:spPr>
          <a:xfrm>
            <a:off x="251520" y="2564904"/>
            <a:ext cx="915381" cy="369332"/>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txBody>
          <a:bodyPr wrap="square">
            <a:spAutoFit/>
          </a:bodyPr>
          <a:lstStyle>
            <a:defPPr>
              <a:defRPr lang="es-CO"/>
            </a:defPPr>
            <a:lvl1pPr algn="ctr"/>
          </a:lstStyle>
          <a:p>
            <a:r>
              <a:rPr lang="es-CO" dirty="0"/>
              <a:t>30días</a:t>
            </a:r>
            <a:endParaRPr lang="es-CO" dirty="0"/>
          </a:p>
        </p:txBody>
      </p:sp>
      <p:cxnSp>
        <p:nvCxnSpPr>
          <p:cNvPr id="35" name="34 Conector recto de flecha"/>
          <p:cNvCxnSpPr/>
          <p:nvPr/>
        </p:nvCxnSpPr>
        <p:spPr>
          <a:xfrm>
            <a:off x="472848" y="3408427"/>
            <a:ext cx="6167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36 CuadroTexto"/>
          <p:cNvSpPr txBox="1"/>
          <p:nvPr/>
        </p:nvSpPr>
        <p:spPr>
          <a:xfrm>
            <a:off x="395536" y="3573016"/>
            <a:ext cx="771365" cy="738664"/>
          </a:xfrm>
          <a:prstGeom prst="rect">
            <a:avLst/>
          </a:prstGeom>
          <a:solidFill>
            <a:schemeClr val="bg1">
              <a:lumMod val="95000"/>
            </a:schemeClr>
          </a:solidFill>
        </p:spPr>
        <p:txBody>
          <a:bodyPr wrap="square">
            <a:spAutoFit/>
          </a:bodyPr>
          <a:lstStyle/>
          <a:p>
            <a:pPr algn="ctr">
              <a:defRPr/>
            </a:pPr>
            <a:r>
              <a:rPr lang="es-CO" sz="1400" dirty="0" smtClean="0"/>
              <a:t>Examen Online</a:t>
            </a:r>
          </a:p>
          <a:p>
            <a:pPr algn="ctr">
              <a:defRPr/>
            </a:pPr>
            <a:r>
              <a:rPr lang="es-CO" sz="1400" dirty="0" smtClean="0"/>
              <a:t>Curso 1</a:t>
            </a:r>
            <a:endParaRPr lang="es-CO" sz="1400" dirty="0"/>
          </a:p>
        </p:txBody>
      </p:sp>
      <p:sp>
        <p:nvSpPr>
          <p:cNvPr id="14" name="13 CuadroTexto"/>
          <p:cNvSpPr txBox="1"/>
          <p:nvPr/>
        </p:nvSpPr>
        <p:spPr>
          <a:xfrm>
            <a:off x="1290538" y="3557915"/>
            <a:ext cx="2777406" cy="2031325"/>
          </a:xfrm>
          <a:prstGeom prst="rect">
            <a:avLst/>
          </a:prstGeom>
          <a:solidFill>
            <a:schemeClr val="bg1">
              <a:lumMod val="95000"/>
            </a:schemeClr>
          </a:solidFill>
        </p:spPr>
        <p:txBody>
          <a:bodyPr wrap="square">
            <a:spAutoFit/>
          </a:bodyPr>
          <a:lstStyle>
            <a:defPPr>
              <a:defRPr lang="es-CO"/>
            </a:defPPr>
            <a:lvl1pPr algn="ctr">
              <a:defRPr sz="1400"/>
            </a:lvl1pPr>
          </a:lstStyle>
          <a:p>
            <a:r>
              <a:rPr lang="es-CO" dirty="0" smtClean="0"/>
              <a:t>Pueden acceder al nivel 2 quien aprueben el examen del nivel 1. </a:t>
            </a:r>
            <a:r>
              <a:rPr lang="es-CO" dirty="0"/>
              <a:t>Trabajo individual en su centro de trabajo-práctica guiado por un tutor:</a:t>
            </a:r>
          </a:p>
          <a:p>
            <a:r>
              <a:rPr lang="es-CO" dirty="0"/>
              <a:t>Libro de trabajo (ERS </a:t>
            </a:r>
            <a:r>
              <a:rPr lang="es-CO" dirty="0" err="1"/>
              <a:t>workbook</a:t>
            </a:r>
            <a:r>
              <a:rPr lang="es-CO" dirty="0"/>
              <a:t>) adaptado a Latino América </a:t>
            </a:r>
          </a:p>
          <a:p>
            <a:r>
              <a:rPr lang="es-CO" dirty="0"/>
              <a:t>tutorial </a:t>
            </a:r>
            <a:r>
              <a:rPr lang="es-CO" dirty="0" smtClean="0"/>
              <a:t>online con </a:t>
            </a:r>
            <a:endParaRPr lang="es-CO" dirty="0"/>
          </a:p>
          <a:p>
            <a:r>
              <a:rPr lang="es-CO" dirty="0"/>
              <a:t>tutor online a demanda </a:t>
            </a:r>
          </a:p>
        </p:txBody>
      </p:sp>
      <p:sp>
        <p:nvSpPr>
          <p:cNvPr id="40" name="39 Rectángulo"/>
          <p:cNvSpPr/>
          <p:nvPr/>
        </p:nvSpPr>
        <p:spPr>
          <a:xfrm>
            <a:off x="1259632" y="1844824"/>
            <a:ext cx="2808312" cy="646331"/>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a:spAutoFit/>
          </a:bodyPr>
          <a:lstStyle/>
          <a:p>
            <a:pPr algn="ctr"/>
            <a:r>
              <a:rPr lang="es-CO" dirty="0" smtClean="0">
                <a:solidFill>
                  <a:schemeClr val="tx1"/>
                </a:solidFill>
              </a:rPr>
              <a:t>Bitácora de trabajo en </a:t>
            </a:r>
            <a:r>
              <a:rPr lang="es-CO" dirty="0">
                <a:solidFill>
                  <a:schemeClr val="tx1"/>
                </a:solidFill>
              </a:rPr>
              <a:t>su practica </a:t>
            </a:r>
            <a:r>
              <a:rPr lang="es-CO" dirty="0" smtClean="0">
                <a:solidFill>
                  <a:schemeClr val="tx1"/>
                </a:solidFill>
              </a:rPr>
              <a:t>diaria</a:t>
            </a:r>
            <a:endParaRPr lang="es-CO" dirty="0">
              <a:solidFill>
                <a:schemeClr val="tx1"/>
              </a:solidFill>
            </a:endParaRPr>
          </a:p>
        </p:txBody>
      </p:sp>
      <p:sp>
        <p:nvSpPr>
          <p:cNvPr id="16" name="15 CuadroTexto"/>
          <p:cNvSpPr txBox="1"/>
          <p:nvPr/>
        </p:nvSpPr>
        <p:spPr>
          <a:xfrm>
            <a:off x="6948264" y="4509120"/>
            <a:ext cx="1031548" cy="369332"/>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txBody>
          <a:bodyPr wrap="square">
            <a:spAutoFit/>
          </a:bodyPr>
          <a:lstStyle>
            <a:defPPr>
              <a:defRPr lang="es-CO"/>
            </a:defPPr>
            <a:lvl1pPr algn="ctr"/>
          </a:lstStyle>
          <a:p>
            <a:r>
              <a:rPr lang="es-CO" dirty="0"/>
              <a:t>8 </a:t>
            </a:r>
            <a:r>
              <a:rPr lang="es-CO" dirty="0" smtClean="0"/>
              <a:t>horas</a:t>
            </a:r>
            <a:endParaRPr lang="es-CO" dirty="0"/>
          </a:p>
        </p:txBody>
      </p:sp>
      <p:sp>
        <p:nvSpPr>
          <p:cNvPr id="23" name="16 CuadroTexto"/>
          <p:cNvSpPr txBox="1">
            <a:spLocks noChangeArrowheads="1"/>
          </p:cNvSpPr>
          <p:nvPr/>
        </p:nvSpPr>
        <p:spPr bwMode="auto">
          <a:xfrm>
            <a:off x="317630" y="5746030"/>
            <a:ext cx="5743102" cy="92333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spAutoFit/>
          </a:bodyPr>
          <a:lstStyle>
            <a:defPPr>
              <a:defRPr lang="es-CO"/>
            </a:defPPr>
            <a:lvl1pPr algn="ctr">
              <a:spcBef>
                <a:spcPct val="0"/>
              </a:spcBef>
              <a:buFontTx/>
              <a:buNone/>
              <a:defRPr b="1">
                <a:latin typeface="Arial" pitchFamily="34" charset="0"/>
                <a:ea typeface="ＭＳ Ｐゴシック" pitchFamily="34" charset="-128"/>
                <a:cs typeface="Arial Bold"/>
              </a:defRPr>
            </a:lvl1pPr>
            <a:lvl2pPr marL="742950" indent="-285750">
              <a:spcBef>
                <a:spcPct val="20000"/>
              </a:spcBef>
              <a:buFont typeface="Arial" pitchFamily="34" charset="0"/>
              <a:buChar char="–"/>
              <a:defRPr>
                <a:latin typeface="Times" pitchFamily="18" charset="0"/>
                <a:ea typeface="Times" pitchFamily="18" charset="0"/>
                <a:cs typeface="Times" pitchFamily="18" charset="0"/>
              </a:defRPr>
            </a:lvl2pPr>
            <a:lvl3pPr marL="1143000" indent="-228600">
              <a:spcBef>
                <a:spcPct val="20000"/>
              </a:spcBef>
              <a:buFont typeface="Arial" pitchFamily="34" charset="0"/>
              <a:buChar char="•"/>
              <a:defRPr>
                <a:latin typeface="Times" pitchFamily="18" charset="0"/>
                <a:ea typeface="Times" pitchFamily="18" charset="0"/>
                <a:cs typeface="Times" pitchFamily="18" charset="0"/>
              </a:defRPr>
            </a:lvl3pPr>
            <a:lvl4pPr marL="1600200" indent="-228600">
              <a:spcBef>
                <a:spcPct val="20000"/>
              </a:spcBef>
              <a:buFont typeface="Arial" pitchFamily="34" charset="0"/>
              <a:buChar char="–"/>
              <a:defRPr>
                <a:latin typeface="Times" pitchFamily="18" charset="0"/>
                <a:ea typeface="Times" pitchFamily="18" charset="0"/>
                <a:cs typeface="Times" pitchFamily="18" charset="0"/>
              </a:defRPr>
            </a:lvl4pPr>
            <a:lvl5pPr marL="2057400" indent="-228600">
              <a:spcBef>
                <a:spcPct val="20000"/>
              </a:spcBef>
              <a:buFont typeface="Arial" pitchFamily="34" charset="0"/>
              <a:buChar char="»"/>
              <a:defRPr>
                <a:latin typeface="Times" pitchFamily="18" charset="0"/>
                <a:ea typeface="Times" pitchFamily="18" charset="0"/>
                <a:cs typeface="Times" pitchFamily="18" charset="0"/>
              </a:defRPr>
            </a:lvl5pPr>
            <a:lvl6pPr marL="2514600" indent="-228600" defTabSz="457200" eaLnBrk="0" fontAlgn="base" hangingPunct="0">
              <a:spcBef>
                <a:spcPct val="20000"/>
              </a:spcBef>
              <a:spcAft>
                <a:spcPct val="0"/>
              </a:spcAft>
              <a:buFont typeface="Arial" pitchFamily="34" charset="0"/>
              <a:buChar char="»"/>
              <a:defRPr>
                <a:latin typeface="Times" pitchFamily="18" charset="0"/>
                <a:ea typeface="Times" pitchFamily="18" charset="0"/>
                <a:cs typeface="Times" pitchFamily="18" charset="0"/>
              </a:defRPr>
            </a:lvl6pPr>
            <a:lvl7pPr marL="2971800" indent="-228600" defTabSz="457200" eaLnBrk="0" fontAlgn="base" hangingPunct="0">
              <a:spcBef>
                <a:spcPct val="20000"/>
              </a:spcBef>
              <a:spcAft>
                <a:spcPct val="0"/>
              </a:spcAft>
              <a:buFont typeface="Arial" pitchFamily="34" charset="0"/>
              <a:buChar char="»"/>
              <a:defRPr>
                <a:latin typeface="Times" pitchFamily="18" charset="0"/>
                <a:ea typeface="Times" pitchFamily="18" charset="0"/>
                <a:cs typeface="Times" pitchFamily="18" charset="0"/>
              </a:defRPr>
            </a:lvl7pPr>
            <a:lvl8pPr marL="3429000" indent="-228600" defTabSz="457200" eaLnBrk="0" fontAlgn="base" hangingPunct="0">
              <a:spcBef>
                <a:spcPct val="20000"/>
              </a:spcBef>
              <a:spcAft>
                <a:spcPct val="0"/>
              </a:spcAft>
              <a:buFont typeface="Arial" pitchFamily="34" charset="0"/>
              <a:buChar char="»"/>
              <a:defRPr>
                <a:latin typeface="Times" pitchFamily="18" charset="0"/>
                <a:ea typeface="Times" pitchFamily="18" charset="0"/>
                <a:cs typeface="Times" pitchFamily="18" charset="0"/>
              </a:defRPr>
            </a:lvl8pPr>
            <a:lvl9pPr marL="3886200" indent="-228600" defTabSz="457200" eaLnBrk="0" fontAlgn="base" hangingPunct="0">
              <a:spcBef>
                <a:spcPct val="20000"/>
              </a:spcBef>
              <a:spcAft>
                <a:spcPct val="0"/>
              </a:spcAft>
              <a:buFont typeface="Arial" pitchFamily="34" charset="0"/>
              <a:buChar char="»"/>
              <a:defRPr>
                <a:latin typeface="Times" pitchFamily="18" charset="0"/>
                <a:ea typeface="Times" pitchFamily="18" charset="0"/>
                <a:cs typeface="Times" pitchFamily="18" charset="0"/>
              </a:defRPr>
            </a:lvl9pPr>
          </a:lstStyle>
          <a:p>
            <a:r>
              <a:rPr lang="es-CO" altLang="es-CO" dirty="0"/>
              <a:t>CERTIFICADO OFICIAL </a:t>
            </a:r>
          </a:p>
          <a:p>
            <a:r>
              <a:rPr lang="es-CO" altLang="es-CO" dirty="0"/>
              <a:t>TECNICO DE ESPIROMETRÍA </a:t>
            </a:r>
            <a:r>
              <a:rPr lang="es-CO" altLang="es-CO" dirty="0" smtClean="0"/>
              <a:t>ALAT/ERS/SOCIEDAD NACIONAL</a:t>
            </a:r>
            <a:endParaRPr lang="es-CO" altLang="es-CO" dirty="0"/>
          </a:p>
        </p:txBody>
      </p:sp>
      <p:cxnSp>
        <p:nvCxnSpPr>
          <p:cNvPr id="11" name="10 Conector angular"/>
          <p:cNvCxnSpPr>
            <a:stCxn id="9" idx="2"/>
            <a:endCxn id="23" idx="3"/>
          </p:cNvCxnSpPr>
          <p:nvPr/>
        </p:nvCxnSpPr>
        <p:spPr>
          <a:xfrm rot="5400000">
            <a:off x="5202993" y="4949333"/>
            <a:ext cx="2116102" cy="4006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6" idx="0"/>
          </p:cNvCxnSpPr>
          <p:nvPr/>
        </p:nvCxnSpPr>
        <p:spPr>
          <a:xfrm flipV="1">
            <a:off x="7464038" y="4088688"/>
            <a:ext cx="0" cy="420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17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5897</TotalTime>
  <Words>956</Words>
  <Application>Microsoft Office PowerPoint</Application>
  <PresentationFormat>Presentación en pantalla (4:3)</PresentationFormat>
  <Paragraphs>113</Paragraphs>
  <Slides>10</Slides>
  <Notes>8</Notes>
  <HiddenSlides>0</HiddenSlides>
  <MMClips>0</MMClips>
  <ScaleCrop>false</ScaleCrop>
  <HeadingPairs>
    <vt:vector size="4" baseType="variant">
      <vt:variant>
        <vt:lpstr>Tema</vt:lpstr>
      </vt:variant>
      <vt:variant>
        <vt:i4>2</vt:i4>
      </vt:variant>
      <vt:variant>
        <vt:lpstr>Títulos de diapositiva</vt:lpstr>
      </vt:variant>
      <vt:variant>
        <vt:i4>10</vt:i4>
      </vt:variant>
    </vt:vector>
  </HeadingPairs>
  <TitlesOfParts>
    <vt:vector size="12"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ALAT-ERS-National Societies</dc:title>
  <dc:creator>Alejandro Casas</dc:creator>
  <cp:lastModifiedBy>Carlos E</cp:lastModifiedBy>
  <cp:revision>337</cp:revision>
  <dcterms:created xsi:type="dcterms:W3CDTF">2014-01-08T02:47:15Z</dcterms:created>
  <dcterms:modified xsi:type="dcterms:W3CDTF">2016-12-31T13:17:40Z</dcterms:modified>
</cp:coreProperties>
</file>