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Noto Sans" panose="020B0502040504020204" pitchFamily="34" charset="0"/>
      <p:regular r:id="rId13"/>
      <p:bold r:id="rId14"/>
      <p:italic r:id="rId15"/>
      <p:boldItalic r:id="rId16"/>
    </p:embeddedFont>
    <p:embeddedFont>
      <p:font typeface="Tahoma" panose="020B0604030504040204" pitchFamily="3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olSKIQZ6TbVlWz4wgd2ydEQqj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"/>
            <a:ext cx="12223316" cy="687561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5835534" y="1097282"/>
            <a:ext cx="564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Adenocarcinoma mucinoso invasivo de pulmón</a:t>
            </a:r>
            <a:endParaRPr sz="2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5835525" y="2767525"/>
            <a:ext cx="56442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Dr. Oscar Cáceres Orellano</a:t>
            </a:r>
            <a:br>
              <a:rPr lang="es-ES" sz="16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CIMAC • Argentina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Dra. Maira Orozco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CIMAC- Clínica el Castaño • Argentina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Dr. Miguel Quiroga Barragán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Bio Salud • Argentina</a:t>
            </a:r>
            <a:endParaRPr sz="1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Dr. Oscar Orellano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Jefe de servicio CIMAC y Clínica el Castaño • Argentina</a:t>
            </a:r>
            <a:endParaRPr sz="1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036617" y="5309058"/>
            <a:ext cx="3208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A5A5A5"/>
                </a:solidFill>
                <a:latin typeface="Noto Sans"/>
                <a:ea typeface="Noto Sans"/>
                <a:cs typeface="Noto Sans"/>
                <a:sym typeface="Noto Sans"/>
              </a:rPr>
              <a:t>[QR DE CASOS DEL DEPARTAMENTO]</a:t>
            </a:r>
            <a:endParaRPr sz="1200">
              <a:solidFill>
                <a:srgbClr val="A5A5A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906088" y="4975079"/>
            <a:ext cx="955964" cy="9559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2307" y="4658826"/>
            <a:ext cx="4571941" cy="130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9899" y="4665352"/>
            <a:ext cx="2853350" cy="166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302E66-B4E1-429D-9151-AF329E1AA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8"/>
    </mc:Choice>
    <mc:Fallback xmlns="">
      <p:transition spd="slow" advTm="1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65BB5C-3E2D-44BE-B510-84FBD5E83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"/>
    </mc:Choice>
    <mc:Fallback xmlns="">
      <p:transition spd="slow" advTm="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523700" y="305075"/>
            <a:ext cx="11080200" cy="649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Historia clínica</a:t>
            </a:r>
            <a:br>
              <a:rPr lang="es-ES" sz="24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 dirty="0"/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Masculino, 65 años de edad</a:t>
            </a:r>
            <a:endParaRPr sz="2000" dirty="0"/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Oriundo de zona rural</a:t>
            </a:r>
            <a:endParaRPr sz="2000" dirty="0"/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 profesión administrativa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 tabaquista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Motivo de consulta: </a:t>
            </a:r>
            <a:r>
              <a:rPr lang="es-ES" sz="18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tos seca, sin disnea, con pérdida de peso de 5kg en los últimos 2 meses</a:t>
            </a:r>
            <a:endParaRPr sz="2000" b="1" dirty="0"/>
          </a:p>
          <a:p>
            <a:pPr marL="342900" indent="-38100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Examen físico: crépitos bibasales. Sat 02 97 % aa</a:t>
            </a:r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Laboratorio normal</a:t>
            </a:r>
            <a:endParaRPr sz="2000" dirty="0"/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Rx de tórax extramuros : opacidades alveolares bilaterales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➢"/>
            </a:pP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 realizó tratamiento antibiótico sin respuesta, el paciente continúa con tos + </a:t>
            </a:r>
            <a:r>
              <a:rPr lang="es-ES" sz="18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aparición de disnea Grado II</a:t>
            </a:r>
            <a:r>
              <a:rPr lang="es-ES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por lo que se solicita TC de tórax sin contraste endovenoso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742950" marR="0" lvl="1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2297C6-A067-4E3E-BE1D-85BAD7412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3"/>
    </mc:Choice>
    <mc:Fallback xmlns="">
      <p:transition spd="slow" advTm="5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397827" y="238343"/>
            <a:ext cx="56442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Imágenes del caso</a:t>
            </a:r>
            <a:br>
              <a:rPr lang="es-ES" sz="24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 sz="1400" b="0" i="0" u="none" strike="noStrike" cap="non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6274325" y="4541409"/>
            <a:ext cx="4522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Figura 2.</a:t>
            </a:r>
            <a:br>
              <a:rPr lang="es-ES" sz="16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TC de tórax sin contraste. Ventana mediastinal. Cortes axiales.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consolidaciones alveolares bilobares con broncograma aéreo (estrellas)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ausencia de derrame pleural</a:t>
            </a:r>
            <a:endParaRPr sz="1000" dirty="0">
              <a:solidFill>
                <a:schemeClr val="dk1"/>
              </a:solidFill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825" y="781425"/>
            <a:ext cx="5276451" cy="35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3405" y="781425"/>
            <a:ext cx="5072520" cy="35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397825" y="4541400"/>
            <a:ext cx="552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Figura 1.</a:t>
            </a:r>
            <a:br>
              <a:rPr lang="es-ES" sz="16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TC de tórax sin contraste. Ventana mediastinal. Cortes axiales. 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asimetría con menor volumen del pulmón derecho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ganglios linfáticos mediastinales (círculos)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</a:t>
            </a:r>
            <a:r>
              <a:rPr lang="es-ES" sz="1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onsolidaciones alveolares bilobares con broncograma aéreo (estrellas)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C93819-1985-4775-BB38-81E113779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73"/>
    </mc:Choice>
    <mc:Fallback xmlns="">
      <p:transition spd="slow" advTm="6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757249" y="4785375"/>
            <a:ext cx="523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Figura 3.</a:t>
            </a:r>
            <a:br>
              <a:rPr lang="es-ES" sz="16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TC de tórax sin contraste.Ventana de parénquima pulmonar. Cortes axiales.</a:t>
            </a: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múltiples parches consolidativos con halo de vidrio esmerilado y presencia de broncograma aéreo (estrellas), con compromiso de todos los lóbulos pulmonares a predominio del pulmón derecho</a:t>
            </a: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nódulos centrolobulillares (flechas) </a:t>
            </a: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6605604" y="4785386"/>
            <a:ext cx="452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Figura 4.</a:t>
            </a:r>
            <a:br>
              <a:rPr lang="es-ES" sz="16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TC de tórax sin contraste.Ventana de parénquima pulmonar. Cortes axiales.  </a:t>
            </a: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nódulos centrolobulillares (flechas)</a:t>
            </a: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250" y="473475"/>
            <a:ext cx="5230797" cy="40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7">
            <a:alphaModFix/>
          </a:blip>
          <a:srcRect l="1419" b="2752"/>
          <a:stretch/>
        </p:blipFill>
        <p:spPr>
          <a:xfrm>
            <a:off x="6481375" y="478750"/>
            <a:ext cx="5230800" cy="401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C87F31-2B33-4F72-8CD1-69561ED0F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55"/>
    </mc:Choice>
    <mc:Fallback xmlns="">
      <p:transition spd="slow" advTm="4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490000" y="4946575"/>
            <a:ext cx="11482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Figura 5.</a:t>
            </a:r>
            <a:br>
              <a:rPr lang="es-ES" sz="16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TC de tórax sin contraste. Ventana de parénquima pulmonar. a. Corte axial. b. Corte coronal.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múltiples parches consolidativos con halo en vidrio esmerilado y presencia de broncograma aéreo, con compromiso de todos los lóbulos pulmonares a predominio del pulmón derecho (estrellas)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nódulos centrolobulillares (flechas)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ausencia de derrame pleural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000" y="521125"/>
            <a:ext cx="5663824" cy="43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7">
            <a:alphaModFix/>
          </a:blip>
          <a:srcRect b="1903"/>
          <a:stretch/>
        </p:blipFill>
        <p:spPr>
          <a:xfrm>
            <a:off x="6265163" y="521125"/>
            <a:ext cx="5373513" cy="43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E8654D-BC1E-412F-B967-B9F7E4B7C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3"/>
    </mc:Choice>
    <mc:Fallback xmlns="">
      <p:transition spd="slow" advTm="2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523700" y="305075"/>
            <a:ext cx="10770600" cy="5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Diagnósticos diferenciales de consolidaciones pulmonares multifocales</a:t>
            </a:r>
            <a:br>
              <a:rPr lang="es-ES" sz="24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 dirty="0"/>
          </a:p>
          <a:p>
            <a:pPr marL="40005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r>
              <a:rPr lang="es-ES" sz="21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Neumonía infecciosa (micobacterias)</a:t>
            </a: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9144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0005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r>
              <a:rPr lang="es-ES" sz="21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Neumonía organizativa</a:t>
            </a: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9144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0005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r>
              <a:rPr lang="es-ES" sz="21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Hemorragia alveolar</a:t>
            </a: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9144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0005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r>
              <a:rPr lang="es-ES" sz="21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Adenocarcinoma multifocal → se decide biopsia percutánea guiada por TC</a:t>
            </a:r>
            <a:endParaRPr sz="21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742950" marR="0" lvl="1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085535-2547-447D-B8BD-53DE907BC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4"/>
    </mc:Choice>
    <mc:Fallback xmlns="">
      <p:transition spd="slow" advTm="5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/>
        </p:nvSpPr>
        <p:spPr>
          <a:xfrm>
            <a:off x="248325" y="305075"/>
            <a:ext cx="5919600" cy="665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Adenocarcinoma mucinoso invasivo de pulmón (IMA)</a:t>
            </a:r>
            <a:endParaRPr sz="2000" b="1" dirty="0">
              <a:solidFill>
                <a:srgbClr val="095929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El IMA es un subtipo histológico de adenocarcinoma</a:t>
            </a:r>
            <a:endParaRPr sz="1500" dirty="0"/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Representa aproximadamente del 2 al 10% de los adenocarcinomas de pulmón</a:t>
            </a:r>
            <a:endParaRPr sz="13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 clasificaba anteriormente como BAC mucinoso (Carcinoma broncoalveolar)</a:t>
            </a:r>
            <a:endParaRPr sz="13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La epidemiología es similar al resto de los adenocarcinomas</a:t>
            </a:r>
            <a:endParaRPr sz="13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Tiene una tasa de incidencia baja, una falta de manifestaciones clínicas específicas y un pronóstico poco claro</a:t>
            </a:r>
            <a:endParaRPr sz="13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Por imágenes se presenta con consolidaciones multifocales. </a:t>
            </a:r>
            <a:endParaRPr sz="13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 asocia frecuentemente a mutaciones KRAS, mientras que las mutaciones EGFR son raras. La expresión de PDL es muy baja</a:t>
            </a:r>
            <a:endParaRPr sz="13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"/>
              <a:buAutoNum type="arabicPeriod"/>
            </a:pPr>
            <a:r>
              <a:rPr lang="es-ES" sz="13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La biopsia percutánea es muy útil para el diagnóstico, aunque la resección quirúrgica es el método más efectivo</a:t>
            </a:r>
            <a:endParaRPr sz="1300" i="1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742950" marR="0" lvl="1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6167925" y="4223175"/>
            <a:ext cx="570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Figura 7.</a:t>
            </a:r>
            <a:br>
              <a:rPr lang="es-ES" sz="16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Biopsia percutánea de pulmón guiada por TC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Citología con características de  adenocarcinoma mucinoso invasivo de pulmón (confirmado por histología e inmunohistoquímica)</a:t>
            </a:r>
            <a:endParaRPr sz="1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7925" y="662250"/>
            <a:ext cx="3092300" cy="342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42250" y="662250"/>
            <a:ext cx="2949750" cy="19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42250" y="2597600"/>
            <a:ext cx="2949750" cy="14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CA5B9D-67AC-4016-BD85-8BDF4243E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3"/>
    </mc:Choice>
    <mc:Fallback xmlns="">
      <p:transition spd="slow" advTm="6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523702" y="305068"/>
            <a:ext cx="5644200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rgbClr val="095929"/>
                </a:solidFill>
                <a:latin typeface="Noto Sans"/>
                <a:ea typeface="Noto Sans"/>
                <a:cs typeface="Noto Sans"/>
                <a:sym typeface="Noto Sans"/>
              </a:rPr>
              <a:t>Discusión</a:t>
            </a:r>
            <a:endParaRPr sz="2300" b="1" dirty="0">
              <a:solidFill>
                <a:srgbClr val="095929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95929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es-ES" sz="15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El adenocarcinoma mucinoso invasivo de pulmón es un subtipo de adenocarcinoma de baja incidencia</a:t>
            </a:r>
            <a:endParaRPr sz="15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800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5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es-ES" sz="15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Presenta síntomas poco específicos e imágenes que simulan una neumonía multifocal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/>
            </a:pPr>
            <a:endParaRPr sz="15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3429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es-ES" sz="15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Por lo tanto sospecharlo y plantearlo como diagnóstico diferencial ante consolidaciones multifocales que no responden al tratamiento antibiótico</a:t>
            </a:r>
            <a:endParaRPr sz="15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46" name="Google Shape;146;p8"/>
          <p:cNvCxnSpPr/>
          <p:nvPr/>
        </p:nvCxnSpPr>
        <p:spPr>
          <a:xfrm>
            <a:off x="6700058" y="507076"/>
            <a:ext cx="0" cy="508738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p8"/>
          <p:cNvSpPr/>
          <p:nvPr/>
        </p:nvSpPr>
        <p:spPr>
          <a:xfrm>
            <a:off x="6858000" y="507076"/>
            <a:ext cx="5195455" cy="50873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7173875" y="1365825"/>
            <a:ext cx="47067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Puntos claves</a:t>
            </a:r>
            <a:br>
              <a:rPr lang="es-ES" sz="24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/>
          </a:p>
          <a:p>
            <a:pPr marL="3429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AutoNum type="arabicPeriod"/>
            </a:pPr>
            <a:r>
              <a:rPr lang="es-ES" sz="1600" i="1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rPr>
              <a:t>La biopsia percutánea es útil para llegar al diagnóstico</a:t>
            </a:r>
            <a:endParaRPr sz="1800" i="1"/>
          </a:p>
          <a:p>
            <a:pPr marL="3429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AutoNum type="arabicPeriod"/>
            </a:pPr>
            <a:r>
              <a:rPr lang="es-ES" sz="1600" b="1" i="1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rPr>
              <a:t>Siempre tener en cuenta el IMA a la hora de evaluar una lesión pulmonar multifocal que no resuelve con el tratamiento ATB</a:t>
            </a:r>
            <a:endParaRPr sz="1800" b="1" i="1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F3F3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F3F3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CBCFED-E6D9-435A-8022-2D928CB0B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1"/>
    </mc:Choice>
    <mc:Fallback xmlns="">
      <p:transition spd="slow" advTm="3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 txBox="1"/>
          <p:nvPr/>
        </p:nvSpPr>
        <p:spPr>
          <a:xfrm>
            <a:off x="523702" y="537822"/>
            <a:ext cx="56442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Bibliografía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AutoNum type="arabicPeriod"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Travis WD, Brambilla E, Noguchi M, Nicholson AG, Geisinger KR, Yatabe Y, et al. (2011) International association for the study of lung cancer/american thoracic society/european respiratory society international multidisciplinary classification of lung adenocarcinoma. J Thorac Oncol. 6(2):244-85. (PMID: 21252716).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AutoNum type="arabicPeriod"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Cabrera Charleston M, Lizarraga Madrigal D, Khan A, Eapen G, Grosu H. Mucinous Adenocarcinoma of the Lung: A Great Mimicker of Pneumonia. Cureus. 2023 May 22;15(5):e39343. doi: 10.7759/cureus.39343. PMID: 37351238; PMCID: PMC10284440.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AutoNum type="arabicPeriod"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Xu L, Li C, Lu H. Invasive mucinous adenocarcinoma of the lung. Transl Cancer Res. 2019 Dec;8(8):2924-2932. doi: 10.21037/tcr.2019.11.02. PMID: 35117050; PMCID: PMC8797341.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AutoNum type="arabicPeriod"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Weerakkody Y, Saber M, Glick Y, et al. Invasive mucinous adenocarcinoma of the lung. Reference article, Radiopaedia.org https://doi.org/10.53347/rID-36774.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AutoNum type="arabicPeriod"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revised lung adenocarcinoma classification—an imaging guide. Natasha Gardiner,1 Sanjay Jogai,2 and Adam Wallis corresponding.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742950" marR="0" lvl="1" indent="-222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523702" y="4680332"/>
            <a:ext cx="564434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Conflictos de interés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El autor declara no tener ningún conflicto de interés con la publicación de este caso clínico comentado.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Las imágenes incluidas no pueden ser identificadas ni asociadas a ningún caso real y su uso está terminantemente prohibido sin expresa autorización del autor.</a:t>
            </a:r>
            <a:endParaRPr sz="1000">
              <a:solidFill>
                <a:srgbClr val="595959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56" name="Google Shape;156;p9"/>
          <p:cNvCxnSpPr/>
          <p:nvPr/>
        </p:nvCxnSpPr>
        <p:spPr>
          <a:xfrm>
            <a:off x="6700058" y="507076"/>
            <a:ext cx="0" cy="508738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9"/>
          <p:cNvSpPr txBox="1"/>
          <p:nvPr/>
        </p:nvSpPr>
        <p:spPr>
          <a:xfrm>
            <a:off x="9204960" y="3237558"/>
            <a:ext cx="2366357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rPr>
              <a:t>Para publicar su caso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autor somete a consideración su caso siguiendo estas pautas, lo coordina con la dirección del Departamento y su Secretaría: si es aprobado, es publicado en nuestra sección.</a:t>
            </a: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se otorga ningún certificado por su autoría. ALAT se compromete a mantener al menos por dos años su url estable y acceso libre en la sección correspondiente.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Envíe su caso a: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imágenes@alatorax.org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B87CBC-9786-4418-B1D7-7E9E2AF48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"/>
    </mc:Choice>
    <mc:Fallback xmlns="">
      <p:transition spd="slow" advTm="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934</Words>
  <Application>Microsoft Office PowerPoint</Application>
  <PresentationFormat>Panorámica</PresentationFormat>
  <Paragraphs>97</Paragraphs>
  <Slides>10</Slides>
  <Notes>10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Tahoma</vt:lpstr>
      <vt:lpstr>Noto Sans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Dedos</dc:creator>
  <cp:lastModifiedBy>Maira Orozco</cp:lastModifiedBy>
  <cp:revision>14</cp:revision>
  <dcterms:created xsi:type="dcterms:W3CDTF">2024-07-30T08:35:31Z</dcterms:created>
  <dcterms:modified xsi:type="dcterms:W3CDTF">2024-08-09T11:00:46Z</dcterms:modified>
</cp:coreProperties>
</file>